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Roboto"/>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B5D8151-B116-4E4E-8473-E0B3BC3969EB}">
  <a:tblStyle styleId="{0B5D8151-B116-4E4E-8473-E0B3BC3969E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F03A477-7037-4AC2-A827-6DA293C8F31F}" styleName="Table_1">
    <a:wholeTbl>
      <a:tcTxStyle>
        <a:font>
          <a:latin typeface="Arial"/>
          <a:ea typeface="Arial"/>
          <a:cs typeface="Arial"/>
        </a:font>
        <a:srgbClr val="000000"/>
      </a:tcTxStyle>
      <a:tcStyle>
        <a:tcBdr>
          <a:left>
            <a:ln cap="flat" cmpd="sng" w="12700">
              <a:solidFill>
                <a:srgbClr val="9E9E9E"/>
              </a:solidFill>
              <a:prstDash val="solid"/>
              <a:round/>
              <a:headEnd len="sm" w="sm" type="none"/>
              <a:tailEnd len="sm" w="sm" type="none"/>
            </a:ln>
          </a:left>
          <a:right>
            <a:ln cap="flat" cmpd="sng" w="12700">
              <a:solidFill>
                <a:srgbClr val="9E9E9E"/>
              </a:solidFill>
              <a:prstDash val="solid"/>
              <a:round/>
              <a:headEnd len="sm" w="sm" type="none"/>
              <a:tailEnd len="sm" w="sm" type="none"/>
            </a:ln>
          </a:right>
          <a:top>
            <a:ln cap="flat" cmpd="sng" w="12700">
              <a:solidFill>
                <a:srgbClr val="9E9E9E"/>
              </a:solidFill>
              <a:prstDash val="solid"/>
              <a:round/>
              <a:headEnd len="sm" w="sm" type="none"/>
              <a:tailEnd len="sm" w="sm" type="none"/>
            </a:ln>
          </a:top>
          <a:bottom>
            <a:ln cap="flat" cmpd="sng" w="12700">
              <a:solidFill>
                <a:srgbClr val="9E9E9E"/>
              </a:solidFill>
              <a:prstDash val="solid"/>
              <a:round/>
              <a:headEnd len="sm" w="sm" type="none"/>
              <a:tailEnd len="sm" w="sm" type="none"/>
            </a:ln>
          </a:bottom>
          <a:insideH>
            <a:ln cap="flat" cmpd="sng" w="12700">
              <a:solidFill>
                <a:srgbClr val="9E9E9E"/>
              </a:solidFill>
              <a:prstDash val="solid"/>
              <a:round/>
              <a:headEnd len="sm" w="sm" type="none"/>
              <a:tailEnd len="sm" w="sm" type="none"/>
            </a:ln>
          </a:insideH>
          <a:insideV>
            <a:ln cap="flat" cmpd="sng" w="12700">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BF69DE9-4327-4436-BB15-C2ED0D464BC4}" styleName="Table_2">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Roboto-bold.fntdata"/><Relationship Id="rId12" Type="http://schemas.openxmlformats.org/officeDocument/2006/relationships/slide" Target="slides/slide6.xml"/><Relationship Id="rId34" Type="http://schemas.openxmlformats.org/officeDocument/2006/relationships/font" Target="fonts/Roboto-regular.fntdata"/><Relationship Id="rId15" Type="http://schemas.openxmlformats.org/officeDocument/2006/relationships/slide" Target="slides/slide9.xml"/><Relationship Id="rId37" Type="http://schemas.openxmlformats.org/officeDocument/2006/relationships/font" Target="fonts/Roboto-boldItalic.fntdata"/><Relationship Id="rId14" Type="http://schemas.openxmlformats.org/officeDocument/2006/relationships/slide" Target="slides/slide8.xml"/><Relationship Id="rId36" Type="http://schemas.openxmlformats.org/officeDocument/2006/relationships/font" Target="fonts/Roboto-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7d16f02bc2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7d16f02bc2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657674eb94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657674eb94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657674eb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657674eb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7d16f02bc2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7d16f02bc2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a:t>Concepto</a:t>
            </a:r>
            <a:endParaRPr b="1"/>
          </a:p>
          <a:p>
            <a:pPr indent="0" lvl="0" marL="0" rtl="0" algn="ctr">
              <a:lnSpc>
                <a:spcPct val="115000"/>
              </a:lnSpc>
              <a:spcBef>
                <a:spcPts val="0"/>
              </a:spcBef>
              <a:spcAft>
                <a:spcPts val="0"/>
              </a:spcAft>
              <a:buNone/>
            </a:pPr>
            <a:r>
              <a:rPr b="1" lang="es"/>
              <a:t>Definición</a:t>
            </a:r>
            <a:endParaRPr b="1"/>
          </a:p>
          <a:p>
            <a:pPr indent="0" lvl="0" marL="0" rtl="0" algn="l">
              <a:spcBef>
                <a:spcPts val="0"/>
              </a:spcBef>
              <a:spcAft>
                <a:spcPts val="0"/>
              </a:spcAft>
              <a:buNone/>
            </a:pPr>
            <a:r>
              <a:rPr b="1" lang="es"/>
              <a:t>Vómito</a:t>
            </a:r>
            <a:endParaRPr b="1"/>
          </a:p>
          <a:p>
            <a:pPr indent="0" lvl="0" marL="0" rtl="0" algn="l">
              <a:spcBef>
                <a:spcPts val="0"/>
              </a:spcBef>
              <a:spcAft>
                <a:spcPts val="0"/>
              </a:spcAft>
              <a:buNone/>
            </a:pPr>
            <a:r>
              <a:rPr lang="es"/>
              <a:t>Expulsión violenta del contenido del </a:t>
            </a:r>
            <a:r>
              <a:rPr b="1" lang="es"/>
              <a:t>estómago</a:t>
            </a:r>
            <a:r>
              <a:rPr lang="es"/>
              <a:t> a través de la boca, con contracción abdominal.</a:t>
            </a:r>
            <a:endParaRPr/>
          </a:p>
          <a:p>
            <a:pPr indent="0" lvl="0" marL="0" rtl="0" algn="l">
              <a:spcBef>
                <a:spcPts val="0"/>
              </a:spcBef>
              <a:spcAft>
                <a:spcPts val="0"/>
              </a:spcAft>
              <a:buNone/>
            </a:pPr>
            <a:r>
              <a:rPr b="1" lang="es"/>
              <a:t>Regurgitación</a:t>
            </a:r>
            <a:endParaRPr b="1"/>
          </a:p>
          <a:p>
            <a:pPr indent="0" lvl="0" marL="0" rtl="0" algn="l">
              <a:spcBef>
                <a:spcPts val="0"/>
              </a:spcBef>
              <a:spcAft>
                <a:spcPts val="0"/>
              </a:spcAft>
              <a:buNone/>
            </a:pPr>
            <a:r>
              <a:rPr lang="es"/>
              <a:t>Paso del contenido del </a:t>
            </a:r>
            <a:r>
              <a:rPr b="1" lang="es"/>
              <a:t>esófago o estómago</a:t>
            </a:r>
            <a:r>
              <a:rPr lang="es"/>
              <a:t> hacia la boca </a:t>
            </a:r>
            <a:r>
              <a:rPr b="1" lang="es"/>
              <a:t>sin contracción abdominal</a:t>
            </a:r>
            <a:r>
              <a:rPr lang="es"/>
              <a:t>.</a:t>
            </a:r>
            <a:endParaRPr/>
          </a:p>
          <a:p>
            <a:pPr indent="0" lvl="0" marL="0" rtl="0" algn="l">
              <a:spcBef>
                <a:spcPts val="0"/>
              </a:spcBef>
              <a:spcAft>
                <a:spcPts val="0"/>
              </a:spcAft>
              <a:buNone/>
            </a:pPr>
            <a:r>
              <a:rPr b="1" lang="es"/>
              <a:t>Rumiación</a:t>
            </a:r>
            <a:endParaRPr b="1"/>
          </a:p>
          <a:p>
            <a:pPr indent="0" lvl="0" marL="0" rtl="0" algn="l">
              <a:spcBef>
                <a:spcPts val="0"/>
              </a:spcBef>
              <a:spcAft>
                <a:spcPts val="0"/>
              </a:spcAft>
              <a:buNone/>
            </a:pPr>
            <a:r>
              <a:rPr lang="es"/>
              <a:t>Regurgitación </a:t>
            </a:r>
            <a:r>
              <a:rPr b="1" lang="es"/>
              <a:t>recurrente</a:t>
            </a:r>
            <a:r>
              <a:rPr lang="es"/>
              <a:t> de los alimentos recientemente ingeridos, seguida de </a:t>
            </a:r>
            <a:r>
              <a:rPr b="1" lang="es"/>
              <a:t>deglución o expulsión</a:t>
            </a:r>
            <a:r>
              <a:rPr lang="es"/>
              <a:t>.</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657674eb9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657674eb9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 una persona que p</a:t>
            </a:r>
            <a:r>
              <a:rPr lang="es"/>
              <a:t>`resenta sintomas de rumiacion le preguntas si lo puedde volver a deglutir y te diria que si</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7d16f02bc2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7d16f02bc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en lineas generales el sd de vomitos es un diagnostico de exclusion que se considera en pacinetes qujer presenten sintomas de mas de 4 semanas de evolucion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657674eb9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657674eb9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657674eb9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657674eb9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aunque es una entidad mas com</a:t>
            </a:r>
            <a:r>
              <a:rPr lang="es"/>
              <a:t>ún en niños, cada vez se da más en adultos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657674eb94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657674eb94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657674eb9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657674eb9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7d16f02bc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7d16f02bc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7d16f02bc2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7d16f02bc2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7d16f02bc2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7d16f02bc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7dd5de39b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7dd5de39b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7dd5de39b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7dd5de39b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7dd5de39b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7dd5de39b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7dd5de39b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7dd5de39b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7dd5de39b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7dd5de39b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657674eb94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657674eb94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Aunque es mas frecunete en niños cada vex se diagnostica mas en adultos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657674eb94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657674eb94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657674eb94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657674eb94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657674eb94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657674eb94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657674eb94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657674eb9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657674eb94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657674eb9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657674eb94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657674eb9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657674eb94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657674eb94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0"/>
              </a:spcBef>
              <a:spcAft>
                <a:spcPts val="0"/>
              </a:spcAft>
              <a:buClr>
                <a:schemeClr val="lt1"/>
              </a:buClr>
              <a:buSzPts val="1200"/>
              <a:buChar char="○"/>
              <a:defRPr sz="1200">
                <a:solidFill>
                  <a:schemeClr val="lt1"/>
                </a:solidFill>
              </a:defRPr>
            </a:lvl2pPr>
            <a:lvl3pPr indent="-304800" lvl="2" marL="1371600">
              <a:spcBef>
                <a:spcPts val="0"/>
              </a:spcBef>
              <a:spcAft>
                <a:spcPts val="0"/>
              </a:spcAft>
              <a:buClr>
                <a:schemeClr val="lt1"/>
              </a:buClr>
              <a:buSzPts val="1200"/>
              <a:buChar char="■"/>
              <a:defRPr sz="1200">
                <a:solidFill>
                  <a:schemeClr val="lt1"/>
                </a:solidFill>
              </a:defRPr>
            </a:lvl3pPr>
            <a:lvl4pPr indent="-304800" lvl="3" marL="1828800">
              <a:spcBef>
                <a:spcPts val="0"/>
              </a:spcBef>
              <a:spcAft>
                <a:spcPts val="0"/>
              </a:spcAft>
              <a:buClr>
                <a:schemeClr val="lt1"/>
              </a:buClr>
              <a:buSzPts val="1200"/>
              <a:buChar char="●"/>
              <a:defRPr sz="1200">
                <a:solidFill>
                  <a:schemeClr val="lt1"/>
                </a:solidFill>
              </a:defRPr>
            </a:lvl4pPr>
            <a:lvl5pPr indent="-304800" lvl="4" marL="2286000">
              <a:spcBef>
                <a:spcPts val="0"/>
              </a:spcBef>
              <a:spcAft>
                <a:spcPts val="0"/>
              </a:spcAft>
              <a:buClr>
                <a:schemeClr val="lt1"/>
              </a:buClr>
              <a:buSzPts val="1200"/>
              <a:buChar char="○"/>
              <a:defRPr sz="1200">
                <a:solidFill>
                  <a:schemeClr val="lt1"/>
                </a:solidFill>
              </a:defRPr>
            </a:lvl5pPr>
            <a:lvl6pPr indent="-304800" lvl="5" marL="2743200">
              <a:spcBef>
                <a:spcPts val="0"/>
              </a:spcBef>
              <a:spcAft>
                <a:spcPts val="0"/>
              </a:spcAft>
              <a:buClr>
                <a:schemeClr val="lt1"/>
              </a:buClr>
              <a:buSzPts val="1200"/>
              <a:buChar char="■"/>
              <a:defRPr sz="1200">
                <a:solidFill>
                  <a:schemeClr val="lt1"/>
                </a:solidFill>
              </a:defRPr>
            </a:lvl6pPr>
            <a:lvl7pPr indent="-304800" lvl="6" marL="3200400">
              <a:spcBef>
                <a:spcPts val="0"/>
              </a:spcBef>
              <a:spcAft>
                <a:spcPts val="0"/>
              </a:spcAft>
              <a:buClr>
                <a:schemeClr val="lt1"/>
              </a:buClr>
              <a:buSzPts val="1200"/>
              <a:buChar char="●"/>
              <a:defRPr sz="1200">
                <a:solidFill>
                  <a:schemeClr val="lt1"/>
                </a:solidFill>
              </a:defRPr>
            </a:lvl7pPr>
            <a:lvl8pPr indent="-304800" lvl="7" marL="3657600">
              <a:spcBef>
                <a:spcPts val="0"/>
              </a:spcBef>
              <a:spcAft>
                <a:spcPts val="0"/>
              </a:spcAft>
              <a:buClr>
                <a:schemeClr val="lt1"/>
              </a:buClr>
              <a:buSzPts val="1200"/>
              <a:buChar char="○"/>
              <a:defRPr sz="1200">
                <a:solidFill>
                  <a:schemeClr val="lt1"/>
                </a:solidFill>
              </a:defRPr>
            </a:lvl8pPr>
            <a:lvl9pPr indent="-304800" lvl="8" marL="4114800">
              <a:spcBef>
                <a:spcPts val="0"/>
              </a:spcBef>
              <a:spcAft>
                <a:spcPts val="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222100" cy="933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S</a:t>
            </a:r>
            <a:r>
              <a:rPr lang="es"/>
              <a:t>ÍNDROME DE </a:t>
            </a:r>
            <a:r>
              <a:rPr lang="es"/>
              <a:t>NÁUSEAS</a:t>
            </a:r>
            <a:r>
              <a:rPr lang="es"/>
              <a:t> Y VÓMITOS CRÓNICOS</a:t>
            </a:r>
            <a:endParaRPr/>
          </a:p>
        </p:txBody>
      </p:sp>
      <p:sp>
        <p:nvSpPr>
          <p:cNvPr id="68" name="Google Shape;68;p13"/>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s"/>
              <a:t>Carlos Galers Rom</a:t>
            </a:r>
            <a:r>
              <a:rPr lang="es"/>
              <a:t>án R4 MFYC</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ÍNDICE</a:t>
            </a:r>
            <a:endParaRPr/>
          </a:p>
        </p:txBody>
      </p:sp>
      <p:sp>
        <p:nvSpPr>
          <p:cNvPr id="74" name="Google Shape;74;p14"/>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None/>
            </a:pPr>
            <a:r>
              <a:t/>
            </a:r>
            <a:endParaRPr b="1" sz="1400">
              <a:solidFill>
                <a:srgbClr val="000000"/>
              </a:solidFill>
              <a:latin typeface="Arial"/>
              <a:ea typeface="Arial"/>
              <a:cs typeface="Arial"/>
              <a:sym typeface="Arial"/>
            </a:endParaRPr>
          </a:p>
          <a:p>
            <a:pPr indent="-330200" lvl="0" marL="457200" rtl="0" algn="l">
              <a:spcBef>
                <a:spcPts val="1200"/>
              </a:spcBef>
              <a:spcAft>
                <a:spcPts val="0"/>
              </a:spcAft>
              <a:buClr>
                <a:srgbClr val="000000"/>
              </a:buClr>
              <a:buSzPts val="1600"/>
              <a:buFont typeface="Arial"/>
              <a:buAutoNum type="arabicPeriod"/>
            </a:pPr>
            <a:r>
              <a:rPr lang="es" sz="1600">
                <a:solidFill>
                  <a:srgbClr val="000000"/>
                </a:solidFill>
                <a:latin typeface="Arial"/>
                <a:ea typeface="Arial"/>
                <a:cs typeface="Arial"/>
                <a:sym typeface="Arial"/>
              </a:rPr>
              <a:t>Trastornos con nauseas y vomitos</a:t>
            </a:r>
            <a:br>
              <a:rPr lang="es" sz="1600">
                <a:solidFill>
                  <a:srgbClr val="000000"/>
                </a:solidFill>
                <a:latin typeface="Arial"/>
                <a:ea typeface="Arial"/>
                <a:cs typeface="Arial"/>
                <a:sym typeface="Arial"/>
              </a:rPr>
            </a:br>
            <a:r>
              <a:rPr lang="es" sz="1600">
                <a:solidFill>
                  <a:srgbClr val="000000"/>
                </a:solidFill>
                <a:latin typeface="Arial"/>
                <a:ea typeface="Arial"/>
                <a:cs typeface="Arial"/>
                <a:sym typeface="Arial"/>
              </a:rPr>
              <a:t>sd de nauseas y vomitos cronicos</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AutoNum type="arabicPeriod"/>
            </a:pPr>
            <a:r>
              <a:rPr lang="es" sz="1600">
                <a:solidFill>
                  <a:srgbClr val="000000"/>
                </a:solidFill>
                <a:latin typeface="Arial"/>
                <a:ea typeface="Arial"/>
                <a:cs typeface="Arial"/>
                <a:sym typeface="Arial"/>
              </a:rPr>
              <a:t>sd de vomitos ciclicos</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AutoNum type="arabicPeriod"/>
            </a:pPr>
            <a:r>
              <a:rPr lang="es" sz="1600">
                <a:solidFill>
                  <a:srgbClr val="000000"/>
                </a:solidFill>
                <a:latin typeface="Arial"/>
                <a:ea typeface="Arial"/>
                <a:cs typeface="Arial"/>
                <a:sym typeface="Arial"/>
              </a:rPr>
              <a:t>Algoritmo diagnóstico</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AutoNum type="arabicPeriod"/>
            </a:pPr>
            <a:r>
              <a:rPr lang="es" sz="1600">
                <a:solidFill>
                  <a:srgbClr val="000000"/>
                </a:solidFill>
                <a:latin typeface="Arial"/>
                <a:ea typeface="Arial"/>
                <a:cs typeface="Arial"/>
                <a:sym typeface="Arial"/>
              </a:rPr>
              <a:t>Tratamiento</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AutoNum type="arabicPeriod"/>
            </a:pPr>
            <a:r>
              <a:rPr lang="es" sz="1600">
                <a:solidFill>
                  <a:srgbClr val="000000"/>
                </a:solidFill>
                <a:latin typeface="Arial"/>
                <a:ea typeface="Arial"/>
                <a:cs typeface="Arial"/>
                <a:sym typeface="Arial"/>
              </a:rPr>
              <a:t>Conclusiones</a:t>
            </a:r>
            <a:endParaRPr sz="1600">
              <a:solidFill>
                <a:srgbClr val="000000"/>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DISAUTONOM</a:t>
            </a:r>
            <a:r>
              <a:rPr lang="es"/>
              <a:t>ÍA INTESTINO CEREBRO</a:t>
            </a:r>
            <a:endParaRPr/>
          </a:p>
        </p:txBody>
      </p:sp>
      <p:sp>
        <p:nvSpPr>
          <p:cNvPr id="80" name="Google Shape;80;p15"/>
          <p:cNvSpPr txBox="1"/>
          <p:nvPr>
            <p:ph idx="1" type="body"/>
          </p:nvPr>
        </p:nvSpPr>
        <p:spPr>
          <a:xfrm>
            <a:off x="471900" y="1919075"/>
            <a:ext cx="5776500" cy="1890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lang="es">
                <a:solidFill>
                  <a:srgbClr val="000000"/>
                </a:solidFill>
                <a:latin typeface="Arial"/>
                <a:ea typeface="Arial"/>
                <a:cs typeface="Arial"/>
                <a:sym typeface="Arial"/>
              </a:rPr>
              <a:t>La </a:t>
            </a:r>
            <a:r>
              <a:rPr b="1" lang="es">
                <a:solidFill>
                  <a:srgbClr val="000000"/>
                </a:solidFill>
                <a:latin typeface="Arial"/>
                <a:ea typeface="Arial"/>
                <a:cs typeface="Arial"/>
                <a:sym typeface="Arial"/>
              </a:rPr>
              <a:t>disautonomía intestino-cerebro </a:t>
            </a:r>
            <a:r>
              <a:rPr lang="es">
                <a:solidFill>
                  <a:srgbClr val="000000"/>
                </a:solidFill>
                <a:latin typeface="Arial"/>
                <a:ea typeface="Arial"/>
                <a:cs typeface="Arial"/>
                <a:sym typeface="Arial"/>
              </a:rPr>
              <a:t>se refiere a un trastorno de la función del sistema nervioso autónomo que afecta la</a:t>
            </a:r>
            <a:r>
              <a:rPr b="1" lang="es">
                <a:solidFill>
                  <a:srgbClr val="000000"/>
                </a:solidFill>
                <a:latin typeface="Arial"/>
                <a:ea typeface="Arial"/>
                <a:cs typeface="Arial"/>
                <a:sym typeface="Arial"/>
              </a:rPr>
              <a:t> regulación y comunicación entre el tracto gastrointestinal </a:t>
            </a:r>
            <a:r>
              <a:rPr lang="es">
                <a:solidFill>
                  <a:srgbClr val="000000"/>
                </a:solidFill>
                <a:latin typeface="Arial"/>
                <a:ea typeface="Arial"/>
                <a:cs typeface="Arial"/>
                <a:sym typeface="Arial"/>
              </a:rPr>
              <a:t>(intestino) y el cerebro, lo que puede producir síntomas digestivos (como náuseas y vómitos) sin una causa orgánica detectable.</a:t>
            </a:r>
            <a:endParaRPr sz="2400">
              <a:latin typeface="Arial"/>
              <a:ea typeface="Arial"/>
              <a:cs typeface="Arial"/>
              <a:sym typeface="Arial"/>
            </a:endParaRPr>
          </a:p>
        </p:txBody>
      </p:sp>
      <p:pic>
        <p:nvPicPr>
          <p:cNvPr id="81" name="Google Shape;81;p15"/>
          <p:cNvPicPr preferRelativeResize="0"/>
          <p:nvPr/>
        </p:nvPicPr>
        <p:blipFill>
          <a:blip r:embed="rId3">
            <a:alphaModFix/>
          </a:blip>
          <a:stretch>
            <a:fillRect/>
          </a:stretch>
        </p:blipFill>
        <p:spPr>
          <a:xfrm>
            <a:off x="6248400" y="2400299"/>
            <a:ext cx="2640638" cy="2095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TRASTORNOS CON NÁUSEAS Y VÓMITOS</a:t>
            </a:r>
            <a:endParaRPr/>
          </a:p>
        </p:txBody>
      </p:sp>
      <p:sp>
        <p:nvSpPr>
          <p:cNvPr id="87" name="Google Shape;87;p16"/>
          <p:cNvSpPr txBox="1"/>
          <p:nvPr>
            <p:ph idx="1" type="body"/>
          </p:nvPr>
        </p:nvSpPr>
        <p:spPr>
          <a:xfrm>
            <a:off x="471900" y="1919075"/>
            <a:ext cx="6353100" cy="2710200"/>
          </a:xfrm>
          <a:prstGeom prst="rect">
            <a:avLst/>
          </a:prstGeom>
        </p:spPr>
        <p:txBody>
          <a:bodyPr anchorCtr="0" anchor="t" bIns="91425" lIns="91425" spcFirstLastPara="1" rIns="91425" wrap="square" tIns="91425">
            <a:normAutofit fontScale="85000" lnSpcReduction="10000"/>
          </a:bodyPr>
          <a:lstStyle/>
          <a:p>
            <a:pPr indent="-325755" lvl="0" marL="457200" rtl="0" algn="l">
              <a:spcBef>
                <a:spcPts val="1200"/>
              </a:spcBef>
              <a:spcAft>
                <a:spcPts val="0"/>
              </a:spcAft>
              <a:buClr>
                <a:srgbClr val="000000"/>
              </a:buClr>
              <a:buSzPct val="100000"/>
              <a:buFont typeface="Arial"/>
              <a:buChar char="●"/>
            </a:pPr>
            <a:r>
              <a:rPr lang="es">
                <a:solidFill>
                  <a:srgbClr val="000000"/>
                </a:solidFill>
                <a:latin typeface="Arial"/>
                <a:ea typeface="Arial"/>
                <a:cs typeface="Arial"/>
                <a:sym typeface="Arial"/>
              </a:rPr>
              <a:t>Las náuseas son un síntoma subjetivo que se puede definir como una sensación desagradable de malestar con un inminente deseo de vomitar acompañándose o no del vómito.</a:t>
            </a:r>
            <a:endParaRPr>
              <a:solidFill>
                <a:srgbClr val="000000"/>
              </a:solidFill>
              <a:latin typeface="Arial"/>
              <a:ea typeface="Arial"/>
              <a:cs typeface="Arial"/>
              <a:sym typeface="Arial"/>
            </a:endParaRPr>
          </a:p>
          <a:p>
            <a:pPr indent="-325755" lvl="0" marL="457200" rtl="0" algn="l">
              <a:spcBef>
                <a:spcPts val="0"/>
              </a:spcBef>
              <a:spcAft>
                <a:spcPts val="0"/>
              </a:spcAft>
              <a:buClr>
                <a:srgbClr val="000000"/>
              </a:buClr>
              <a:buSzPct val="100000"/>
              <a:buFont typeface="Arial"/>
              <a:buChar char="●"/>
            </a:pPr>
            <a:r>
              <a:rPr lang="es">
                <a:solidFill>
                  <a:srgbClr val="000000"/>
                </a:solidFill>
                <a:latin typeface="Arial"/>
                <a:ea typeface="Arial"/>
                <a:cs typeface="Arial"/>
                <a:sym typeface="Arial"/>
              </a:rPr>
              <a:t>Es un motivo muy frecuente de consulta en AP y urgencias</a:t>
            </a:r>
            <a:endParaRPr>
              <a:solidFill>
                <a:srgbClr val="000000"/>
              </a:solidFill>
              <a:latin typeface="Arial"/>
              <a:ea typeface="Arial"/>
              <a:cs typeface="Arial"/>
              <a:sym typeface="Arial"/>
            </a:endParaRPr>
          </a:p>
          <a:p>
            <a:pPr indent="-325755" lvl="0" marL="457200" rtl="0" algn="l">
              <a:spcBef>
                <a:spcPts val="0"/>
              </a:spcBef>
              <a:spcAft>
                <a:spcPts val="0"/>
              </a:spcAft>
              <a:buClr>
                <a:srgbClr val="000000"/>
              </a:buClr>
              <a:buSzPct val="100000"/>
              <a:buFont typeface="Arial"/>
              <a:buChar char="●"/>
            </a:pPr>
            <a:r>
              <a:rPr lang="es">
                <a:solidFill>
                  <a:srgbClr val="000000"/>
                </a:solidFill>
                <a:latin typeface="Arial"/>
                <a:ea typeface="Arial"/>
                <a:cs typeface="Arial"/>
                <a:sym typeface="Arial"/>
              </a:rPr>
              <a:t>Por lo general suelen ser parte de un cuadro clínico transitorio pero hay casos en los que no es así.</a:t>
            </a:r>
            <a:endParaRPr>
              <a:solidFill>
                <a:srgbClr val="000000"/>
              </a:solidFill>
              <a:latin typeface="Arial"/>
              <a:ea typeface="Arial"/>
              <a:cs typeface="Arial"/>
              <a:sym typeface="Arial"/>
            </a:endParaRPr>
          </a:p>
          <a:p>
            <a:pPr indent="-325755" lvl="0" marL="457200" rtl="0" algn="l">
              <a:spcBef>
                <a:spcPts val="0"/>
              </a:spcBef>
              <a:spcAft>
                <a:spcPts val="0"/>
              </a:spcAft>
              <a:buClr>
                <a:srgbClr val="000000"/>
              </a:buClr>
              <a:buSzPct val="100000"/>
              <a:buFont typeface="Arial"/>
              <a:buChar char="●"/>
            </a:pPr>
            <a:r>
              <a:rPr lang="es">
                <a:solidFill>
                  <a:srgbClr val="000000"/>
                </a:solidFill>
                <a:latin typeface="Arial"/>
                <a:ea typeface="Arial"/>
                <a:cs typeface="Arial"/>
                <a:sym typeface="Arial"/>
              </a:rPr>
              <a:t>Es un sd que constituye un diagnóstico de exclusión por lo que hay que descartar organicidad y otras causas antes.</a:t>
            </a:r>
            <a:endParaRPr>
              <a:solidFill>
                <a:srgbClr val="000000"/>
              </a:solidFill>
              <a:latin typeface="Arial"/>
              <a:ea typeface="Arial"/>
              <a:cs typeface="Arial"/>
              <a:sym typeface="Arial"/>
            </a:endParaRPr>
          </a:p>
          <a:p>
            <a:pPr indent="0" lvl="0" marL="0" rtl="0" algn="l">
              <a:spcBef>
                <a:spcPts val="1200"/>
              </a:spcBef>
              <a:spcAft>
                <a:spcPts val="1200"/>
              </a:spcAft>
              <a:buNone/>
            </a:pPr>
            <a:r>
              <a:t/>
            </a:r>
            <a:endParaRPr/>
          </a:p>
        </p:txBody>
      </p:sp>
      <p:pic>
        <p:nvPicPr>
          <p:cNvPr id="88" name="Google Shape;88;p16" title="stock-vector-sad-cute-kid-feel-sick-and-vomit-1586059540.jpg"/>
          <p:cNvPicPr preferRelativeResize="0"/>
          <p:nvPr/>
        </p:nvPicPr>
        <p:blipFill rotWithShape="1">
          <a:blip r:embed="rId3">
            <a:alphaModFix/>
          </a:blip>
          <a:srcRect b="7740" l="0" r="0" t="0"/>
          <a:stretch/>
        </p:blipFill>
        <p:spPr>
          <a:xfrm>
            <a:off x="6687700" y="2457302"/>
            <a:ext cx="2206976" cy="21719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471900" y="835200"/>
            <a:ext cx="8222100" cy="41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DEFINICIÓN</a:t>
            </a:r>
            <a:endParaRPr/>
          </a:p>
          <a:p>
            <a:pPr indent="0" lvl="0" marL="0" rtl="0" algn="l">
              <a:spcBef>
                <a:spcPts val="0"/>
              </a:spcBef>
              <a:spcAft>
                <a:spcPts val="0"/>
              </a:spcAft>
              <a:buNone/>
            </a:pPr>
            <a:r>
              <a:t/>
            </a:r>
            <a:endParaRPr/>
          </a:p>
        </p:txBody>
      </p:sp>
      <p:sp>
        <p:nvSpPr>
          <p:cNvPr id="94" name="Google Shape;94;p17"/>
          <p:cNvSpPr txBox="1"/>
          <p:nvPr>
            <p:ph idx="1" type="body"/>
          </p:nvPr>
        </p:nvSpPr>
        <p:spPr>
          <a:xfrm>
            <a:off x="264950" y="2389250"/>
            <a:ext cx="8769300" cy="2220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spcBef>
                <a:spcPts val="0"/>
              </a:spcBef>
              <a:spcAft>
                <a:spcPts val="1200"/>
              </a:spcAft>
              <a:buNone/>
            </a:pPr>
            <a:r>
              <a:t/>
            </a:r>
            <a:endParaRPr/>
          </a:p>
        </p:txBody>
      </p:sp>
      <p:graphicFrame>
        <p:nvGraphicFramePr>
          <p:cNvPr id="95" name="Google Shape;95;p17"/>
          <p:cNvGraphicFramePr/>
          <p:nvPr/>
        </p:nvGraphicFramePr>
        <p:xfrm>
          <a:off x="347025" y="1933475"/>
          <a:ext cx="3000000" cy="3000000"/>
        </p:xfrm>
        <a:graphic>
          <a:graphicData uri="http://schemas.openxmlformats.org/drawingml/2006/table">
            <a:tbl>
              <a:tblPr>
                <a:noFill/>
                <a:tableStyleId>{0B5D8151-B116-4E4E-8473-E0B3BC3969EB}</a:tableStyleId>
              </a:tblPr>
              <a:tblGrid>
                <a:gridCol w="2040000"/>
                <a:gridCol w="2040000"/>
                <a:gridCol w="2040000"/>
                <a:gridCol w="2040000"/>
              </a:tblGrid>
              <a:tr h="377800">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VÓMITO</a:t>
                      </a:r>
                      <a:endParaRPr/>
                    </a:p>
                  </a:txBody>
                  <a:tcPr marT="91425" marB="91425" marR="91425" marL="91425">
                    <a:lnL cap="flat" cmpd="sng" w="9525">
                      <a:solidFill>
                        <a:schemeClr val="dk1"/>
                      </a:solidFill>
                      <a:prstDash val="solid"/>
                      <a:round/>
                      <a:headEnd len="sm" w="sm" type="none"/>
                      <a:tailEnd len="sm" w="sm" type="none"/>
                    </a:lnL>
                    <a:solidFill>
                      <a:schemeClr val="dk1"/>
                    </a:solidFill>
                  </a:tcPr>
                </a:tc>
                <a:tc>
                  <a:txBody>
                    <a:bodyPr/>
                    <a:lstStyle/>
                    <a:p>
                      <a:pPr indent="0" lvl="0" marL="0" rtl="0" algn="l">
                        <a:spcBef>
                          <a:spcPts val="0"/>
                        </a:spcBef>
                        <a:spcAft>
                          <a:spcPts val="0"/>
                        </a:spcAft>
                        <a:buNone/>
                      </a:pPr>
                      <a:r>
                        <a:rPr lang="es"/>
                        <a:t>REGURGITACIÓN</a:t>
                      </a:r>
                      <a:endParaRPr/>
                    </a:p>
                  </a:txBody>
                  <a:tcPr marT="91425" marB="91425" marR="91425" marL="91425">
                    <a:solidFill>
                      <a:schemeClr val="dk1"/>
                    </a:solidFill>
                  </a:tcPr>
                </a:tc>
                <a:tc>
                  <a:txBody>
                    <a:bodyPr/>
                    <a:lstStyle/>
                    <a:p>
                      <a:pPr indent="0" lvl="0" marL="0" rtl="0" algn="l">
                        <a:spcBef>
                          <a:spcPts val="0"/>
                        </a:spcBef>
                        <a:spcAft>
                          <a:spcPts val="0"/>
                        </a:spcAft>
                        <a:buNone/>
                      </a:pPr>
                      <a:r>
                        <a:rPr lang="es"/>
                        <a:t>RUMIACIÓN</a:t>
                      </a:r>
                      <a:endParaRPr/>
                    </a:p>
                  </a:txBody>
                  <a:tcPr marT="91425" marB="91425" marR="91425" marL="91425">
                    <a:solidFill>
                      <a:schemeClr val="dk1"/>
                    </a:solidFill>
                  </a:tcPr>
                </a:tc>
              </a:tr>
              <a:tr h="377800">
                <a:tc>
                  <a:txBody>
                    <a:bodyPr/>
                    <a:lstStyle/>
                    <a:p>
                      <a:pPr indent="0" lvl="0" marL="0" rtl="0" algn="l">
                        <a:spcBef>
                          <a:spcPts val="0"/>
                        </a:spcBef>
                        <a:spcAft>
                          <a:spcPts val="0"/>
                        </a:spcAft>
                        <a:buNone/>
                      </a:pPr>
                      <a:r>
                        <a:rPr lang="es"/>
                        <a:t>ORIGEN</a:t>
                      </a:r>
                      <a:endParaRPr/>
                    </a:p>
                  </a:txBody>
                  <a:tcPr marT="91425" marB="91425" marR="91425" marL="91425">
                    <a:lnT cap="flat" cmpd="sng" w="9525">
                      <a:solidFill>
                        <a:schemeClr val="dk1"/>
                      </a:solidFill>
                      <a:prstDash val="solid"/>
                      <a:round/>
                      <a:headEnd len="sm" w="sm" type="none"/>
                      <a:tailEnd len="sm" w="sm" type="none"/>
                    </a:lnT>
                  </a:tcPr>
                </a:tc>
                <a:tc>
                  <a:txBody>
                    <a:bodyPr/>
                    <a:lstStyle/>
                    <a:p>
                      <a:pPr indent="0" lvl="0" marL="0" rtl="0" algn="l">
                        <a:spcBef>
                          <a:spcPts val="0"/>
                        </a:spcBef>
                        <a:spcAft>
                          <a:spcPts val="0"/>
                        </a:spcAft>
                        <a:buNone/>
                      </a:pPr>
                      <a:r>
                        <a:rPr lang="es"/>
                        <a:t>Estómago</a:t>
                      </a:r>
                      <a:endParaRPr/>
                    </a:p>
                  </a:txBody>
                  <a:tcPr marT="91425" marB="91425" marR="91425" marL="91425"/>
                </a:tc>
                <a:tc>
                  <a:txBody>
                    <a:bodyPr/>
                    <a:lstStyle/>
                    <a:p>
                      <a:pPr indent="0" lvl="0" marL="0" rtl="0" algn="l">
                        <a:spcBef>
                          <a:spcPts val="0"/>
                        </a:spcBef>
                        <a:spcAft>
                          <a:spcPts val="0"/>
                        </a:spcAft>
                        <a:buNone/>
                      </a:pPr>
                      <a:r>
                        <a:rPr lang="es"/>
                        <a:t>Estómago/Esófago</a:t>
                      </a:r>
                      <a:endParaRPr/>
                    </a:p>
                  </a:txBody>
                  <a:tcPr marT="91425" marB="91425" marR="91425" marL="91425"/>
                </a:tc>
                <a:tc>
                  <a:txBody>
                    <a:bodyPr/>
                    <a:lstStyle/>
                    <a:p>
                      <a:pPr indent="0" lvl="0" marL="0" rtl="0" algn="l">
                        <a:spcBef>
                          <a:spcPts val="0"/>
                        </a:spcBef>
                        <a:spcAft>
                          <a:spcPts val="0"/>
                        </a:spcAft>
                        <a:buNone/>
                      </a:pPr>
                      <a:r>
                        <a:rPr lang="es"/>
                        <a:t>Estómago</a:t>
                      </a:r>
                      <a:endParaRPr/>
                    </a:p>
                  </a:txBody>
                  <a:tcPr marT="91425" marB="91425" marR="91425" marL="91425"/>
                </a:tc>
              </a:tr>
              <a:tr h="377800">
                <a:tc>
                  <a:txBody>
                    <a:bodyPr/>
                    <a:lstStyle/>
                    <a:p>
                      <a:pPr indent="0" lvl="0" marL="0" rtl="0" algn="l">
                        <a:spcBef>
                          <a:spcPts val="0"/>
                        </a:spcBef>
                        <a:spcAft>
                          <a:spcPts val="0"/>
                        </a:spcAft>
                        <a:buNone/>
                      </a:pPr>
                      <a:r>
                        <a:rPr lang="es"/>
                        <a:t>CONTENIDO</a:t>
                      </a:r>
                      <a:endParaRPr/>
                    </a:p>
                  </a:txBody>
                  <a:tcPr marT="91425" marB="91425" marR="91425" marL="91425"/>
                </a:tc>
                <a:tc>
                  <a:txBody>
                    <a:bodyPr/>
                    <a:lstStyle/>
                    <a:p>
                      <a:pPr indent="0" lvl="0" marL="0" rtl="0" algn="l">
                        <a:spcBef>
                          <a:spcPts val="0"/>
                        </a:spcBef>
                        <a:spcAft>
                          <a:spcPts val="0"/>
                        </a:spcAft>
                        <a:buNone/>
                      </a:pPr>
                      <a:r>
                        <a:rPr lang="es"/>
                        <a:t>Alimento o secreciones</a:t>
                      </a:r>
                      <a:endParaRPr/>
                    </a:p>
                  </a:txBody>
                  <a:tcPr marT="91425" marB="91425" marR="91425" marL="91425"/>
                </a:tc>
                <a:tc>
                  <a:txBody>
                    <a:bodyPr/>
                    <a:lstStyle/>
                    <a:p>
                      <a:pPr indent="0" lvl="0" marL="0" rtl="0" algn="l">
                        <a:spcBef>
                          <a:spcPts val="0"/>
                        </a:spcBef>
                        <a:spcAft>
                          <a:spcPts val="0"/>
                        </a:spcAft>
                        <a:buNone/>
                      </a:pPr>
                      <a:r>
                        <a:rPr lang="es"/>
                        <a:t>Alimento o secreciones</a:t>
                      </a:r>
                      <a:endParaRPr/>
                    </a:p>
                  </a:txBody>
                  <a:tcPr marT="91425" marB="91425" marR="91425" marL="91425"/>
                </a:tc>
                <a:tc>
                  <a:txBody>
                    <a:bodyPr/>
                    <a:lstStyle/>
                    <a:p>
                      <a:pPr indent="0" lvl="0" marL="0" rtl="0" algn="l">
                        <a:spcBef>
                          <a:spcPts val="0"/>
                        </a:spcBef>
                        <a:spcAft>
                          <a:spcPts val="0"/>
                        </a:spcAft>
                        <a:buNone/>
                      </a:pPr>
                      <a:r>
                        <a:rPr lang="es"/>
                        <a:t>Alimento </a:t>
                      </a:r>
                      <a:endParaRPr/>
                    </a:p>
                  </a:txBody>
                  <a:tcPr marT="91425" marB="91425" marR="91425" marL="91425"/>
                </a:tc>
              </a:tr>
              <a:tr h="377800">
                <a:tc>
                  <a:txBody>
                    <a:bodyPr/>
                    <a:lstStyle/>
                    <a:p>
                      <a:pPr indent="0" lvl="0" marL="0" rtl="0" algn="l">
                        <a:spcBef>
                          <a:spcPts val="0"/>
                        </a:spcBef>
                        <a:spcAft>
                          <a:spcPts val="0"/>
                        </a:spcAft>
                        <a:buNone/>
                      </a:pPr>
                      <a:r>
                        <a:rPr lang="es"/>
                        <a:t>NÁUSEAS</a:t>
                      </a:r>
                      <a:endParaRPr/>
                    </a:p>
                  </a:txBody>
                  <a:tcPr marT="91425" marB="91425" marR="91425" marL="91425"/>
                </a:tc>
                <a:tc>
                  <a:txBody>
                    <a:bodyPr/>
                    <a:lstStyle/>
                    <a:p>
                      <a:pPr indent="0" lvl="0" marL="0" rtl="0" algn="l">
                        <a:spcBef>
                          <a:spcPts val="0"/>
                        </a:spcBef>
                        <a:spcAft>
                          <a:spcPts val="0"/>
                        </a:spcAft>
                        <a:buNone/>
                      </a:pPr>
                      <a:r>
                        <a:rPr lang="es"/>
                        <a:t>Sí</a:t>
                      </a:r>
                      <a:endParaRPr/>
                    </a:p>
                  </a:txBody>
                  <a:tcPr marT="91425" marB="91425" marR="91425" marL="91425"/>
                </a:tc>
                <a:tc>
                  <a:txBody>
                    <a:bodyPr/>
                    <a:lstStyle/>
                    <a:p>
                      <a:pPr indent="0" lvl="0" marL="0" rtl="0" algn="l">
                        <a:spcBef>
                          <a:spcPts val="0"/>
                        </a:spcBef>
                        <a:spcAft>
                          <a:spcPts val="0"/>
                        </a:spcAft>
                        <a:buNone/>
                      </a:pPr>
                      <a:r>
                        <a:rPr lang="es"/>
                        <a:t>NO </a:t>
                      </a:r>
                      <a:endParaRPr/>
                    </a:p>
                  </a:txBody>
                  <a:tcPr marT="91425" marB="91425" marR="91425" marL="91425"/>
                </a:tc>
                <a:tc>
                  <a:txBody>
                    <a:bodyPr/>
                    <a:lstStyle/>
                    <a:p>
                      <a:pPr indent="0" lvl="0" marL="0" rtl="0" algn="l">
                        <a:spcBef>
                          <a:spcPts val="0"/>
                        </a:spcBef>
                        <a:spcAft>
                          <a:spcPts val="0"/>
                        </a:spcAft>
                        <a:buNone/>
                      </a:pPr>
                      <a:r>
                        <a:rPr lang="es"/>
                        <a:t>NO</a:t>
                      </a:r>
                      <a:endParaRPr/>
                    </a:p>
                  </a:txBody>
                  <a:tcPr marT="91425" marB="91425" marR="91425" marL="91425"/>
                </a:tc>
              </a:tr>
              <a:tr h="581225">
                <a:tc>
                  <a:txBody>
                    <a:bodyPr/>
                    <a:lstStyle/>
                    <a:p>
                      <a:pPr indent="0" lvl="0" marL="0" rtl="0" algn="l">
                        <a:spcBef>
                          <a:spcPts val="0"/>
                        </a:spcBef>
                        <a:spcAft>
                          <a:spcPts val="0"/>
                        </a:spcAft>
                        <a:buNone/>
                      </a:pPr>
                      <a:r>
                        <a:rPr lang="es"/>
                        <a:t>RELACIÓN CON LA COMIDA</a:t>
                      </a:r>
                      <a:endParaRPr/>
                    </a:p>
                  </a:txBody>
                  <a:tcPr marT="91425" marB="91425" marR="91425" marL="91425"/>
                </a:tc>
                <a:tc>
                  <a:txBody>
                    <a:bodyPr/>
                    <a:lstStyle/>
                    <a:p>
                      <a:pPr indent="0" lvl="0" marL="0" rtl="0" algn="l">
                        <a:spcBef>
                          <a:spcPts val="0"/>
                        </a:spcBef>
                        <a:spcAft>
                          <a:spcPts val="0"/>
                        </a:spcAft>
                        <a:buNone/>
                      </a:pPr>
                      <a:r>
                        <a:rPr lang="es"/>
                        <a:t>Ayuno o postprandial</a:t>
                      </a:r>
                      <a:endParaRPr/>
                    </a:p>
                  </a:txBody>
                  <a:tcPr marT="91425" marB="91425" marR="91425" marL="91425"/>
                </a:tc>
                <a:tc>
                  <a:txBody>
                    <a:bodyPr/>
                    <a:lstStyle/>
                    <a:p>
                      <a:pPr indent="0" lvl="0" marL="0" rtl="0" algn="l">
                        <a:spcBef>
                          <a:spcPts val="0"/>
                        </a:spcBef>
                        <a:spcAft>
                          <a:spcPts val="0"/>
                        </a:spcAft>
                        <a:buNone/>
                      </a:pPr>
                      <a:r>
                        <a:rPr lang="es"/>
                        <a:t>Ayuno o postprandial</a:t>
                      </a:r>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s"/>
                        <a:t> Postprandial</a:t>
                      </a:r>
                      <a:endParaRPr/>
                    </a:p>
                    <a:p>
                      <a:pPr indent="0" lvl="0" marL="0" rtl="0" algn="l">
                        <a:spcBef>
                          <a:spcPts val="0"/>
                        </a:spcBef>
                        <a:spcAft>
                          <a:spcPts val="0"/>
                        </a:spcAft>
                        <a:buNone/>
                      </a:pPr>
                      <a:r>
                        <a:t/>
                      </a:r>
                      <a:endParaRPr/>
                    </a:p>
                  </a:txBody>
                  <a:tcPr marT="91425" marB="91425" marR="91425" marL="91425"/>
                </a:tc>
              </a:tr>
              <a:tr h="377800">
                <a:tc>
                  <a:txBody>
                    <a:bodyPr/>
                    <a:lstStyle/>
                    <a:p>
                      <a:pPr indent="0" lvl="0" marL="0" rtl="0" algn="l">
                        <a:spcBef>
                          <a:spcPts val="0"/>
                        </a:spcBef>
                        <a:spcAft>
                          <a:spcPts val="0"/>
                        </a:spcAft>
                        <a:buNone/>
                      </a:pPr>
                      <a:r>
                        <a:rPr lang="es"/>
                        <a:t>RE-DEGLUCIÓN</a:t>
                      </a:r>
                      <a:endParaRPr/>
                    </a:p>
                  </a:txBody>
                  <a:tcPr marT="91425" marB="91425" marR="91425" marL="91425"/>
                </a:tc>
                <a:tc>
                  <a:txBody>
                    <a:bodyPr/>
                    <a:lstStyle/>
                    <a:p>
                      <a:pPr indent="0" lvl="0" marL="0" rtl="0" algn="l">
                        <a:spcBef>
                          <a:spcPts val="0"/>
                        </a:spcBef>
                        <a:spcAft>
                          <a:spcPts val="0"/>
                        </a:spcAft>
                        <a:buNone/>
                      </a:pPr>
                      <a:r>
                        <a:rPr lang="es"/>
                        <a:t>no </a:t>
                      </a:r>
                      <a:endParaRPr/>
                    </a:p>
                  </a:txBody>
                  <a:tcPr marT="91425" marB="91425" marR="91425" marL="91425"/>
                </a:tc>
                <a:tc>
                  <a:txBody>
                    <a:bodyPr/>
                    <a:lstStyle/>
                    <a:p>
                      <a:pPr indent="0" lvl="0" marL="0" rtl="0" algn="l">
                        <a:spcBef>
                          <a:spcPts val="0"/>
                        </a:spcBef>
                        <a:spcAft>
                          <a:spcPts val="0"/>
                        </a:spcAft>
                        <a:buNone/>
                      </a:pPr>
                      <a:r>
                        <a:rPr lang="es"/>
                        <a:t>Raro </a:t>
                      </a:r>
                      <a:endParaRPr/>
                    </a:p>
                  </a:txBody>
                  <a:tcPr marT="91425" marB="91425" marR="91425" marL="91425"/>
                </a:tc>
                <a:tc>
                  <a:txBody>
                    <a:bodyPr/>
                    <a:lstStyle/>
                    <a:p>
                      <a:pPr indent="0" lvl="0" marL="0" rtl="0" algn="l">
                        <a:spcBef>
                          <a:spcPts val="0"/>
                        </a:spcBef>
                        <a:spcAft>
                          <a:spcPts val="0"/>
                        </a:spcAft>
                        <a:buNone/>
                      </a:pPr>
                      <a:r>
                        <a:rPr lang="es"/>
                        <a:t>Frecuente</a:t>
                      </a:r>
                      <a:endParaRPr/>
                    </a:p>
                  </a:txBody>
                  <a:tcPr marT="91425" marB="91425" marR="91425" marL="91425"/>
                </a:tc>
              </a:tr>
              <a:tr h="377800">
                <a:tc>
                  <a:txBody>
                    <a:bodyPr/>
                    <a:lstStyle/>
                    <a:p>
                      <a:pPr indent="0" lvl="0" marL="0" rtl="0" algn="l">
                        <a:spcBef>
                          <a:spcPts val="0"/>
                        </a:spcBef>
                        <a:spcAft>
                          <a:spcPts val="0"/>
                        </a:spcAft>
                        <a:buNone/>
                      </a:pPr>
                      <a:r>
                        <a:rPr lang="es"/>
                        <a:t>MECANISMO</a:t>
                      </a:r>
                      <a:endParaRPr/>
                    </a:p>
                  </a:txBody>
                  <a:tcPr marT="91425" marB="91425" marR="91425" marL="91425"/>
                </a:tc>
                <a:tc>
                  <a:txBody>
                    <a:bodyPr/>
                    <a:lstStyle/>
                    <a:p>
                      <a:pPr indent="0" lvl="0" marL="0" rtl="0" algn="l">
                        <a:spcBef>
                          <a:spcPts val="0"/>
                        </a:spcBef>
                        <a:spcAft>
                          <a:spcPts val="0"/>
                        </a:spcAft>
                        <a:buNone/>
                      </a:pPr>
                      <a:r>
                        <a:rPr lang="es"/>
                        <a:t>Reflejo</a:t>
                      </a:r>
                      <a:endParaRPr/>
                    </a:p>
                  </a:txBody>
                  <a:tcPr marT="91425" marB="91425" marR="91425" marL="91425"/>
                </a:tc>
                <a:tc>
                  <a:txBody>
                    <a:bodyPr/>
                    <a:lstStyle/>
                    <a:p>
                      <a:pPr indent="0" lvl="0" marL="0" rtl="0" algn="l">
                        <a:spcBef>
                          <a:spcPts val="0"/>
                        </a:spcBef>
                        <a:spcAft>
                          <a:spcPts val="0"/>
                        </a:spcAft>
                        <a:buNone/>
                      </a:pPr>
                      <a:r>
                        <a:rPr lang="es"/>
                        <a:t>Pasivo</a:t>
                      </a:r>
                      <a:endParaRPr/>
                    </a:p>
                  </a:txBody>
                  <a:tcPr marT="91425" marB="91425" marR="91425" marL="91425"/>
                </a:tc>
                <a:tc>
                  <a:txBody>
                    <a:bodyPr/>
                    <a:lstStyle/>
                    <a:p>
                      <a:pPr indent="0" lvl="0" marL="0" rtl="0" algn="l">
                        <a:spcBef>
                          <a:spcPts val="0"/>
                        </a:spcBef>
                        <a:spcAft>
                          <a:spcPts val="0"/>
                        </a:spcAft>
                        <a:buNone/>
                      </a:pPr>
                      <a:r>
                        <a:rPr lang="es"/>
                        <a:t>Conductual</a:t>
                      </a:r>
                      <a:endParaRPr/>
                    </a:p>
                  </a:txBody>
                  <a:tcPr marT="91425" marB="91425"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DIFERENCIAS V</a:t>
            </a:r>
            <a:r>
              <a:rPr lang="es"/>
              <a:t>ÓMITO/REGURGITACIÓN/RUMIACIÓN</a:t>
            </a:r>
            <a:endParaRPr/>
          </a:p>
        </p:txBody>
      </p:sp>
      <p:pic>
        <p:nvPicPr>
          <p:cNvPr id="101" name="Google Shape;101;p18"/>
          <p:cNvPicPr preferRelativeResize="0"/>
          <p:nvPr/>
        </p:nvPicPr>
        <p:blipFill>
          <a:blip r:embed="rId3">
            <a:alphaModFix/>
          </a:blip>
          <a:stretch>
            <a:fillRect/>
          </a:stretch>
        </p:blipFill>
        <p:spPr>
          <a:xfrm>
            <a:off x="3538650" y="1684500"/>
            <a:ext cx="5419967" cy="3332276"/>
          </a:xfrm>
          <a:prstGeom prst="rect">
            <a:avLst/>
          </a:prstGeom>
          <a:noFill/>
          <a:ln>
            <a:noFill/>
          </a:ln>
        </p:spPr>
      </p:pic>
      <p:pic>
        <p:nvPicPr>
          <p:cNvPr id="102" name="Google Shape;102;p18"/>
          <p:cNvPicPr preferRelativeResize="0"/>
          <p:nvPr/>
        </p:nvPicPr>
        <p:blipFill>
          <a:blip r:embed="rId4">
            <a:alphaModFix/>
          </a:blip>
          <a:stretch>
            <a:fillRect/>
          </a:stretch>
        </p:blipFill>
        <p:spPr>
          <a:xfrm>
            <a:off x="51325" y="3516975"/>
            <a:ext cx="5119249" cy="875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TRASTORNOS CON NÁUSEAS Y VÓMITOS</a:t>
            </a:r>
            <a:endParaRPr/>
          </a:p>
          <a:p>
            <a:pPr indent="0" lvl="0" marL="0" rtl="0" algn="l">
              <a:spcBef>
                <a:spcPts val="0"/>
              </a:spcBef>
              <a:spcAft>
                <a:spcPts val="0"/>
              </a:spcAft>
              <a:buNone/>
            </a:pPr>
            <a:r>
              <a:t/>
            </a:r>
            <a:endParaRPr/>
          </a:p>
        </p:txBody>
      </p:sp>
      <p:graphicFrame>
        <p:nvGraphicFramePr>
          <p:cNvPr id="108" name="Google Shape;108;p19"/>
          <p:cNvGraphicFramePr/>
          <p:nvPr/>
        </p:nvGraphicFramePr>
        <p:xfrm>
          <a:off x="838200" y="2286000"/>
          <a:ext cx="3000000" cy="3000000"/>
        </p:xfrm>
        <a:graphic>
          <a:graphicData uri="http://schemas.openxmlformats.org/drawingml/2006/table">
            <a:tbl>
              <a:tblPr>
                <a:noFill/>
                <a:tableStyleId>{0B5D8151-B116-4E4E-8473-E0B3BC3969EB}</a:tableStyleId>
              </a:tblPr>
              <a:tblGrid>
                <a:gridCol w="2413000"/>
                <a:gridCol w="2413000"/>
                <a:gridCol w="2413000"/>
              </a:tblGrid>
              <a:tr h="326825">
                <a:tc>
                  <a:txBody>
                    <a:bodyPr/>
                    <a:lstStyle/>
                    <a:p>
                      <a:pPr indent="0" lvl="0" marL="0" rtl="0" algn="l">
                        <a:spcBef>
                          <a:spcPts val="0"/>
                        </a:spcBef>
                        <a:spcAft>
                          <a:spcPts val="0"/>
                        </a:spcAft>
                        <a:buNone/>
                      </a:pPr>
                      <a:r>
                        <a:t/>
                      </a:r>
                      <a:endParaRPr sz="1500"/>
                    </a:p>
                  </a:txBody>
                  <a:tcPr marT="91425" marB="91425" marR="91425" marL="91425">
                    <a:solidFill>
                      <a:schemeClr val="dk1"/>
                    </a:solidFill>
                  </a:tcPr>
                </a:tc>
                <a:tc>
                  <a:txBody>
                    <a:bodyPr/>
                    <a:lstStyle/>
                    <a:p>
                      <a:pPr indent="0" lvl="0" marL="0" rtl="0" algn="l">
                        <a:spcBef>
                          <a:spcPts val="0"/>
                        </a:spcBef>
                        <a:spcAft>
                          <a:spcPts val="0"/>
                        </a:spcAft>
                        <a:buNone/>
                      </a:pPr>
                      <a:r>
                        <a:rPr lang="es" sz="1500"/>
                        <a:t>Definición</a:t>
                      </a:r>
                      <a:endParaRPr sz="1500"/>
                    </a:p>
                  </a:txBody>
                  <a:tcPr marT="91425" marB="91425" marR="91425" marL="91425">
                    <a:solidFill>
                      <a:schemeClr val="dk1"/>
                    </a:solidFill>
                  </a:tcPr>
                </a:tc>
                <a:tc>
                  <a:txBody>
                    <a:bodyPr/>
                    <a:lstStyle/>
                    <a:p>
                      <a:pPr indent="0" lvl="0" marL="0" rtl="0" algn="l">
                        <a:spcBef>
                          <a:spcPts val="0"/>
                        </a:spcBef>
                        <a:spcAft>
                          <a:spcPts val="0"/>
                        </a:spcAft>
                        <a:buNone/>
                      </a:pPr>
                      <a:r>
                        <a:rPr lang="es" sz="1500"/>
                        <a:t>Uso principal</a:t>
                      </a:r>
                      <a:endParaRPr sz="1500"/>
                    </a:p>
                  </a:txBody>
                  <a:tcPr marT="91425" marB="91425" marR="91425" marL="91425">
                    <a:solidFill>
                      <a:schemeClr val="dk1"/>
                    </a:solidFill>
                  </a:tcPr>
                </a:tc>
              </a:tr>
              <a:tr h="381000">
                <a:tc>
                  <a:txBody>
                    <a:bodyPr/>
                    <a:lstStyle/>
                    <a:p>
                      <a:pPr indent="0" lvl="0" marL="0" rtl="0" algn="l">
                        <a:spcBef>
                          <a:spcPts val="0"/>
                        </a:spcBef>
                        <a:spcAft>
                          <a:spcPts val="0"/>
                        </a:spcAft>
                        <a:buNone/>
                      </a:pPr>
                      <a:r>
                        <a:rPr b="1" lang="es" sz="1200"/>
                        <a:t>Clínica general (manuales, práctica médica)</a:t>
                      </a:r>
                      <a:endParaRPr sz="1500"/>
                    </a:p>
                  </a:txBody>
                  <a:tcPr marT="91425" marB="91425" marR="91425" marL="91425"/>
                </a:tc>
                <a:tc>
                  <a:txBody>
                    <a:bodyPr/>
                    <a:lstStyle/>
                    <a:p>
                      <a:pPr indent="0" lvl="0" marL="0" rtl="0" algn="l">
                        <a:spcBef>
                          <a:spcPts val="0"/>
                        </a:spcBef>
                        <a:spcAft>
                          <a:spcPts val="0"/>
                        </a:spcAft>
                        <a:buNone/>
                      </a:pPr>
                      <a:r>
                        <a:rPr lang="es" sz="1200"/>
                        <a:t>Persistencia de náuseas y/o vómitos durante &gt; 4 semanas de forma continua o recurrente.</a:t>
                      </a:r>
                      <a:endParaRPr sz="1500"/>
                    </a:p>
                  </a:txBody>
                  <a:tcPr marT="91425" marB="91425" marR="91425" marL="91425"/>
                </a:tc>
                <a:tc>
                  <a:txBody>
                    <a:bodyPr/>
                    <a:lstStyle/>
                    <a:p>
                      <a:pPr indent="0" lvl="0" marL="0" rtl="0" algn="l">
                        <a:spcBef>
                          <a:spcPts val="0"/>
                        </a:spcBef>
                        <a:spcAft>
                          <a:spcPts val="0"/>
                        </a:spcAft>
                        <a:buNone/>
                      </a:pPr>
                      <a:r>
                        <a:rPr lang="es" sz="1200"/>
                        <a:t>Identificación inicial de casos “crónicos” en la práctica clínica.</a:t>
                      </a:r>
                      <a:endParaRPr sz="1500"/>
                    </a:p>
                  </a:txBody>
                  <a:tcPr marT="91425" marB="91425" marR="91425" marL="91425"/>
                </a:tc>
              </a:tr>
              <a:tr h="381000">
                <a:tc>
                  <a:txBody>
                    <a:bodyPr/>
                    <a:lstStyle/>
                    <a:p>
                      <a:pPr indent="0" lvl="0" marL="0" rtl="0" algn="l">
                        <a:spcBef>
                          <a:spcPts val="0"/>
                        </a:spcBef>
                        <a:spcAft>
                          <a:spcPts val="0"/>
                        </a:spcAft>
                        <a:buNone/>
                      </a:pPr>
                      <a:r>
                        <a:rPr b="1" lang="es" sz="1200"/>
                        <a:t>Criterios Rome IV / Guía Europea UEG–ESNM 2025</a:t>
                      </a:r>
                      <a:endParaRPr b="1" sz="1200"/>
                    </a:p>
                    <a:p>
                      <a:pPr indent="0" lvl="0" marL="0" rtl="0" algn="l">
                        <a:spcBef>
                          <a:spcPts val="0"/>
                        </a:spcBef>
                        <a:spcAft>
                          <a:spcPts val="0"/>
                        </a:spcAft>
                        <a:buNone/>
                      </a:pPr>
                      <a:r>
                        <a:t/>
                      </a:r>
                      <a:endParaRPr sz="1500"/>
                    </a:p>
                  </a:txBody>
                  <a:tcPr marT="91425" marB="91425" marR="91425" marL="91425"/>
                </a:tc>
                <a:tc>
                  <a:txBody>
                    <a:bodyPr/>
                    <a:lstStyle/>
                    <a:p>
                      <a:pPr indent="0" lvl="0" marL="0" rtl="0" algn="l">
                        <a:spcBef>
                          <a:spcPts val="0"/>
                        </a:spcBef>
                        <a:spcAft>
                          <a:spcPts val="0"/>
                        </a:spcAft>
                        <a:buNone/>
                      </a:pPr>
                      <a:r>
                        <a:rPr lang="es" sz="1200"/>
                        <a:t>Episodios de vómitos ≥ 1 vez por semana, con o sin náuseas, durante ≥ 3 meses, con inicio ≥ 6 meses antes del diagnóstico.</a:t>
                      </a:r>
                      <a:endParaRPr sz="1500"/>
                    </a:p>
                  </a:txBody>
                  <a:tcPr marT="91425" marB="91425" marR="91425" marL="91425"/>
                </a:tc>
                <a:tc>
                  <a:txBody>
                    <a:bodyPr/>
                    <a:lstStyle/>
                    <a:p>
                      <a:pPr indent="0" lvl="0" marL="0" rtl="0" algn="l">
                        <a:spcBef>
                          <a:spcPts val="0"/>
                        </a:spcBef>
                        <a:spcAft>
                          <a:spcPts val="0"/>
                        </a:spcAft>
                        <a:buNone/>
                      </a:pPr>
                      <a:r>
                        <a:rPr lang="es" sz="1200"/>
                        <a:t>Investigación y clasificación estandarizada en </a:t>
                      </a:r>
                      <a:r>
                        <a:rPr b="1" lang="es" sz="1200"/>
                        <a:t>trastornos funcionales de la interacción intestino-cerebro</a:t>
                      </a:r>
                      <a:r>
                        <a:rPr lang="es" sz="1200"/>
                        <a:t> (CNVS, vómitos cíclicos, hiperémesis cannabinoide, etc.).</a:t>
                      </a:r>
                      <a:endParaRPr sz="1500"/>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Síndrome de náuseas y vómitos crónicos </a:t>
            </a:r>
            <a:endParaRPr/>
          </a:p>
        </p:txBody>
      </p:sp>
      <p:sp>
        <p:nvSpPr>
          <p:cNvPr id="114" name="Google Shape;114;p20"/>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400">
                <a:solidFill>
                  <a:srgbClr val="000000"/>
                </a:solidFill>
                <a:latin typeface="Arial"/>
                <a:ea typeface="Arial"/>
                <a:cs typeface="Arial"/>
                <a:sym typeface="Arial"/>
              </a:rPr>
              <a:t>El diagnóstico requiere de la presencia de los siguientes criterios:</a:t>
            </a:r>
            <a:endParaRPr sz="1400">
              <a:solidFill>
                <a:srgbClr val="000000"/>
              </a:solidFill>
              <a:latin typeface="Arial"/>
              <a:ea typeface="Arial"/>
              <a:cs typeface="Arial"/>
              <a:sym typeface="Arial"/>
            </a:endParaRPr>
          </a:p>
          <a:p>
            <a:pPr indent="0" lvl="0" marL="0" rtl="0" algn="l">
              <a:spcBef>
                <a:spcPts val="1200"/>
              </a:spcBef>
              <a:spcAft>
                <a:spcPts val="0"/>
              </a:spcAft>
              <a:buNone/>
            </a:pPr>
            <a:r>
              <a:rPr lang="es" sz="1400">
                <a:solidFill>
                  <a:srgbClr val="000000"/>
                </a:solidFill>
                <a:latin typeface="Arial"/>
                <a:ea typeface="Arial"/>
                <a:cs typeface="Arial"/>
                <a:sym typeface="Arial"/>
              </a:rPr>
              <a:t> •	Náuseas molestas (que afecten a la actividad diaria) durante, al menos, un día a la semana y/o presentar uno o más episodios de vómitos a la semana. </a:t>
            </a:r>
            <a:endParaRPr sz="1400">
              <a:solidFill>
                <a:srgbClr val="000000"/>
              </a:solidFill>
              <a:latin typeface="Arial"/>
              <a:ea typeface="Arial"/>
              <a:cs typeface="Arial"/>
              <a:sym typeface="Arial"/>
            </a:endParaRPr>
          </a:p>
          <a:p>
            <a:pPr indent="0" lvl="0" marL="0" rtl="0" algn="l">
              <a:spcBef>
                <a:spcPts val="1200"/>
              </a:spcBef>
              <a:spcAft>
                <a:spcPts val="0"/>
              </a:spcAft>
              <a:buNone/>
            </a:pPr>
            <a:r>
              <a:rPr lang="es" sz="1400">
                <a:solidFill>
                  <a:srgbClr val="000000"/>
                </a:solidFill>
                <a:latin typeface="Arial"/>
                <a:ea typeface="Arial"/>
                <a:cs typeface="Arial"/>
                <a:sym typeface="Arial"/>
              </a:rPr>
              <a:t>•	</a:t>
            </a:r>
            <a:r>
              <a:rPr b="1" lang="es" sz="1400">
                <a:solidFill>
                  <a:srgbClr val="000000"/>
                </a:solidFill>
                <a:latin typeface="Arial"/>
                <a:ea typeface="Arial"/>
                <a:cs typeface="Arial"/>
                <a:sym typeface="Arial"/>
              </a:rPr>
              <a:t>Se excluyen</a:t>
            </a:r>
            <a:r>
              <a:rPr lang="es" sz="1400">
                <a:solidFill>
                  <a:srgbClr val="000000"/>
                </a:solidFill>
                <a:latin typeface="Arial"/>
                <a:ea typeface="Arial"/>
                <a:cs typeface="Arial"/>
                <a:sym typeface="Arial"/>
              </a:rPr>
              <a:t> la regurgitación, el síndrome de rumiación, los trastornos alimenticios y los vómitos autoinducidos. </a:t>
            </a:r>
            <a:endParaRPr sz="1400">
              <a:solidFill>
                <a:srgbClr val="000000"/>
              </a:solidFill>
              <a:latin typeface="Arial"/>
              <a:ea typeface="Arial"/>
              <a:cs typeface="Arial"/>
              <a:sym typeface="Arial"/>
            </a:endParaRPr>
          </a:p>
          <a:p>
            <a:pPr indent="0" lvl="0" marL="0" rtl="0" algn="l">
              <a:spcBef>
                <a:spcPts val="1200"/>
              </a:spcBef>
              <a:spcAft>
                <a:spcPts val="0"/>
              </a:spcAft>
              <a:buNone/>
            </a:pPr>
            <a:r>
              <a:rPr lang="es" sz="1400">
                <a:solidFill>
                  <a:srgbClr val="000000"/>
                </a:solidFill>
                <a:latin typeface="Arial"/>
                <a:ea typeface="Arial"/>
                <a:cs typeface="Arial"/>
                <a:sym typeface="Arial"/>
              </a:rPr>
              <a:t>•	Que no haya evidencia de enfermedades </a:t>
            </a:r>
            <a:r>
              <a:rPr b="1" lang="es" sz="1400">
                <a:solidFill>
                  <a:srgbClr val="000000"/>
                </a:solidFill>
                <a:latin typeface="Arial"/>
                <a:ea typeface="Arial"/>
                <a:cs typeface="Arial"/>
                <a:sym typeface="Arial"/>
              </a:rPr>
              <a:t>orgánicas</a:t>
            </a:r>
            <a:r>
              <a:rPr lang="es" sz="1400">
                <a:solidFill>
                  <a:srgbClr val="000000"/>
                </a:solidFill>
                <a:latin typeface="Arial"/>
                <a:ea typeface="Arial"/>
                <a:cs typeface="Arial"/>
                <a:sym typeface="Arial"/>
              </a:rPr>
              <a:t>, sistémicas o metabólicas que puedan explicar los síntomas en las pruebas de rutina (incluyendo la endoscopia digestiva alta). </a:t>
            </a:r>
            <a:endParaRPr sz="1400">
              <a:solidFill>
                <a:srgbClr val="000000"/>
              </a:solidFill>
              <a:latin typeface="Arial"/>
              <a:ea typeface="Arial"/>
              <a:cs typeface="Arial"/>
              <a:sym typeface="Arial"/>
            </a:endParaRPr>
          </a:p>
          <a:p>
            <a:pPr indent="0" lvl="0" marL="0" rtl="0" algn="l">
              <a:spcBef>
                <a:spcPts val="1200"/>
              </a:spcBef>
              <a:spcAft>
                <a:spcPts val="1200"/>
              </a:spcAft>
              <a:buNone/>
            </a:pPr>
            <a:r>
              <a:rPr lang="es" sz="1400">
                <a:solidFill>
                  <a:srgbClr val="000000"/>
                </a:solidFill>
                <a:latin typeface="Arial"/>
                <a:ea typeface="Arial"/>
                <a:cs typeface="Arial"/>
                <a:sym typeface="Arial"/>
              </a:rPr>
              <a:t>•	Durante al menos tres meses, con inicio de los síntomas al menos </a:t>
            </a:r>
            <a:r>
              <a:rPr b="1" lang="es" sz="1400">
                <a:solidFill>
                  <a:srgbClr val="000000"/>
                </a:solidFill>
                <a:latin typeface="Arial"/>
                <a:ea typeface="Arial"/>
                <a:cs typeface="Arial"/>
                <a:sym typeface="Arial"/>
              </a:rPr>
              <a:t>seis meses antes del diagnóstico.</a:t>
            </a:r>
            <a:endParaRPr b="1" sz="140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Síndrome de vómitos cíclicos</a:t>
            </a:r>
            <a:endParaRPr/>
          </a:p>
        </p:txBody>
      </p:sp>
      <p:sp>
        <p:nvSpPr>
          <p:cNvPr id="120" name="Google Shape;120;p21"/>
          <p:cNvSpPr txBox="1"/>
          <p:nvPr>
            <p:ph idx="1" type="body"/>
          </p:nvPr>
        </p:nvSpPr>
        <p:spPr>
          <a:xfrm>
            <a:off x="62850" y="1811025"/>
            <a:ext cx="9018300" cy="28455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None/>
            </a:pPr>
            <a:r>
              <a:rPr lang="es" sz="1300">
                <a:solidFill>
                  <a:srgbClr val="000000"/>
                </a:solidFill>
                <a:latin typeface="Arial"/>
                <a:ea typeface="Arial"/>
                <a:cs typeface="Arial"/>
                <a:sym typeface="Arial"/>
              </a:rPr>
              <a:t>El diagnóstico requiere:			</a:t>
            </a:r>
            <a:endParaRPr sz="1300">
              <a:solidFill>
                <a:srgbClr val="000000"/>
              </a:solidFill>
              <a:latin typeface="Arial"/>
              <a:ea typeface="Arial"/>
              <a:cs typeface="Arial"/>
              <a:sym typeface="Arial"/>
            </a:endParaRPr>
          </a:p>
          <a:p>
            <a:pPr indent="-311150" lvl="0" marL="457200" rtl="0" algn="l">
              <a:lnSpc>
                <a:spcPct val="95000"/>
              </a:lnSpc>
              <a:spcBef>
                <a:spcPts val="1200"/>
              </a:spcBef>
              <a:spcAft>
                <a:spcPts val="0"/>
              </a:spcAft>
              <a:buClr>
                <a:srgbClr val="000000"/>
              </a:buClr>
              <a:buSzPts val="1300"/>
              <a:buFont typeface="Arial"/>
              <a:buAutoNum type="arabicPeriod"/>
            </a:pPr>
            <a:r>
              <a:rPr b="1" lang="es" sz="1300">
                <a:solidFill>
                  <a:srgbClr val="000000"/>
                </a:solidFill>
                <a:latin typeface="Arial"/>
                <a:ea typeface="Arial"/>
                <a:cs typeface="Arial"/>
                <a:sym typeface="Arial"/>
              </a:rPr>
              <a:t>Episodios estereotipados de vómitos</a:t>
            </a:r>
            <a:r>
              <a:rPr lang="es" sz="1300">
                <a:solidFill>
                  <a:srgbClr val="000000"/>
                </a:solidFill>
                <a:latin typeface="Arial"/>
                <a:ea typeface="Arial"/>
                <a:cs typeface="Arial"/>
                <a:sym typeface="Arial"/>
              </a:rPr>
              <a:t> de inicio agudo y duración </a:t>
            </a:r>
            <a:r>
              <a:rPr b="1" lang="es" sz="1300">
                <a:solidFill>
                  <a:srgbClr val="000000"/>
                </a:solidFill>
                <a:latin typeface="Arial"/>
                <a:ea typeface="Arial"/>
                <a:cs typeface="Arial"/>
                <a:sym typeface="Arial"/>
              </a:rPr>
              <a:t>menor de una semana</a:t>
            </a:r>
            <a:r>
              <a:rPr lang="es" sz="1300">
                <a:solidFill>
                  <a:srgbClr val="000000"/>
                </a:solidFill>
                <a:latin typeface="Arial"/>
                <a:ea typeface="Arial"/>
                <a:cs typeface="Arial"/>
                <a:sym typeface="Arial"/>
              </a:rPr>
              <a:t>.</a:t>
            </a:r>
            <a:br>
              <a:rPr lang="es"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lnSpc>
                <a:spcPct val="95000"/>
              </a:lnSpc>
              <a:spcBef>
                <a:spcPts val="0"/>
              </a:spcBef>
              <a:spcAft>
                <a:spcPts val="0"/>
              </a:spcAft>
              <a:buClr>
                <a:srgbClr val="000000"/>
              </a:buClr>
              <a:buSzPts val="1300"/>
              <a:buFont typeface="Arial"/>
              <a:buAutoNum type="arabicPeriod"/>
            </a:pPr>
            <a:r>
              <a:rPr b="1" lang="es" sz="1300">
                <a:solidFill>
                  <a:srgbClr val="000000"/>
                </a:solidFill>
                <a:latin typeface="Arial"/>
                <a:ea typeface="Arial"/>
                <a:cs typeface="Arial"/>
                <a:sym typeface="Arial"/>
              </a:rPr>
              <a:t>Frecuencia mínima:</a:t>
            </a:r>
            <a:br>
              <a:rPr b="1" lang="es" sz="1300">
                <a:solidFill>
                  <a:srgbClr val="000000"/>
                </a:solidFill>
                <a:latin typeface="Arial"/>
                <a:ea typeface="Arial"/>
                <a:cs typeface="Arial"/>
                <a:sym typeface="Arial"/>
              </a:rPr>
            </a:br>
            <a:endParaRPr b="1" sz="1300">
              <a:solidFill>
                <a:srgbClr val="000000"/>
              </a:solidFill>
              <a:latin typeface="Arial"/>
              <a:ea typeface="Arial"/>
              <a:cs typeface="Arial"/>
              <a:sym typeface="Arial"/>
            </a:endParaRPr>
          </a:p>
          <a:p>
            <a:pPr indent="-311150" lvl="1" marL="914400" rtl="0" algn="l">
              <a:lnSpc>
                <a:spcPct val="95000"/>
              </a:lnSpc>
              <a:spcBef>
                <a:spcPts val="0"/>
              </a:spcBef>
              <a:spcAft>
                <a:spcPts val="0"/>
              </a:spcAft>
              <a:buClr>
                <a:srgbClr val="000000"/>
              </a:buClr>
              <a:buSzPts val="1300"/>
              <a:buFont typeface="Arial"/>
              <a:buChar char="○"/>
            </a:pPr>
            <a:r>
              <a:rPr lang="es" sz="1300">
                <a:solidFill>
                  <a:srgbClr val="000000"/>
                </a:solidFill>
                <a:latin typeface="Arial"/>
                <a:ea typeface="Arial"/>
                <a:cs typeface="Arial"/>
                <a:sym typeface="Arial"/>
              </a:rPr>
              <a:t>≥ 3 episodios en el último año,</a:t>
            </a:r>
            <a:br>
              <a:rPr lang="es"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1" marL="914400" rtl="0" algn="l">
              <a:lnSpc>
                <a:spcPct val="95000"/>
              </a:lnSpc>
              <a:spcBef>
                <a:spcPts val="0"/>
              </a:spcBef>
              <a:spcAft>
                <a:spcPts val="0"/>
              </a:spcAft>
              <a:buClr>
                <a:srgbClr val="000000"/>
              </a:buClr>
              <a:buSzPts val="1300"/>
              <a:buFont typeface="Arial"/>
              <a:buChar char="○"/>
            </a:pPr>
            <a:r>
              <a:rPr lang="es" sz="1300">
                <a:solidFill>
                  <a:srgbClr val="000000"/>
                </a:solidFill>
                <a:latin typeface="Arial"/>
                <a:ea typeface="Arial"/>
                <a:cs typeface="Arial"/>
                <a:sym typeface="Arial"/>
              </a:rPr>
              <a:t>y ≥ 2 episodios en los últimos 6 meses,</a:t>
            </a:r>
            <a:br>
              <a:rPr lang="es"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1" marL="914400" rtl="0" algn="l">
              <a:lnSpc>
                <a:spcPct val="95000"/>
              </a:lnSpc>
              <a:spcBef>
                <a:spcPts val="0"/>
              </a:spcBef>
              <a:spcAft>
                <a:spcPts val="0"/>
              </a:spcAft>
              <a:buClr>
                <a:srgbClr val="000000"/>
              </a:buClr>
              <a:buSzPts val="1300"/>
              <a:buFont typeface="Arial"/>
              <a:buChar char="○"/>
            </a:pPr>
            <a:r>
              <a:rPr lang="es" sz="1300">
                <a:solidFill>
                  <a:srgbClr val="000000"/>
                </a:solidFill>
                <a:latin typeface="Arial"/>
                <a:ea typeface="Arial"/>
                <a:cs typeface="Arial"/>
                <a:sym typeface="Arial"/>
              </a:rPr>
              <a:t>con al menos </a:t>
            </a:r>
            <a:r>
              <a:rPr b="1" lang="es" sz="1300">
                <a:solidFill>
                  <a:srgbClr val="000000"/>
                </a:solidFill>
                <a:latin typeface="Arial"/>
                <a:ea typeface="Arial"/>
                <a:cs typeface="Arial"/>
                <a:sym typeface="Arial"/>
              </a:rPr>
              <a:t>una semana de intervalo</a:t>
            </a:r>
            <a:r>
              <a:rPr lang="es" sz="1300">
                <a:solidFill>
                  <a:srgbClr val="000000"/>
                </a:solidFill>
                <a:latin typeface="Arial"/>
                <a:ea typeface="Arial"/>
                <a:cs typeface="Arial"/>
                <a:sym typeface="Arial"/>
              </a:rPr>
              <a:t> entre episodios.</a:t>
            </a:r>
            <a:br>
              <a:rPr lang="es"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lnSpc>
                <a:spcPct val="95000"/>
              </a:lnSpc>
              <a:spcBef>
                <a:spcPts val="0"/>
              </a:spcBef>
              <a:spcAft>
                <a:spcPts val="0"/>
              </a:spcAft>
              <a:buClr>
                <a:srgbClr val="000000"/>
              </a:buClr>
              <a:buSzPts val="1300"/>
              <a:buFont typeface="Arial"/>
              <a:buAutoNum type="arabicPeriod"/>
            </a:pPr>
            <a:r>
              <a:rPr b="1" lang="es" sz="1300">
                <a:solidFill>
                  <a:srgbClr val="000000"/>
                </a:solidFill>
                <a:latin typeface="Arial"/>
                <a:ea typeface="Arial"/>
                <a:cs typeface="Arial"/>
                <a:sym typeface="Arial"/>
              </a:rPr>
              <a:t>Ausencia de vómitos entre episodios</a:t>
            </a:r>
            <a:r>
              <a:rPr lang="es" sz="1300">
                <a:solidFill>
                  <a:srgbClr val="000000"/>
                </a:solidFill>
                <a:latin typeface="Arial"/>
                <a:ea typeface="Arial"/>
                <a:cs typeface="Arial"/>
                <a:sym typeface="Arial"/>
              </a:rPr>
              <a:t>, aunque pueden presentarse síntomas más leves (náuseas, malestar).</a:t>
            </a:r>
            <a:br>
              <a:rPr lang="es"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lnSpc>
                <a:spcPct val="95000"/>
              </a:lnSpc>
              <a:spcBef>
                <a:spcPts val="0"/>
              </a:spcBef>
              <a:spcAft>
                <a:spcPts val="0"/>
              </a:spcAft>
              <a:buClr>
                <a:srgbClr val="000000"/>
              </a:buClr>
              <a:buSzPts val="1300"/>
              <a:buFont typeface="Arial"/>
              <a:buAutoNum type="arabicPeriod"/>
            </a:pPr>
            <a:r>
              <a:rPr lang="es" sz="1300">
                <a:solidFill>
                  <a:srgbClr val="000000"/>
                </a:solidFill>
                <a:latin typeface="Arial"/>
                <a:ea typeface="Arial"/>
                <a:cs typeface="Arial"/>
                <a:sym typeface="Arial"/>
              </a:rPr>
              <a:t>Los criterios deben cumplirse durante los </a:t>
            </a:r>
            <a:r>
              <a:rPr b="1" lang="es" sz="1300">
                <a:solidFill>
                  <a:srgbClr val="000000"/>
                </a:solidFill>
                <a:latin typeface="Arial"/>
                <a:ea typeface="Arial"/>
                <a:cs typeface="Arial"/>
                <a:sym typeface="Arial"/>
              </a:rPr>
              <a:t>últimos 3 meses</a:t>
            </a:r>
            <a:r>
              <a:rPr lang="es" sz="1300">
                <a:solidFill>
                  <a:srgbClr val="000000"/>
                </a:solidFill>
                <a:latin typeface="Arial"/>
                <a:ea typeface="Arial"/>
                <a:cs typeface="Arial"/>
                <a:sym typeface="Arial"/>
              </a:rPr>
              <a:t>, con </a:t>
            </a:r>
            <a:r>
              <a:rPr b="1" lang="es" sz="1300">
                <a:solidFill>
                  <a:srgbClr val="000000"/>
                </a:solidFill>
                <a:latin typeface="Arial"/>
                <a:ea typeface="Arial"/>
                <a:cs typeface="Arial"/>
                <a:sym typeface="Arial"/>
              </a:rPr>
              <a:t>inicio ≥ 6 meses antes</a:t>
            </a:r>
            <a:r>
              <a:rPr lang="es" sz="1300">
                <a:solidFill>
                  <a:srgbClr val="000000"/>
                </a:solidFill>
                <a:latin typeface="Arial"/>
                <a:ea typeface="Arial"/>
                <a:cs typeface="Arial"/>
                <a:sym typeface="Arial"/>
              </a:rPr>
              <a:t> del diagnóstico.</a:t>
            </a:r>
            <a:br>
              <a:rPr lang="es" sz="1300">
                <a:solidFill>
                  <a:srgbClr val="000000"/>
                </a:solidFill>
                <a:latin typeface="Arial"/>
                <a:ea typeface="Arial"/>
                <a:cs typeface="Arial"/>
                <a:sym typeface="Arial"/>
              </a:rPr>
            </a:br>
            <a:endParaRPr sz="2000"/>
          </a:p>
        </p:txBody>
      </p:sp>
      <p:sp>
        <p:nvSpPr>
          <p:cNvPr id="121" name="Google Shape;121;p21"/>
          <p:cNvSpPr/>
          <p:nvPr/>
        </p:nvSpPr>
        <p:spPr>
          <a:xfrm>
            <a:off x="5410200" y="2514600"/>
            <a:ext cx="3657600" cy="14478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a:t>Episodios de náuseas y vómitos graves separados por intervalos asintomáticos.</a:t>
            </a:r>
            <a:endParaRPr/>
          </a:p>
          <a:p>
            <a:pPr indent="0" lvl="0" marL="0" rtl="0" algn="ctr">
              <a:spcBef>
                <a:spcPts val="0"/>
              </a:spcBef>
              <a:spcAft>
                <a:spcPts val="0"/>
              </a:spcAft>
              <a:buNone/>
            </a:pPr>
            <a:r>
              <a:rPr lang="es"/>
              <a:t>Diagnóstico de exclusión.</a:t>
            </a:r>
            <a:endParaRPr/>
          </a:p>
          <a:p>
            <a:pPr indent="0" lvl="0" marL="0" rtl="0" algn="ctr">
              <a:spcBef>
                <a:spcPts val="0"/>
              </a:spcBef>
              <a:spcAft>
                <a:spcPts val="0"/>
              </a:spcAft>
              <a:buNone/>
            </a:pPr>
            <a:r>
              <a:rPr lang="es"/>
              <a:t>Afecta al 0,1–2% de la población adulta. La prevalencia en niños es del 0,2–6,2%.</a:t>
            </a:r>
            <a:endParaRPr/>
          </a:p>
          <a:p>
            <a:pPr indent="0" lvl="0" marL="0" rtl="0" algn="ctr">
              <a:spcBef>
                <a:spcPts val="0"/>
              </a:spcBef>
              <a:spcAft>
                <a:spcPts val="0"/>
              </a:spcAft>
              <a:buNone/>
            </a:pPr>
            <a:r>
              <a:rPr lang="es"/>
              <a:t>Relacionado con trastornos neurológicos (migraña).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Síndrome de vómitos cíclicos</a:t>
            </a:r>
            <a:endParaRPr/>
          </a:p>
          <a:p>
            <a:pPr indent="0" lvl="0" marL="0" rtl="0" algn="l">
              <a:spcBef>
                <a:spcPts val="0"/>
              </a:spcBef>
              <a:spcAft>
                <a:spcPts val="0"/>
              </a:spcAft>
              <a:buNone/>
            </a:pPr>
            <a:r>
              <a:t/>
            </a:r>
            <a:endParaRPr/>
          </a:p>
        </p:txBody>
      </p:sp>
      <p:sp>
        <p:nvSpPr>
          <p:cNvPr id="127" name="Google Shape;127;p22"/>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8" name="Google Shape;128;p22"/>
          <p:cNvPicPr preferRelativeResize="0"/>
          <p:nvPr/>
        </p:nvPicPr>
        <p:blipFill>
          <a:blip r:embed="rId3">
            <a:alphaModFix/>
          </a:blip>
          <a:stretch>
            <a:fillRect/>
          </a:stretch>
        </p:blipFill>
        <p:spPr>
          <a:xfrm>
            <a:off x="0" y="1828800"/>
            <a:ext cx="9143998" cy="270848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DIFERENCIAS V</a:t>
            </a:r>
            <a:r>
              <a:rPr lang="es"/>
              <a:t>ÓMITOS CRÓNICOS VS VÓMITOS CÍCLICOS</a:t>
            </a:r>
            <a:endParaRPr/>
          </a:p>
        </p:txBody>
      </p:sp>
      <p:graphicFrame>
        <p:nvGraphicFramePr>
          <p:cNvPr id="134" name="Google Shape;134;p23"/>
          <p:cNvGraphicFramePr/>
          <p:nvPr/>
        </p:nvGraphicFramePr>
        <p:xfrm>
          <a:off x="625800" y="1727975"/>
          <a:ext cx="3000000" cy="3000000"/>
        </p:xfrm>
        <a:graphic>
          <a:graphicData uri="http://schemas.openxmlformats.org/drawingml/2006/table">
            <a:tbl>
              <a:tblPr>
                <a:noFill/>
                <a:tableStyleId>{0B5D8151-B116-4E4E-8473-E0B3BC3969EB}</a:tableStyleId>
              </a:tblPr>
              <a:tblGrid>
                <a:gridCol w="2442925"/>
                <a:gridCol w="2442925"/>
                <a:gridCol w="2442925"/>
              </a:tblGrid>
              <a:tr h="7639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s"/>
                        <a:t>Síndrome de vómitos cíclicos (CVS)</a:t>
                      </a:r>
                      <a:endParaRPr/>
                    </a:p>
                  </a:txBody>
                  <a:tcPr marT="91425" marB="91425" marR="91425" marL="91425">
                    <a:solidFill>
                      <a:srgbClr val="00FFFF"/>
                    </a:solidFill>
                  </a:tcPr>
                </a:tc>
                <a:tc>
                  <a:txBody>
                    <a:bodyPr/>
                    <a:lstStyle/>
                    <a:p>
                      <a:pPr indent="0" lvl="0" marL="0" rtl="0" algn="l">
                        <a:spcBef>
                          <a:spcPts val="0"/>
                        </a:spcBef>
                        <a:spcAft>
                          <a:spcPts val="0"/>
                        </a:spcAft>
                        <a:buNone/>
                      </a:pPr>
                      <a:r>
                        <a:rPr lang="es"/>
                        <a:t>Síndrome de vómitos crónicos (CNS</a:t>
                      </a:r>
                      <a:endParaRPr/>
                    </a:p>
                  </a:txBody>
                  <a:tcPr marT="91425" marB="91425" marR="91425" marL="91425">
                    <a:solidFill>
                      <a:srgbClr val="00FFFF"/>
                    </a:solidFill>
                  </a:tcPr>
                </a:tc>
              </a:tr>
              <a:tr h="344375">
                <a:tc>
                  <a:txBody>
                    <a:bodyPr/>
                    <a:lstStyle/>
                    <a:p>
                      <a:pPr indent="0" lvl="0" marL="0" rtl="0" algn="l">
                        <a:spcBef>
                          <a:spcPts val="0"/>
                        </a:spcBef>
                        <a:spcAft>
                          <a:spcPts val="0"/>
                        </a:spcAft>
                        <a:buNone/>
                      </a:pPr>
                      <a:r>
                        <a:rPr lang="es"/>
                        <a:t>Duración</a:t>
                      </a:r>
                      <a:r>
                        <a:rPr lang="es"/>
                        <a:t> de los episodios</a:t>
                      </a:r>
                      <a:endParaRPr/>
                    </a:p>
                  </a:txBody>
                  <a:tcPr marT="91425" marB="91425" marR="91425" marL="91425"/>
                </a:tc>
                <a:tc>
                  <a:txBody>
                    <a:bodyPr/>
                    <a:lstStyle/>
                    <a:p>
                      <a:pPr indent="0" lvl="0" marL="0" rtl="0" algn="l">
                        <a:spcBef>
                          <a:spcPts val="0"/>
                        </a:spcBef>
                        <a:spcAft>
                          <a:spcPts val="0"/>
                        </a:spcAft>
                        <a:buNone/>
                      </a:pPr>
                      <a:r>
                        <a:rPr lang="es"/>
                        <a:t>&lt;7 dias, inicio agudo</a:t>
                      </a:r>
                      <a:endParaRPr/>
                    </a:p>
                  </a:txBody>
                  <a:tcPr marT="91425" marB="91425" marR="91425" marL="91425"/>
                </a:tc>
                <a:tc>
                  <a:txBody>
                    <a:bodyPr/>
                    <a:lstStyle/>
                    <a:p>
                      <a:pPr indent="0" lvl="0" marL="0" rtl="0" algn="l">
                        <a:spcBef>
                          <a:spcPts val="0"/>
                        </a:spcBef>
                        <a:spcAft>
                          <a:spcPts val="0"/>
                        </a:spcAft>
                        <a:buNone/>
                      </a:pPr>
                      <a:r>
                        <a:rPr lang="es"/>
                        <a:t>&gt;4 semanas</a:t>
                      </a:r>
                      <a:endParaRPr/>
                    </a:p>
                  </a:txBody>
                  <a:tcPr marT="91425" marB="91425" marR="91425" marL="91425"/>
                </a:tc>
              </a:tr>
              <a:tr h="900750">
                <a:tc>
                  <a:txBody>
                    <a:bodyPr/>
                    <a:lstStyle/>
                    <a:p>
                      <a:pPr indent="0" lvl="0" marL="0" rtl="0" algn="l">
                        <a:spcBef>
                          <a:spcPts val="0"/>
                        </a:spcBef>
                        <a:spcAft>
                          <a:spcPts val="0"/>
                        </a:spcAft>
                        <a:buNone/>
                      </a:pPr>
                      <a:r>
                        <a:rPr lang="es"/>
                        <a:t>Patrón</a:t>
                      </a:r>
                      <a:r>
                        <a:rPr lang="es"/>
                        <a:t> </a:t>
                      </a:r>
                      <a:endParaRPr/>
                    </a:p>
                  </a:txBody>
                  <a:tcPr marT="91425" marB="91425" marR="91425" marL="91425"/>
                </a:tc>
                <a:tc>
                  <a:txBody>
                    <a:bodyPr/>
                    <a:lstStyle/>
                    <a:p>
                      <a:pPr indent="0" lvl="0" marL="0" rtl="0" algn="l">
                        <a:spcBef>
                          <a:spcPts val="0"/>
                        </a:spcBef>
                        <a:spcAft>
                          <a:spcPts val="0"/>
                        </a:spcAft>
                        <a:buNone/>
                      </a:pPr>
                      <a:r>
                        <a:rPr lang="es"/>
                        <a:t>c</a:t>
                      </a:r>
                      <a:r>
                        <a:rPr lang="es"/>
                        <a:t>íclico, estereotipado, fases bien definidas (prodromal, emética, recuperación, asintomático)</a:t>
                      </a:r>
                      <a:endParaRPr/>
                    </a:p>
                  </a:txBody>
                  <a:tcPr marT="91425" marB="91425" marR="91425" marL="91425"/>
                </a:tc>
                <a:tc>
                  <a:txBody>
                    <a:bodyPr/>
                    <a:lstStyle/>
                    <a:p>
                      <a:pPr indent="0" lvl="0" marL="0" rtl="0" algn="l">
                        <a:spcBef>
                          <a:spcPts val="0"/>
                        </a:spcBef>
                        <a:spcAft>
                          <a:spcPts val="0"/>
                        </a:spcAft>
                        <a:buNone/>
                      </a:pPr>
                      <a:r>
                        <a:rPr lang="es"/>
                        <a:t>No cíclico, sin fases ni intervalos asintomáticos</a:t>
                      </a:r>
                      <a:endParaRPr/>
                    </a:p>
                  </a:txBody>
                  <a:tcPr marT="91425" marB="91425" marR="91425" marL="91425"/>
                </a:tc>
              </a:tr>
              <a:tr h="529825">
                <a:tc>
                  <a:txBody>
                    <a:bodyPr/>
                    <a:lstStyle/>
                    <a:p>
                      <a:pPr indent="0" lvl="0" marL="0" rtl="0" algn="l">
                        <a:spcBef>
                          <a:spcPts val="0"/>
                        </a:spcBef>
                        <a:spcAft>
                          <a:spcPts val="0"/>
                        </a:spcAft>
                        <a:buNone/>
                      </a:pPr>
                      <a:r>
                        <a:rPr lang="es"/>
                        <a:t>Intervalos</a:t>
                      </a:r>
                      <a:endParaRPr/>
                    </a:p>
                  </a:txBody>
                  <a:tcPr marT="91425" marB="91425" marR="91425" marL="91425"/>
                </a:tc>
                <a:tc>
                  <a:txBody>
                    <a:bodyPr/>
                    <a:lstStyle/>
                    <a:p>
                      <a:pPr indent="0" lvl="0" marL="0" rtl="0" algn="l">
                        <a:spcBef>
                          <a:spcPts val="0"/>
                        </a:spcBef>
                        <a:spcAft>
                          <a:spcPts val="0"/>
                        </a:spcAft>
                        <a:buNone/>
                      </a:pPr>
                      <a:r>
                        <a:rPr lang="es"/>
                        <a:t>Asintomáticos o con síntomas leves</a:t>
                      </a:r>
                      <a:endParaRPr/>
                    </a:p>
                  </a:txBody>
                  <a:tcPr marT="91425" marB="91425" marR="91425" marL="91425"/>
                </a:tc>
                <a:tc>
                  <a:txBody>
                    <a:bodyPr/>
                    <a:lstStyle/>
                    <a:p>
                      <a:pPr indent="0" lvl="0" marL="0" rtl="0" algn="l">
                        <a:spcBef>
                          <a:spcPts val="0"/>
                        </a:spcBef>
                        <a:spcAft>
                          <a:spcPts val="0"/>
                        </a:spcAft>
                        <a:buNone/>
                      </a:pPr>
                      <a:r>
                        <a:rPr lang="es"/>
                        <a:t>No hay intervalos, síntomas diarios o casi diarios</a:t>
                      </a:r>
                      <a:endParaRPr/>
                    </a:p>
                  </a:txBody>
                  <a:tcPr marT="91425" marB="91425" marR="91425" marL="91425"/>
                </a:tc>
              </a:tr>
              <a:tr h="529825">
                <a:tc>
                  <a:txBody>
                    <a:bodyPr/>
                    <a:lstStyle/>
                    <a:p>
                      <a:pPr indent="0" lvl="0" marL="0" rtl="0" algn="l">
                        <a:spcBef>
                          <a:spcPts val="0"/>
                        </a:spcBef>
                        <a:spcAft>
                          <a:spcPts val="0"/>
                        </a:spcAft>
                        <a:buNone/>
                      </a:pPr>
                      <a:r>
                        <a:rPr lang="es"/>
                        <a:t>s</a:t>
                      </a:r>
                      <a:r>
                        <a:rPr lang="es"/>
                        <a:t>íntomas asociados</a:t>
                      </a:r>
                      <a:endParaRPr/>
                    </a:p>
                  </a:txBody>
                  <a:tcPr marT="91425" marB="91425" marR="91425" marL="91425"/>
                </a:tc>
                <a:tc>
                  <a:txBody>
                    <a:bodyPr/>
                    <a:lstStyle/>
                    <a:p>
                      <a:pPr indent="0" lvl="0" marL="0" rtl="0" algn="l">
                        <a:spcBef>
                          <a:spcPts val="0"/>
                        </a:spcBef>
                        <a:spcAft>
                          <a:spcPts val="0"/>
                        </a:spcAft>
                        <a:buNone/>
                      </a:pPr>
                      <a:r>
                        <a:rPr lang="es"/>
                        <a:t>asociados a migraña</a:t>
                      </a:r>
                      <a:endParaRPr/>
                    </a:p>
                  </a:txBody>
                  <a:tcPr marT="91425" marB="91425" marR="91425" marL="91425"/>
                </a:tc>
                <a:tc>
                  <a:txBody>
                    <a:bodyPr/>
                    <a:lstStyle/>
                    <a:p>
                      <a:pPr indent="0" lvl="0" marL="0" rtl="0" algn="l">
                        <a:spcBef>
                          <a:spcPts val="0"/>
                        </a:spcBef>
                        <a:spcAft>
                          <a:spcPts val="0"/>
                        </a:spcAft>
                        <a:buNone/>
                      </a:pPr>
                      <a:r>
                        <a:rPr lang="es"/>
                        <a:t>trastornos psq</a:t>
                      </a:r>
                      <a:endParaRPr/>
                    </a:p>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VÓMITOS CRÓNICOS/CAUSAS A EXCLUIR</a:t>
            </a:r>
            <a:endParaRPr/>
          </a:p>
        </p:txBody>
      </p:sp>
      <p:sp>
        <p:nvSpPr>
          <p:cNvPr id="140" name="Google Shape;140;p2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s">
                <a:solidFill>
                  <a:srgbClr val="000000"/>
                </a:solidFill>
                <a:latin typeface="Arial"/>
                <a:ea typeface="Arial"/>
                <a:cs typeface="Arial"/>
                <a:sym typeface="Arial"/>
              </a:rPr>
              <a:t>1. Trastornos endocrino-metabólicos</a:t>
            </a:r>
            <a:endParaRPr b="1">
              <a:solidFill>
                <a:srgbClr val="000000"/>
              </a:solidFill>
              <a:latin typeface="Arial"/>
              <a:ea typeface="Arial"/>
              <a:cs typeface="Arial"/>
              <a:sym typeface="Arial"/>
            </a:endParaRPr>
          </a:p>
          <a:p>
            <a:pPr indent="-342900" lvl="0" marL="457200" rtl="0" algn="l">
              <a:spcBef>
                <a:spcPts val="1200"/>
              </a:spcBef>
              <a:spcAft>
                <a:spcPts val="0"/>
              </a:spcAft>
              <a:buClr>
                <a:srgbClr val="000000"/>
              </a:buClr>
              <a:buSzPts val="1800"/>
              <a:buFont typeface="Arial"/>
              <a:buChar char="●"/>
            </a:pPr>
            <a:r>
              <a:rPr lang="es">
                <a:solidFill>
                  <a:srgbClr val="000000"/>
                </a:solidFill>
                <a:latin typeface="Arial"/>
                <a:ea typeface="Arial"/>
                <a:cs typeface="Arial"/>
                <a:sym typeface="Arial"/>
              </a:rPr>
              <a:t>Ejemplo: debemos excluir </a:t>
            </a:r>
            <a:r>
              <a:rPr b="1" lang="es">
                <a:solidFill>
                  <a:srgbClr val="000000"/>
                </a:solidFill>
                <a:latin typeface="Arial"/>
                <a:ea typeface="Arial"/>
                <a:cs typeface="Arial"/>
                <a:sym typeface="Arial"/>
              </a:rPr>
              <a:t>EMBARAZO</a:t>
            </a:r>
            <a:r>
              <a:rPr lang="es">
                <a:solidFill>
                  <a:srgbClr val="000000"/>
                </a:solidFill>
                <a:latin typeface="Arial"/>
                <a:ea typeface="Arial"/>
                <a:cs typeface="Arial"/>
                <a:sym typeface="Arial"/>
              </a:rPr>
              <a:t> en mujeres en edad fértil.</a:t>
            </a:r>
            <a:br>
              <a:rPr lang="es">
                <a:solidFill>
                  <a:srgbClr val="000000"/>
                </a:solidFill>
                <a:latin typeface="Arial"/>
                <a:ea typeface="Arial"/>
                <a:cs typeface="Arial"/>
                <a:sym typeface="Arial"/>
              </a:rPr>
            </a:br>
            <a:r>
              <a:rPr lang="es">
                <a:solidFill>
                  <a:srgbClr val="000000"/>
                </a:solidFill>
                <a:latin typeface="Arial"/>
                <a:ea typeface="Arial"/>
                <a:cs typeface="Arial"/>
                <a:sym typeface="Arial"/>
              </a:rPr>
              <a:t> Otros: cetoacidosis diabética, uremia, hipertiroidismo, trastornos suprarrenales, trastornos paratiroideos y síndromes paraneoplásicos.</a:t>
            </a:r>
            <a:endParaRPr>
              <a:solidFill>
                <a:srgbClr val="000000"/>
              </a:solidFill>
              <a:latin typeface="Arial"/>
              <a:ea typeface="Arial"/>
              <a:cs typeface="Arial"/>
              <a:sym typeface="Arial"/>
            </a:endParaRPr>
          </a:p>
          <a:p>
            <a:pPr indent="-342900" lvl="0" marL="457200" rtl="0" algn="l">
              <a:spcBef>
                <a:spcPts val="0"/>
              </a:spcBef>
              <a:spcAft>
                <a:spcPts val="0"/>
              </a:spcAft>
              <a:buClr>
                <a:srgbClr val="000000"/>
              </a:buClr>
              <a:buSzPts val="1800"/>
              <a:buFont typeface="Arial"/>
              <a:buChar char="●"/>
            </a:pPr>
            <a:r>
              <a:rPr lang="es">
                <a:solidFill>
                  <a:srgbClr val="000000"/>
                </a:solidFill>
                <a:latin typeface="Arial"/>
                <a:ea typeface="Arial"/>
                <a:cs typeface="Arial"/>
                <a:sym typeface="Arial"/>
              </a:rPr>
              <a:t>Se deben solicitar </a:t>
            </a:r>
            <a:r>
              <a:rPr b="1" lang="es">
                <a:solidFill>
                  <a:srgbClr val="000000"/>
                </a:solidFill>
                <a:latin typeface="Arial"/>
                <a:ea typeface="Arial"/>
                <a:cs typeface="Arial"/>
                <a:sym typeface="Arial"/>
              </a:rPr>
              <a:t>analítica sanguínea con perfil tiroideo (TSH y T4)</a:t>
            </a:r>
            <a:r>
              <a:rPr lang="es">
                <a:solidFill>
                  <a:srgbClr val="000000"/>
                </a:solidFill>
                <a:latin typeface="Arial"/>
                <a:ea typeface="Arial"/>
                <a:cs typeface="Arial"/>
                <a:sym typeface="Arial"/>
              </a:rPr>
              <a:t> y otros parámetros bioquímicos: glucosa, creatinina, calcio y fosfato, hormona paratiroidea y nitrógeno ureico en sangre.</a:t>
            </a:r>
            <a:endParaRPr>
              <a:solidFill>
                <a:srgbClr val="000000"/>
              </a:solidFill>
              <a:latin typeface="Arial"/>
              <a:ea typeface="Arial"/>
              <a:cs typeface="Arial"/>
              <a:sym typeface="Arial"/>
            </a:endParaRPr>
          </a:p>
          <a:p>
            <a:pPr indent="0" lvl="0" marL="0" rtl="0" algn="l">
              <a:spcBef>
                <a:spcPts val="1200"/>
              </a:spcBef>
              <a:spcAft>
                <a:spcPts val="1200"/>
              </a:spcAft>
              <a:buNone/>
            </a:pPr>
            <a:r>
              <a:t/>
            </a:r>
            <a:endParaRPr>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VÓMITOS CRÓNICOS/CAUSAS A EXCLUIR</a:t>
            </a:r>
            <a:endParaRPr/>
          </a:p>
          <a:p>
            <a:pPr indent="0" lvl="0" marL="0" rtl="0" algn="l">
              <a:spcBef>
                <a:spcPts val="0"/>
              </a:spcBef>
              <a:spcAft>
                <a:spcPts val="0"/>
              </a:spcAft>
              <a:buNone/>
            </a:pPr>
            <a:r>
              <a:t/>
            </a:r>
            <a:endParaRPr/>
          </a:p>
        </p:txBody>
      </p:sp>
      <p:sp>
        <p:nvSpPr>
          <p:cNvPr id="146" name="Google Shape;146;p25"/>
          <p:cNvSpPr txBox="1"/>
          <p:nvPr>
            <p:ph idx="1" type="body"/>
          </p:nvPr>
        </p:nvSpPr>
        <p:spPr>
          <a:xfrm>
            <a:off x="471900" y="1919075"/>
            <a:ext cx="8222100" cy="2710200"/>
          </a:xfrm>
          <a:prstGeom prst="rect">
            <a:avLst/>
          </a:prstGeom>
        </p:spPr>
        <p:txBody>
          <a:bodyPr anchorCtr="0" anchor="t" bIns="91425" lIns="91425" spcFirstLastPara="1" rIns="91425" wrap="square" tIns="91425">
            <a:normAutofit lnSpcReduction="10000"/>
          </a:bodyPr>
          <a:lstStyle/>
          <a:p>
            <a:pPr indent="0" lvl="0" marL="0" rtl="0" algn="l">
              <a:spcBef>
                <a:spcPts val="1400"/>
              </a:spcBef>
              <a:spcAft>
                <a:spcPts val="0"/>
              </a:spcAft>
              <a:buNone/>
            </a:pPr>
            <a:r>
              <a:rPr b="1" lang="es" sz="1900">
                <a:solidFill>
                  <a:srgbClr val="000000"/>
                </a:solidFill>
                <a:latin typeface="Arial"/>
                <a:ea typeface="Arial"/>
                <a:cs typeface="Arial"/>
                <a:sym typeface="Arial"/>
              </a:rPr>
              <a:t>2. Inflamación de la mucosa gastrointestinal</a:t>
            </a:r>
            <a:endParaRPr b="1" sz="1900">
              <a:solidFill>
                <a:srgbClr val="000000"/>
              </a:solidFill>
              <a:latin typeface="Arial"/>
              <a:ea typeface="Arial"/>
              <a:cs typeface="Arial"/>
              <a:sym typeface="Arial"/>
            </a:endParaRPr>
          </a:p>
          <a:p>
            <a:pPr indent="0" lvl="0" marL="0" rtl="0" algn="l">
              <a:spcBef>
                <a:spcPts val="1200"/>
              </a:spcBef>
              <a:spcAft>
                <a:spcPts val="1200"/>
              </a:spcAft>
              <a:buNone/>
            </a:pPr>
            <a:r>
              <a:rPr lang="es">
                <a:solidFill>
                  <a:srgbClr val="000000"/>
                </a:solidFill>
                <a:latin typeface="Arial"/>
                <a:ea typeface="Arial"/>
                <a:cs typeface="Arial"/>
                <a:sym typeface="Arial"/>
              </a:rPr>
              <a:t>Causada por infecciones / enfermedad autoinmune / fármacos.</a:t>
            </a:r>
            <a:br>
              <a:rPr lang="es">
                <a:solidFill>
                  <a:srgbClr val="000000"/>
                </a:solidFill>
                <a:latin typeface="Arial"/>
                <a:ea typeface="Arial"/>
                <a:cs typeface="Arial"/>
                <a:sym typeface="Arial"/>
              </a:rPr>
            </a:br>
            <a:r>
              <a:rPr lang="es">
                <a:solidFill>
                  <a:srgbClr val="000000"/>
                </a:solidFill>
                <a:latin typeface="Arial"/>
                <a:ea typeface="Arial"/>
                <a:cs typeface="Arial"/>
                <a:sym typeface="Arial"/>
              </a:rPr>
              <a:t> La presentación de antígenos induce a la activación inmunitaria intestinal con cambios inflamatorios que pueden provocar alteraciones neuronales funcionales o estructurales, con hipersensibilidad intestinal o disfunción motora.</a:t>
            </a:r>
            <a:br>
              <a:rPr lang="es">
                <a:solidFill>
                  <a:srgbClr val="000000"/>
                </a:solidFill>
                <a:latin typeface="Arial"/>
                <a:ea typeface="Arial"/>
                <a:cs typeface="Arial"/>
                <a:sym typeface="Arial"/>
              </a:rPr>
            </a:br>
            <a:r>
              <a:rPr lang="es">
                <a:solidFill>
                  <a:srgbClr val="000000"/>
                </a:solidFill>
                <a:latin typeface="Arial"/>
                <a:ea typeface="Arial"/>
                <a:cs typeface="Arial"/>
                <a:sym typeface="Arial"/>
              </a:rPr>
              <a:t> Aproximadamente el </a:t>
            </a:r>
            <a:r>
              <a:rPr b="1" lang="es">
                <a:solidFill>
                  <a:srgbClr val="000000"/>
                </a:solidFill>
                <a:latin typeface="Arial"/>
                <a:ea typeface="Arial"/>
                <a:cs typeface="Arial"/>
                <a:sym typeface="Arial"/>
              </a:rPr>
              <a:t>9% de los pacientes con Covid-19 experimentan náuseas o vómitos</a:t>
            </a:r>
            <a:r>
              <a:rPr lang="es">
                <a:solidFill>
                  <a:srgbClr val="000000"/>
                </a:solidFill>
                <a:latin typeface="Arial"/>
                <a:ea typeface="Arial"/>
                <a:cs typeface="Arial"/>
                <a:sym typeface="Arial"/>
              </a:rPr>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VÓMITOS CRÓNICOS/CAUSAS A EXCLUIR</a:t>
            </a:r>
            <a:endParaRPr/>
          </a:p>
          <a:p>
            <a:pPr indent="0" lvl="0" marL="0" rtl="0" algn="l">
              <a:spcBef>
                <a:spcPts val="0"/>
              </a:spcBef>
              <a:spcAft>
                <a:spcPts val="0"/>
              </a:spcAft>
              <a:buNone/>
            </a:pPr>
            <a:r>
              <a:t/>
            </a:r>
            <a:endParaRPr/>
          </a:p>
        </p:txBody>
      </p:sp>
      <p:sp>
        <p:nvSpPr>
          <p:cNvPr id="152" name="Google Shape;152;p26"/>
          <p:cNvSpPr txBox="1"/>
          <p:nvPr>
            <p:ph idx="1" type="body"/>
          </p:nvPr>
        </p:nvSpPr>
        <p:spPr>
          <a:xfrm>
            <a:off x="152400" y="1633200"/>
            <a:ext cx="8915400" cy="2710200"/>
          </a:xfrm>
          <a:prstGeom prst="rect">
            <a:avLst/>
          </a:prstGeom>
        </p:spPr>
        <p:txBody>
          <a:bodyPr anchorCtr="0" anchor="t" bIns="91425" lIns="91425" spcFirstLastPara="1" rIns="91425" wrap="square" tIns="91425">
            <a:normAutofit fontScale="25000" lnSpcReduction="20000"/>
          </a:bodyPr>
          <a:lstStyle/>
          <a:p>
            <a:pPr indent="0" lvl="0" marL="0" rtl="0" algn="l">
              <a:spcBef>
                <a:spcPts val="1400"/>
              </a:spcBef>
              <a:spcAft>
                <a:spcPts val="0"/>
              </a:spcAft>
              <a:buNone/>
            </a:pPr>
            <a:r>
              <a:rPr b="1" lang="es" sz="5600">
                <a:solidFill>
                  <a:srgbClr val="000000"/>
                </a:solidFill>
                <a:latin typeface="Arial"/>
                <a:ea typeface="Arial"/>
                <a:cs typeface="Arial"/>
                <a:sym typeface="Arial"/>
              </a:rPr>
              <a:t>3. Obstrucción gastrointestinal</a:t>
            </a:r>
            <a:endParaRPr b="1" sz="5600">
              <a:solidFill>
                <a:srgbClr val="000000"/>
              </a:solidFill>
              <a:latin typeface="Arial"/>
              <a:ea typeface="Arial"/>
              <a:cs typeface="Arial"/>
              <a:sym typeface="Arial"/>
            </a:endParaRPr>
          </a:p>
          <a:p>
            <a:pPr indent="-317500" lvl="1" marL="914400" rtl="0" algn="l">
              <a:spcBef>
                <a:spcPts val="1200"/>
              </a:spcBef>
              <a:spcAft>
                <a:spcPts val="0"/>
              </a:spcAft>
              <a:buClr>
                <a:srgbClr val="000000"/>
              </a:buClr>
              <a:buSzPct val="100000"/>
              <a:buFont typeface="Arial"/>
              <a:buChar char="○"/>
            </a:pPr>
            <a:r>
              <a:rPr lang="es" sz="5600">
                <a:solidFill>
                  <a:srgbClr val="000000"/>
                </a:solidFill>
                <a:latin typeface="Arial"/>
                <a:ea typeface="Arial"/>
                <a:cs typeface="Arial"/>
                <a:sym typeface="Arial"/>
              </a:rPr>
              <a:t>Puede acompañarse de </a:t>
            </a:r>
            <a:r>
              <a:rPr b="1" lang="es" sz="5600">
                <a:solidFill>
                  <a:srgbClr val="000000"/>
                </a:solidFill>
                <a:latin typeface="Arial"/>
                <a:ea typeface="Arial"/>
                <a:cs typeface="Arial"/>
                <a:sym typeface="Arial"/>
              </a:rPr>
              <a:t>distensión abdominal</a:t>
            </a:r>
            <a:r>
              <a:rPr lang="es" sz="5600">
                <a:solidFill>
                  <a:srgbClr val="000000"/>
                </a:solidFill>
                <a:latin typeface="Arial"/>
                <a:ea typeface="Arial"/>
                <a:cs typeface="Arial"/>
                <a:sym typeface="Arial"/>
              </a:rPr>
              <a:t> y </a:t>
            </a:r>
            <a:r>
              <a:rPr b="1" lang="es" sz="5600">
                <a:solidFill>
                  <a:srgbClr val="000000"/>
                </a:solidFill>
                <a:latin typeface="Arial"/>
                <a:ea typeface="Arial"/>
                <a:cs typeface="Arial"/>
                <a:sym typeface="Arial"/>
              </a:rPr>
              <a:t>dolor abdominal cólico</a:t>
            </a:r>
            <a:r>
              <a:rPr lang="es" sz="5600">
                <a:solidFill>
                  <a:srgbClr val="000000"/>
                </a:solidFill>
                <a:latin typeface="Arial"/>
                <a:ea typeface="Arial"/>
                <a:cs typeface="Arial"/>
                <a:sym typeface="Arial"/>
              </a:rPr>
              <a:t>.</a:t>
            </a:r>
            <a:endParaRPr sz="5600">
              <a:solidFill>
                <a:srgbClr val="000000"/>
              </a:solidFill>
              <a:latin typeface="Arial"/>
              <a:ea typeface="Arial"/>
              <a:cs typeface="Arial"/>
              <a:sym typeface="Arial"/>
            </a:endParaRPr>
          </a:p>
          <a:p>
            <a:pPr indent="-317500" lvl="1" marL="914400" rtl="0" algn="l">
              <a:spcBef>
                <a:spcPts val="0"/>
              </a:spcBef>
              <a:spcAft>
                <a:spcPts val="0"/>
              </a:spcAft>
              <a:buClr>
                <a:srgbClr val="000000"/>
              </a:buClr>
              <a:buSzPct val="100000"/>
              <a:buFont typeface="Arial"/>
              <a:buChar char="○"/>
            </a:pPr>
            <a:r>
              <a:rPr lang="es" sz="5600">
                <a:solidFill>
                  <a:srgbClr val="000000"/>
                </a:solidFill>
                <a:highlight>
                  <a:srgbClr val="FFFF00"/>
                </a:highlight>
                <a:latin typeface="Arial"/>
                <a:ea typeface="Arial"/>
                <a:cs typeface="Arial"/>
                <a:sym typeface="Arial"/>
              </a:rPr>
              <a:t>Los </a:t>
            </a:r>
            <a:r>
              <a:rPr b="1" lang="es" sz="5600">
                <a:solidFill>
                  <a:srgbClr val="000000"/>
                </a:solidFill>
                <a:highlight>
                  <a:srgbClr val="FFFF00"/>
                </a:highlight>
                <a:latin typeface="Arial"/>
                <a:ea typeface="Arial"/>
                <a:cs typeface="Arial"/>
                <a:sym typeface="Arial"/>
              </a:rPr>
              <a:t>vómitos cesan en ayunas</a:t>
            </a:r>
            <a:r>
              <a:rPr lang="es" sz="5600">
                <a:solidFill>
                  <a:srgbClr val="000000"/>
                </a:solidFill>
                <a:highlight>
                  <a:srgbClr val="FFFF00"/>
                </a:highlight>
                <a:latin typeface="Arial"/>
                <a:ea typeface="Arial"/>
                <a:cs typeface="Arial"/>
                <a:sym typeface="Arial"/>
              </a:rPr>
              <a:t>.</a:t>
            </a:r>
            <a:endParaRPr sz="5600">
              <a:solidFill>
                <a:srgbClr val="000000"/>
              </a:solidFill>
              <a:highlight>
                <a:srgbClr val="FFFF00"/>
              </a:highlight>
              <a:latin typeface="Arial"/>
              <a:ea typeface="Arial"/>
              <a:cs typeface="Arial"/>
              <a:sym typeface="Arial"/>
            </a:endParaRPr>
          </a:p>
          <a:p>
            <a:pPr indent="-317500" lvl="1" marL="914400" rtl="0" algn="l">
              <a:spcBef>
                <a:spcPts val="0"/>
              </a:spcBef>
              <a:spcAft>
                <a:spcPts val="0"/>
              </a:spcAft>
              <a:buClr>
                <a:srgbClr val="000000"/>
              </a:buClr>
              <a:buSzPct val="100000"/>
              <a:buFont typeface="Arial"/>
              <a:buChar char="○"/>
            </a:pPr>
            <a:r>
              <a:rPr b="1" lang="es" sz="5600">
                <a:solidFill>
                  <a:srgbClr val="000000"/>
                </a:solidFill>
                <a:latin typeface="Arial"/>
                <a:ea typeface="Arial"/>
                <a:cs typeface="Arial"/>
                <a:sym typeface="Arial"/>
              </a:rPr>
              <a:t>Factores de riesgo / Contextos clínicos:</a:t>
            </a:r>
            <a:endParaRPr b="1" sz="5600">
              <a:solidFill>
                <a:srgbClr val="000000"/>
              </a:solidFill>
              <a:latin typeface="Arial"/>
              <a:ea typeface="Arial"/>
              <a:cs typeface="Arial"/>
              <a:sym typeface="Arial"/>
            </a:endParaRPr>
          </a:p>
          <a:p>
            <a:pPr indent="-317500" lvl="2" marL="1371600" rtl="0" algn="l">
              <a:spcBef>
                <a:spcPts val="0"/>
              </a:spcBef>
              <a:spcAft>
                <a:spcPts val="0"/>
              </a:spcAft>
              <a:buClr>
                <a:srgbClr val="000000"/>
              </a:buClr>
              <a:buSzPct val="100000"/>
              <a:buFont typeface="Arial"/>
              <a:buChar char="■"/>
            </a:pPr>
            <a:r>
              <a:rPr b="1" lang="es" sz="5600">
                <a:solidFill>
                  <a:srgbClr val="000000"/>
                </a:solidFill>
                <a:latin typeface="Arial"/>
                <a:ea typeface="Arial"/>
                <a:cs typeface="Arial"/>
                <a:sym typeface="Arial"/>
              </a:rPr>
              <a:t>Enfermedad inflamatoria intestinal</a:t>
            </a:r>
            <a:r>
              <a:rPr lang="es" sz="5600">
                <a:solidFill>
                  <a:srgbClr val="000000"/>
                </a:solidFill>
                <a:latin typeface="Arial"/>
                <a:ea typeface="Arial"/>
                <a:cs typeface="Arial"/>
                <a:sym typeface="Arial"/>
              </a:rPr>
              <a:t> → descartar estenosis en enfermedad de Crohn con patrón estenosante.</a:t>
            </a:r>
            <a:endParaRPr sz="5600">
              <a:solidFill>
                <a:srgbClr val="000000"/>
              </a:solidFill>
              <a:latin typeface="Arial"/>
              <a:ea typeface="Arial"/>
              <a:cs typeface="Arial"/>
              <a:sym typeface="Arial"/>
            </a:endParaRPr>
          </a:p>
          <a:p>
            <a:pPr indent="-317500" lvl="2" marL="1371600" rtl="0" algn="l">
              <a:spcBef>
                <a:spcPts val="0"/>
              </a:spcBef>
              <a:spcAft>
                <a:spcPts val="0"/>
              </a:spcAft>
              <a:buClr>
                <a:srgbClr val="000000"/>
              </a:buClr>
              <a:buSzPct val="100000"/>
              <a:buFont typeface="Arial"/>
              <a:buChar char="■"/>
            </a:pPr>
            <a:r>
              <a:rPr b="1" lang="es" sz="5600">
                <a:solidFill>
                  <a:srgbClr val="000000"/>
                </a:solidFill>
                <a:latin typeface="Arial"/>
                <a:ea typeface="Arial"/>
                <a:cs typeface="Arial"/>
                <a:sym typeface="Arial"/>
              </a:rPr>
              <a:t>Antecedentes de cirugía abdominal o pélvica</a:t>
            </a:r>
            <a:r>
              <a:rPr lang="es" sz="5600">
                <a:solidFill>
                  <a:srgbClr val="000000"/>
                </a:solidFill>
                <a:latin typeface="Arial"/>
                <a:ea typeface="Arial"/>
                <a:cs typeface="Arial"/>
                <a:sym typeface="Arial"/>
              </a:rPr>
              <a:t> → adherencias.</a:t>
            </a:r>
            <a:endParaRPr sz="5600">
              <a:solidFill>
                <a:srgbClr val="000000"/>
              </a:solidFill>
              <a:latin typeface="Arial"/>
              <a:ea typeface="Arial"/>
              <a:cs typeface="Arial"/>
              <a:sym typeface="Arial"/>
            </a:endParaRPr>
          </a:p>
          <a:p>
            <a:pPr indent="-317500" lvl="2" marL="1371600" rtl="0" algn="l">
              <a:spcBef>
                <a:spcPts val="0"/>
              </a:spcBef>
              <a:spcAft>
                <a:spcPts val="0"/>
              </a:spcAft>
              <a:buClr>
                <a:srgbClr val="000000"/>
              </a:buClr>
              <a:buSzPct val="100000"/>
              <a:buFont typeface="Arial"/>
              <a:buChar char="■"/>
            </a:pPr>
            <a:r>
              <a:rPr b="1" lang="es" sz="5600">
                <a:solidFill>
                  <a:srgbClr val="000000"/>
                </a:solidFill>
                <a:latin typeface="Arial"/>
                <a:ea typeface="Arial"/>
                <a:cs typeface="Arial"/>
                <a:sym typeface="Arial"/>
              </a:rPr>
              <a:t>Radioterapia abdominopélvica</a:t>
            </a:r>
            <a:r>
              <a:rPr lang="es" sz="5600">
                <a:solidFill>
                  <a:srgbClr val="000000"/>
                </a:solidFill>
                <a:latin typeface="Arial"/>
                <a:ea typeface="Arial"/>
                <a:cs typeface="Arial"/>
                <a:sym typeface="Arial"/>
              </a:rPr>
              <a:t> → enteritis por radioterapia.</a:t>
            </a:r>
            <a:endParaRPr sz="5600">
              <a:solidFill>
                <a:srgbClr val="000000"/>
              </a:solidFill>
              <a:latin typeface="Arial"/>
              <a:ea typeface="Arial"/>
              <a:cs typeface="Arial"/>
              <a:sym typeface="Arial"/>
            </a:endParaRPr>
          </a:p>
          <a:p>
            <a:pPr indent="0" lvl="0" marL="0" rtl="0" algn="l">
              <a:spcBef>
                <a:spcPts val="1200"/>
              </a:spcBef>
              <a:spcAft>
                <a:spcPts val="0"/>
              </a:spcAft>
              <a:buNone/>
            </a:pPr>
            <a:r>
              <a:rPr b="1" lang="es" sz="5600">
                <a:solidFill>
                  <a:srgbClr val="000000"/>
                </a:solidFill>
                <a:latin typeface="Arial"/>
                <a:ea typeface="Arial"/>
                <a:cs typeface="Arial"/>
                <a:sym typeface="Arial"/>
              </a:rPr>
              <a:t>Diagnóstico:</a:t>
            </a:r>
            <a:endParaRPr b="1" sz="5600">
              <a:solidFill>
                <a:srgbClr val="000000"/>
              </a:solidFill>
              <a:latin typeface="Arial"/>
              <a:ea typeface="Arial"/>
              <a:cs typeface="Arial"/>
              <a:sym typeface="Arial"/>
            </a:endParaRPr>
          </a:p>
          <a:p>
            <a:pPr indent="-317500" lvl="1" marL="914400" rtl="0" algn="l">
              <a:spcBef>
                <a:spcPts val="1200"/>
              </a:spcBef>
              <a:spcAft>
                <a:spcPts val="0"/>
              </a:spcAft>
              <a:buClr>
                <a:srgbClr val="000000"/>
              </a:buClr>
              <a:buSzPct val="100000"/>
              <a:buFont typeface="Arial"/>
              <a:buChar char="○"/>
            </a:pPr>
            <a:r>
              <a:rPr lang="es" sz="5600">
                <a:solidFill>
                  <a:srgbClr val="000000"/>
                </a:solidFill>
                <a:latin typeface="Arial"/>
                <a:ea typeface="Arial"/>
                <a:cs typeface="Arial"/>
                <a:sym typeface="Arial"/>
              </a:rPr>
              <a:t>Pruebas radiológicas iniciales (Rx, TC, RM).</a:t>
            </a:r>
            <a:endParaRPr sz="5600">
              <a:solidFill>
                <a:srgbClr val="000000"/>
              </a:solidFill>
              <a:latin typeface="Arial"/>
              <a:ea typeface="Arial"/>
              <a:cs typeface="Arial"/>
              <a:sym typeface="Arial"/>
            </a:endParaRPr>
          </a:p>
          <a:p>
            <a:pPr indent="-317500" lvl="1" marL="914400" rtl="0" algn="l">
              <a:spcBef>
                <a:spcPts val="0"/>
              </a:spcBef>
              <a:spcAft>
                <a:spcPts val="0"/>
              </a:spcAft>
              <a:buClr>
                <a:srgbClr val="000000"/>
              </a:buClr>
              <a:buSzPct val="100000"/>
              <a:buFont typeface="Arial"/>
              <a:buChar char="○"/>
            </a:pPr>
            <a:r>
              <a:rPr lang="es" sz="5600">
                <a:solidFill>
                  <a:srgbClr val="000000"/>
                </a:solidFill>
                <a:latin typeface="Arial"/>
                <a:ea typeface="Arial"/>
                <a:cs typeface="Arial"/>
                <a:sym typeface="Arial"/>
              </a:rPr>
              <a:t>En </a:t>
            </a:r>
            <a:r>
              <a:rPr b="1" lang="es" sz="5600">
                <a:solidFill>
                  <a:srgbClr val="000000"/>
                </a:solidFill>
                <a:latin typeface="Arial"/>
                <a:ea typeface="Arial"/>
                <a:cs typeface="Arial"/>
                <a:sym typeface="Arial"/>
              </a:rPr>
              <a:t>obstrucciones de bajo grado</a:t>
            </a:r>
            <a:r>
              <a:rPr lang="es" sz="5600">
                <a:solidFill>
                  <a:srgbClr val="000000"/>
                </a:solidFill>
                <a:latin typeface="Arial"/>
                <a:ea typeface="Arial"/>
                <a:cs typeface="Arial"/>
                <a:sym typeface="Arial"/>
              </a:rPr>
              <a:t> puede no haber hallazgos → se recomienda </a:t>
            </a:r>
            <a:r>
              <a:rPr b="1" lang="es" sz="5600">
                <a:solidFill>
                  <a:srgbClr val="000000"/>
                </a:solidFill>
                <a:latin typeface="Arial"/>
                <a:ea typeface="Arial"/>
                <a:cs typeface="Arial"/>
                <a:sym typeface="Arial"/>
              </a:rPr>
              <a:t>RM o enterografía por TC con contraste oral</a:t>
            </a:r>
            <a:r>
              <a:rPr lang="es" sz="5600">
                <a:solidFill>
                  <a:srgbClr val="000000"/>
                </a:solidFill>
                <a:latin typeface="Arial"/>
                <a:ea typeface="Arial"/>
                <a:cs typeface="Arial"/>
                <a:sym typeface="Arial"/>
              </a:rPr>
              <a:t> para detectar obstrucciones intermitentes o leves.</a:t>
            </a:r>
            <a:endParaRPr sz="5600">
              <a:solidFill>
                <a:srgbClr val="000000"/>
              </a:solidFill>
              <a:latin typeface="Arial"/>
              <a:ea typeface="Arial"/>
              <a:cs typeface="Arial"/>
              <a:sym typeface="Arial"/>
            </a:endParaRPr>
          </a:p>
          <a:p>
            <a:pPr indent="0" lvl="0" marL="914400" rtl="0" algn="l">
              <a:spcBef>
                <a:spcPts val="12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VÓMITOS</a:t>
            </a:r>
            <a:r>
              <a:rPr lang="es"/>
              <a:t> </a:t>
            </a:r>
            <a:r>
              <a:rPr lang="es"/>
              <a:t>CRÓNICOS/CAUSAS A EXCLUIR</a:t>
            </a:r>
            <a:endParaRPr/>
          </a:p>
        </p:txBody>
      </p:sp>
      <p:sp>
        <p:nvSpPr>
          <p:cNvPr id="158" name="Google Shape;158;p27"/>
          <p:cNvSpPr txBox="1"/>
          <p:nvPr>
            <p:ph idx="1" type="body"/>
          </p:nvPr>
        </p:nvSpPr>
        <p:spPr>
          <a:xfrm>
            <a:off x="471900" y="1919075"/>
            <a:ext cx="8222100" cy="2710200"/>
          </a:xfrm>
          <a:prstGeom prst="rect">
            <a:avLst/>
          </a:prstGeom>
        </p:spPr>
        <p:txBody>
          <a:bodyPr anchorCtr="0" anchor="t" bIns="91425" lIns="91425" spcFirstLastPara="1" rIns="91425" wrap="square" tIns="91425">
            <a:normAutofit fontScale="77500" lnSpcReduction="20000"/>
          </a:bodyPr>
          <a:lstStyle/>
          <a:p>
            <a:pPr indent="0" lvl="0" marL="0" rtl="0" algn="l">
              <a:spcBef>
                <a:spcPts val="1400"/>
              </a:spcBef>
              <a:spcAft>
                <a:spcPts val="0"/>
              </a:spcAft>
              <a:buNone/>
            </a:pPr>
            <a:r>
              <a:rPr b="1" lang="es" sz="2300">
                <a:solidFill>
                  <a:srgbClr val="000000"/>
                </a:solidFill>
                <a:latin typeface="Arial"/>
                <a:ea typeface="Arial"/>
                <a:cs typeface="Arial"/>
                <a:sym typeface="Arial"/>
              </a:rPr>
              <a:t>4. Fármacos</a:t>
            </a:r>
            <a:endParaRPr b="1" sz="2300">
              <a:solidFill>
                <a:srgbClr val="000000"/>
              </a:solidFill>
              <a:latin typeface="Arial"/>
              <a:ea typeface="Arial"/>
              <a:cs typeface="Arial"/>
              <a:sym typeface="Arial"/>
            </a:endParaRPr>
          </a:p>
          <a:p>
            <a:pPr indent="0" lvl="0" marL="0" rtl="0" algn="l">
              <a:spcBef>
                <a:spcPts val="1200"/>
              </a:spcBef>
              <a:spcAft>
                <a:spcPts val="0"/>
              </a:spcAft>
              <a:buNone/>
            </a:pPr>
            <a:r>
              <a:rPr lang="es" sz="2300">
                <a:solidFill>
                  <a:srgbClr val="000000"/>
                </a:solidFill>
                <a:latin typeface="Arial"/>
                <a:ea typeface="Arial"/>
                <a:cs typeface="Arial"/>
                <a:sym typeface="Arial"/>
              </a:rPr>
              <a:t>Actúan por:</a:t>
            </a:r>
            <a:endParaRPr sz="2300">
              <a:solidFill>
                <a:srgbClr val="000000"/>
              </a:solidFill>
              <a:latin typeface="Arial"/>
              <a:ea typeface="Arial"/>
              <a:cs typeface="Arial"/>
              <a:sym typeface="Arial"/>
            </a:endParaRPr>
          </a:p>
          <a:p>
            <a:pPr indent="-341788" lvl="0" marL="457200" rtl="0" algn="l">
              <a:spcBef>
                <a:spcPts val="1200"/>
              </a:spcBef>
              <a:spcAft>
                <a:spcPts val="0"/>
              </a:spcAft>
              <a:buClr>
                <a:srgbClr val="000000"/>
              </a:buClr>
              <a:buSzPct val="100000"/>
              <a:buFont typeface="Arial"/>
              <a:buChar char="●"/>
            </a:pPr>
            <a:r>
              <a:rPr lang="es" sz="2300">
                <a:solidFill>
                  <a:srgbClr val="000000"/>
                </a:solidFill>
                <a:latin typeface="Arial"/>
                <a:ea typeface="Arial"/>
                <a:cs typeface="Arial"/>
                <a:sym typeface="Arial"/>
              </a:rPr>
              <a:t>Estimulación directa de los quimiorreceptores del área trigger.</a:t>
            </a:r>
            <a:endParaRPr sz="2300">
              <a:solidFill>
                <a:srgbClr val="000000"/>
              </a:solidFill>
              <a:latin typeface="Arial"/>
              <a:ea typeface="Arial"/>
              <a:cs typeface="Arial"/>
              <a:sym typeface="Arial"/>
            </a:endParaRPr>
          </a:p>
          <a:p>
            <a:pPr indent="-341788" lvl="0" marL="457200" rtl="0" algn="l">
              <a:spcBef>
                <a:spcPts val="0"/>
              </a:spcBef>
              <a:spcAft>
                <a:spcPts val="0"/>
              </a:spcAft>
              <a:buClr>
                <a:srgbClr val="000000"/>
              </a:buClr>
              <a:buSzPct val="100000"/>
              <a:buFont typeface="Arial"/>
              <a:buChar char="●"/>
            </a:pPr>
            <a:r>
              <a:rPr lang="es" sz="2300">
                <a:solidFill>
                  <a:srgbClr val="000000"/>
                </a:solidFill>
                <a:latin typeface="Arial"/>
                <a:ea typeface="Arial"/>
                <a:cs typeface="Arial"/>
                <a:sym typeface="Arial"/>
              </a:rPr>
              <a:t>Inhibición de la motilidad gastrointestinal (especialmente el vaciamiento gástrico).</a:t>
            </a:r>
            <a:endParaRPr b="1" sz="2300">
              <a:solidFill>
                <a:srgbClr val="000000"/>
              </a:solidFill>
              <a:latin typeface="Arial"/>
              <a:ea typeface="Arial"/>
              <a:cs typeface="Arial"/>
              <a:sym typeface="Arial"/>
            </a:endParaRPr>
          </a:p>
          <a:p>
            <a:pPr indent="-341788" lvl="0" marL="457200" rtl="0" algn="l">
              <a:spcBef>
                <a:spcPts val="0"/>
              </a:spcBef>
              <a:spcAft>
                <a:spcPts val="0"/>
              </a:spcAft>
              <a:buClr>
                <a:srgbClr val="000000"/>
              </a:buClr>
              <a:buSzPct val="100000"/>
              <a:buFont typeface="Arial"/>
              <a:buChar char="●"/>
            </a:pPr>
            <a:r>
              <a:rPr lang="es" sz="2300">
                <a:solidFill>
                  <a:srgbClr val="000000"/>
                </a:solidFill>
                <a:latin typeface="Arial"/>
                <a:ea typeface="Arial"/>
                <a:cs typeface="Arial"/>
                <a:sym typeface="Arial"/>
              </a:rPr>
              <a:t>Agonistas dopaminérgicos (ej. ropinirol en Parkinson).</a:t>
            </a:r>
            <a:endParaRPr sz="2300">
              <a:solidFill>
                <a:srgbClr val="000000"/>
              </a:solidFill>
              <a:latin typeface="Arial"/>
              <a:ea typeface="Arial"/>
              <a:cs typeface="Arial"/>
              <a:sym typeface="Arial"/>
            </a:endParaRPr>
          </a:p>
          <a:p>
            <a:pPr indent="-341788" lvl="0" marL="457200" rtl="0" algn="l">
              <a:spcBef>
                <a:spcPts val="0"/>
              </a:spcBef>
              <a:spcAft>
                <a:spcPts val="0"/>
              </a:spcAft>
              <a:buClr>
                <a:srgbClr val="000000"/>
              </a:buClr>
              <a:buSzPct val="100000"/>
              <a:buFont typeface="Arial"/>
              <a:buChar char="●"/>
            </a:pPr>
            <a:r>
              <a:rPr b="1" lang="es" sz="2300">
                <a:solidFill>
                  <a:srgbClr val="000000"/>
                </a:solidFill>
                <a:latin typeface="Arial"/>
                <a:ea typeface="Arial"/>
                <a:cs typeface="Arial"/>
                <a:sym typeface="Arial"/>
              </a:rPr>
              <a:t>Opioides</a:t>
            </a:r>
            <a:r>
              <a:rPr lang="es" sz="2300">
                <a:solidFill>
                  <a:srgbClr val="000000"/>
                </a:solidFill>
                <a:latin typeface="Arial"/>
                <a:ea typeface="Arial"/>
                <a:cs typeface="Arial"/>
                <a:sym typeface="Arial"/>
              </a:rPr>
              <a:t> (retardan el vaciamiento gástrico + hipomotilidad intestinal).</a:t>
            </a:r>
            <a:endParaRPr sz="2300">
              <a:solidFill>
                <a:srgbClr val="000000"/>
              </a:solidFill>
              <a:latin typeface="Arial"/>
              <a:ea typeface="Arial"/>
              <a:cs typeface="Arial"/>
              <a:sym typeface="Arial"/>
            </a:endParaRPr>
          </a:p>
          <a:p>
            <a:pPr indent="-341788" lvl="0" marL="457200" rtl="0" algn="l">
              <a:spcBef>
                <a:spcPts val="0"/>
              </a:spcBef>
              <a:spcAft>
                <a:spcPts val="0"/>
              </a:spcAft>
              <a:buClr>
                <a:srgbClr val="000000"/>
              </a:buClr>
              <a:buSzPct val="100000"/>
              <a:buFont typeface="Arial"/>
              <a:buChar char="●"/>
            </a:pPr>
            <a:r>
              <a:rPr b="1" lang="es" sz="2300">
                <a:solidFill>
                  <a:srgbClr val="000000"/>
                </a:solidFill>
                <a:latin typeface="Arial"/>
                <a:ea typeface="Arial"/>
                <a:cs typeface="Arial"/>
                <a:sym typeface="Arial"/>
              </a:rPr>
              <a:t>Agonistas GLP-1 </a:t>
            </a:r>
            <a:r>
              <a:rPr lang="es" sz="2300">
                <a:solidFill>
                  <a:srgbClr val="000000"/>
                </a:solidFill>
                <a:latin typeface="Arial"/>
                <a:ea typeface="Arial"/>
                <a:cs typeface="Arial"/>
                <a:sym typeface="Arial"/>
              </a:rPr>
              <a:t>(para DM/obesidad, retrasan el vaciamiento gástrico).</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VÓMITOS CRÓNICOS/CAUSAS A EXCLUIR</a:t>
            </a:r>
            <a:endParaRPr/>
          </a:p>
          <a:p>
            <a:pPr indent="0" lvl="0" marL="0" rtl="0" algn="l">
              <a:spcBef>
                <a:spcPts val="0"/>
              </a:spcBef>
              <a:spcAft>
                <a:spcPts val="0"/>
              </a:spcAft>
              <a:buNone/>
            </a:pPr>
            <a:r>
              <a:t/>
            </a:r>
            <a:endParaRPr/>
          </a:p>
        </p:txBody>
      </p:sp>
      <p:sp>
        <p:nvSpPr>
          <p:cNvPr id="164" name="Google Shape;164;p28"/>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None/>
            </a:pPr>
            <a:r>
              <a:rPr b="1" lang="es">
                <a:solidFill>
                  <a:srgbClr val="000000"/>
                </a:solidFill>
                <a:latin typeface="Arial"/>
                <a:ea typeface="Arial"/>
                <a:cs typeface="Arial"/>
                <a:sym typeface="Arial"/>
              </a:rPr>
              <a:t>5. Lesiones del nervio vago</a:t>
            </a:r>
            <a:endParaRPr b="1">
              <a:solidFill>
                <a:srgbClr val="000000"/>
              </a:solidFill>
              <a:latin typeface="Arial"/>
              <a:ea typeface="Arial"/>
              <a:cs typeface="Arial"/>
              <a:sym typeface="Arial"/>
            </a:endParaRPr>
          </a:p>
          <a:p>
            <a:pPr indent="0" lvl="0" marL="0" rtl="0" algn="l">
              <a:spcBef>
                <a:spcPts val="1200"/>
              </a:spcBef>
              <a:spcAft>
                <a:spcPts val="1200"/>
              </a:spcAft>
              <a:buNone/>
            </a:pPr>
            <a:r>
              <a:rPr lang="es">
                <a:solidFill>
                  <a:srgbClr val="000000"/>
                </a:solidFill>
                <a:latin typeface="Arial"/>
                <a:ea typeface="Arial"/>
                <a:cs typeface="Arial"/>
                <a:sym typeface="Arial"/>
              </a:rPr>
              <a:t>Después de intervenciones pulmonares, cardíacas o abdominales, con pérdida de la relajación fúndica y pilórica, y reducción de las contracciones antrales.</a:t>
            </a:r>
            <a:br>
              <a:rPr lang="es">
                <a:solidFill>
                  <a:srgbClr val="000000"/>
                </a:solidFill>
                <a:latin typeface="Arial"/>
                <a:ea typeface="Arial"/>
                <a:cs typeface="Arial"/>
                <a:sym typeface="Arial"/>
              </a:rPr>
            </a:br>
            <a:r>
              <a:rPr lang="es">
                <a:solidFill>
                  <a:srgbClr val="000000"/>
                </a:solidFill>
                <a:latin typeface="Arial"/>
                <a:ea typeface="Arial"/>
                <a:cs typeface="Arial"/>
                <a:sym typeface="Arial"/>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VÓMITOS CRÓNICOS/CAUSAS A EXCLUIR</a:t>
            </a:r>
            <a:endParaRPr/>
          </a:p>
          <a:p>
            <a:pPr indent="0" lvl="0" marL="0" rtl="0" algn="l">
              <a:spcBef>
                <a:spcPts val="0"/>
              </a:spcBef>
              <a:spcAft>
                <a:spcPts val="0"/>
              </a:spcAft>
              <a:buNone/>
            </a:pPr>
            <a:r>
              <a:t/>
            </a:r>
            <a:endParaRPr/>
          </a:p>
        </p:txBody>
      </p:sp>
      <p:sp>
        <p:nvSpPr>
          <p:cNvPr id="170" name="Google Shape;170;p29"/>
          <p:cNvSpPr txBox="1"/>
          <p:nvPr>
            <p:ph idx="1" type="body"/>
          </p:nvPr>
        </p:nvSpPr>
        <p:spPr>
          <a:xfrm>
            <a:off x="304800" y="1676400"/>
            <a:ext cx="8389200" cy="3352800"/>
          </a:xfrm>
          <a:prstGeom prst="rect">
            <a:avLst/>
          </a:prstGeom>
        </p:spPr>
        <p:txBody>
          <a:bodyPr anchorCtr="0" anchor="t" bIns="91425" lIns="91425" spcFirstLastPara="1" rIns="91425" wrap="square" tIns="91425">
            <a:normAutofit fontScale="62500"/>
          </a:bodyPr>
          <a:lstStyle/>
          <a:p>
            <a:pPr indent="0" lvl="0" marL="0" rtl="0" algn="l">
              <a:spcBef>
                <a:spcPts val="1400"/>
              </a:spcBef>
              <a:spcAft>
                <a:spcPts val="0"/>
              </a:spcAft>
              <a:buNone/>
            </a:pPr>
            <a:r>
              <a:rPr b="1" lang="es" sz="2100">
                <a:solidFill>
                  <a:srgbClr val="000000"/>
                </a:solidFill>
                <a:latin typeface="Arial"/>
                <a:ea typeface="Arial"/>
                <a:cs typeface="Arial"/>
                <a:sym typeface="Arial"/>
              </a:rPr>
              <a:t>6. Disautonomía</a:t>
            </a:r>
            <a:endParaRPr b="1" sz="2100">
              <a:solidFill>
                <a:srgbClr val="000000"/>
              </a:solidFill>
              <a:latin typeface="Arial"/>
              <a:ea typeface="Arial"/>
              <a:cs typeface="Arial"/>
              <a:sym typeface="Arial"/>
            </a:endParaRPr>
          </a:p>
          <a:p>
            <a:pPr indent="0" lvl="0" marL="0" rtl="0" algn="l">
              <a:spcBef>
                <a:spcPts val="1200"/>
              </a:spcBef>
              <a:spcAft>
                <a:spcPts val="0"/>
              </a:spcAft>
              <a:buNone/>
            </a:pPr>
            <a:r>
              <a:rPr lang="es" sz="2100">
                <a:solidFill>
                  <a:srgbClr val="000000"/>
                </a:solidFill>
                <a:latin typeface="Arial"/>
                <a:ea typeface="Arial"/>
                <a:cs typeface="Arial"/>
                <a:sym typeface="Arial"/>
              </a:rPr>
              <a:t>Otros síntomas sugestivos: hipotensión ortostática y anomalías de la sudoración.</a:t>
            </a:r>
            <a:br>
              <a:rPr lang="es" sz="2100">
                <a:solidFill>
                  <a:srgbClr val="000000"/>
                </a:solidFill>
                <a:latin typeface="Arial"/>
                <a:ea typeface="Arial"/>
                <a:cs typeface="Arial"/>
                <a:sym typeface="Arial"/>
              </a:rPr>
            </a:br>
            <a:r>
              <a:rPr lang="es" sz="2100">
                <a:solidFill>
                  <a:srgbClr val="000000"/>
                </a:solidFill>
                <a:latin typeface="Arial"/>
                <a:ea typeface="Arial"/>
                <a:cs typeface="Arial"/>
                <a:sym typeface="Arial"/>
              </a:rPr>
              <a:t> Ejemplo: el </a:t>
            </a:r>
            <a:r>
              <a:rPr b="1" lang="es" sz="2100">
                <a:solidFill>
                  <a:srgbClr val="000000"/>
                </a:solidFill>
                <a:latin typeface="Arial"/>
                <a:ea typeface="Arial"/>
                <a:cs typeface="Arial"/>
                <a:sym typeface="Arial"/>
              </a:rPr>
              <a:t>síndrome de taquicardia ortostática postural (POTS)</a:t>
            </a:r>
            <a:r>
              <a:rPr lang="es" sz="2100">
                <a:solidFill>
                  <a:srgbClr val="000000"/>
                </a:solidFill>
                <a:latin typeface="Arial"/>
                <a:ea typeface="Arial"/>
                <a:cs typeface="Arial"/>
                <a:sym typeface="Arial"/>
              </a:rPr>
              <a:t> presenta vaciamiento gástrico anormal.</a:t>
            </a:r>
            <a:br>
              <a:rPr lang="es" sz="2100">
                <a:solidFill>
                  <a:srgbClr val="000000"/>
                </a:solidFill>
                <a:latin typeface="Arial"/>
                <a:ea typeface="Arial"/>
                <a:cs typeface="Arial"/>
                <a:sym typeface="Arial"/>
              </a:rPr>
            </a:br>
            <a:r>
              <a:rPr lang="es" sz="2100">
                <a:solidFill>
                  <a:srgbClr val="000000"/>
                </a:solidFill>
                <a:latin typeface="Arial"/>
                <a:ea typeface="Arial"/>
                <a:cs typeface="Arial"/>
                <a:sym typeface="Arial"/>
              </a:rPr>
              <a:t> La disfunción parasimpática se asociaba con síntomas más graves y con vaciamiento gástrico retardado.</a:t>
            </a:r>
            <a:endParaRPr sz="2100">
              <a:solidFill>
                <a:srgbClr val="000000"/>
              </a:solidFill>
              <a:latin typeface="Arial"/>
              <a:ea typeface="Arial"/>
              <a:cs typeface="Arial"/>
              <a:sym typeface="Arial"/>
            </a:endParaRPr>
          </a:p>
          <a:p>
            <a:pPr indent="0" lvl="0" marL="0" rtl="0" algn="l">
              <a:spcBef>
                <a:spcPts val="1400"/>
              </a:spcBef>
              <a:spcAft>
                <a:spcPts val="0"/>
              </a:spcAft>
              <a:buNone/>
            </a:pPr>
            <a:r>
              <a:rPr b="1" lang="es" sz="2100">
                <a:solidFill>
                  <a:srgbClr val="000000"/>
                </a:solidFill>
                <a:latin typeface="Arial"/>
                <a:ea typeface="Arial"/>
                <a:cs typeface="Arial"/>
                <a:sym typeface="Arial"/>
              </a:rPr>
              <a:t>7. Trastornos vestibulares</a:t>
            </a:r>
            <a:endParaRPr b="1" sz="2100">
              <a:solidFill>
                <a:srgbClr val="000000"/>
              </a:solidFill>
              <a:latin typeface="Arial"/>
              <a:ea typeface="Arial"/>
              <a:cs typeface="Arial"/>
              <a:sym typeface="Arial"/>
            </a:endParaRPr>
          </a:p>
          <a:p>
            <a:pPr indent="0" lvl="0" marL="0" rtl="0" algn="l">
              <a:spcBef>
                <a:spcPts val="1200"/>
              </a:spcBef>
              <a:spcAft>
                <a:spcPts val="0"/>
              </a:spcAft>
              <a:buNone/>
            </a:pPr>
            <a:r>
              <a:rPr lang="es" sz="2100">
                <a:solidFill>
                  <a:srgbClr val="000000"/>
                </a:solidFill>
                <a:latin typeface="Arial"/>
                <a:ea typeface="Arial"/>
                <a:cs typeface="Arial"/>
                <a:sym typeface="Arial"/>
              </a:rPr>
              <a:t>Se acompañan de mareos y/o vértigo, dolor de cabeza, pérdida de audición, tinnitus, alteración de la visión, debilidad focal y dificultad para caminar.</a:t>
            </a:r>
            <a:endParaRPr sz="2100">
              <a:solidFill>
                <a:srgbClr val="000000"/>
              </a:solidFill>
              <a:latin typeface="Arial"/>
              <a:ea typeface="Arial"/>
              <a:cs typeface="Arial"/>
              <a:sym typeface="Arial"/>
            </a:endParaRPr>
          </a:p>
          <a:p>
            <a:pPr indent="0" lvl="0" marL="0" rtl="0" algn="l">
              <a:spcBef>
                <a:spcPts val="1400"/>
              </a:spcBef>
              <a:spcAft>
                <a:spcPts val="0"/>
              </a:spcAft>
              <a:buNone/>
            </a:pPr>
            <a:r>
              <a:rPr b="1" lang="es" sz="2100">
                <a:solidFill>
                  <a:srgbClr val="000000"/>
                </a:solidFill>
                <a:latin typeface="Arial"/>
                <a:ea typeface="Arial"/>
                <a:cs typeface="Arial"/>
                <a:sym typeface="Arial"/>
              </a:rPr>
              <a:t>8. Trastornos del sistema nervioso central</a:t>
            </a:r>
            <a:endParaRPr b="1" sz="2100">
              <a:solidFill>
                <a:srgbClr val="000000"/>
              </a:solidFill>
              <a:latin typeface="Arial"/>
              <a:ea typeface="Arial"/>
              <a:cs typeface="Arial"/>
              <a:sym typeface="Arial"/>
            </a:endParaRPr>
          </a:p>
          <a:p>
            <a:pPr indent="0" lvl="0" marL="0" rtl="0" algn="l">
              <a:spcBef>
                <a:spcPts val="1200"/>
              </a:spcBef>
              <a:spcAft>
                <a:spcPts val="1200"/>
              </a:spcAft>
              <a:buNone/>
            </a:pPr>
            <a:r>
              <a:rPr lang="es" sz="2100">
                <a:solidFill>
                  <a:srgbClr val="000000"/>
                </a:solidFill>
                <a:latin typeface="Arial"/>
                <a:ea typeface="Arial"/>
                <a:cs typeface="Arial"/>
                <a:sym typeface="Arial"/>
              </a:rPr>
              <a:t>Hipertensión intracraneal: dolor de cabeza, trastornos visuales, vértigo, tinnitus, rigidez de cuello y/o déficit neurológico focal.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type="title"/>
          </p:nvPr>
        </p:nvSpPr>
        <p:spPr>
          <a:xfrm>
            <a:off x="471900" y="738725"/>
            <a:ext cx="8222100" cy="767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s"/>
              <a:t>VÓMITOS CRÓNICOS/CAUSAS A EXCLUIR</a:t>
            </a:r>
            <a:endParaRPr/>
          </a:p>
          <a:p>
            <a:pPr indent="0" lvl="0" marL="0" rtl="0" algn="l">
              <a:spcBef>
                <a:spcPts val="0"/>
              </a:spcBef>
              <a:spcAft>
                <a:spcPts val="0"/>
              </a:spcAft>
              <a:buNone/>
            </a:pPr>
            <a:r>
              <a:t/>
            </a:r>
            <a:endParaRPr/>
          </a:p>
        </p:txBody>
      </p:sp>
      <p:sp>
        <p:nvSpPr>
          <p:cNvPr id="176" name="Google Shape;176;p30"/>
          <p:cNvSpPr txBox="1"/>
          <p:nvPr>
            <p:ph idx="1" type="body"/>
          </p:nvPr>
        </p:nvSpPr>
        <p:spPr>
          <a:xfrm>
            <a:off x="471900" y="1919075"/>
            <a:ext cx="8222100" cy="2710200"/>
          </a:xfrm>
          <a:prstGeom prst="rect">
            <a:avLst/>
          </a:prstGeom>
        </p:spPr>
        <p:txBody>
          <a:bodyPr anchorCtr="0" anchor="t" bIns="91425" lIns="91425" spcFirstLastPara="1" rIns="91425" wrap="square" tIns="91425">
            <a:normAutofit fontScale="25000" lnSpcReduction="20000"/>
          </a:bodyPr>
          <a:lstStyle/>
          <a:p>
            <a:pPr indent="0" lvl="0" marL="0" rtl="0" algn="l">
              <a:spcBef>
                <a:spcPts val="1400"/>
              </a:spcBef>
              <a:spcAft>
                <a:spcPts val="0"/>
              </a:spcAft>
              <a:buNone/>
            </a:pPr>
            <a:r>
              <a:rPr b="1" lang="es" sz="4050">
                <a:solidFill>
                  <a:srgbClr val="000000"/>
                </a:solidFill>
                <a:latin typeface="Arial"/>
                <a:ea typeface="Arial"/>
                <a:cs typeface="Arial"/>
                <a:sym typeface="Arial"/>
              </a:rPr>
              <a:t>9. Trastornos psiquiátricos</a:t>
            </a:r>
            <a:endParaRPr b="1" sz="4050">
              <a:solidFill>
                <a:srgbClr val="000000"/>
              </a:solidFill>
              <a:latin typeface="Arial"/>
              <a:ea typeface="Arial"/>
              <a:cs typeface="Arial"/>
              <a:sym typeface="Arial"/>
            </a:endParaRPr>
          </a:p>
          <a:p>
            <a:pPr indent="0" lvl="0" marL="0" rtl="0" algn="l">
              <a:spcBef>
                <a:spcPts val="1200"/>
              </a:spcBef>
              <a:spcAft>
                <a:spcPts val="0"/>
              </a:spcAft>
              <a:buNone/>
            </a:pPr>
            <a:r>
              <a:rPr lang="es" sz="4050">
                <a:solidFill>
                  <a:srgbClr val="000000"/>
                </a:solidFill>
                <a:latin typeface="Arial"/>
                <a:ea typeface="Arial"/>
                <a:cs typeface="Arial"/>
                <a:sym typeface="Arial"/>
              </a:rPr>
              <a:t>Ansiedad, depresión, trastornos de la conducta alimentaria.</a:t>
            </a:r>
            <a:br>
              <a:rPr lang="es" sz="4050">
                <a:solidFill>
                  <a:srgbClr val="000000"/>
                </a:solidFill>
                <a:latin typeface="Arial"/>
                <a:ea typeface="Arial"/>
                <a:cs typeface="Arial"/>
                <a:sym typeface="Arial"/>
              </a:rPr>
            </a:br>
            <a:r>
              <a:rPr lang="es" sz="4050">
                <a:solidFill>
                  <a:srgbClr val="000000"/>
                </a:solidFill>
                <a:latin typeface="Arial"/>
                <a:ea typeface="Arial"/>
                <a:cs typeface="Arial"/>
                <a:sym typeface="Arial"/>
              </a:rPr>
              <a:t> El vómito puede ser un acto purgativo.</a:t>
            </a:r>
            <a:br>
              <a:rPr lang="es" sz="4050">
                <a:solidFill>
                  <a:srgbClr val="000000"/>
                </a:solidFill>
                <a:latin typeface="Arial"/>
                <a:ea typeface="Arial"/>
                <a:cs typeface="Arial"/>
                <a:sym typeface="Arial"/>
              </a:rPr>
            </a:br>
            <a:r>
              <a:rPr lang="es" sz="4050">
                <a:solidFill>
                  <a:srgbClr val="000000"/>
                </a:solidFill>
                <a:latin typeface="Arial"/>
                <a:ea typeface="Arial"/>
                <a:cs typeface="Arial"/>
                <a:sym typeface="Arial"/>
              </a:rPr>
              <a:t> El vaciamiento gástrico está retardado en un </a:t>
            </a:r>
            <a:r>
              <a:rPr b="1" lang="es" sz="4050">
                <a:solidFill>
                  <a:srgbClr val="000000"/>
                </a:solidFill>
                <a:latin typeface="Arial"/>
                <a:ea typeface="Arial"/>
                <a:cs typeface="Arial"/>
                <a:sym typeface="Arial"/>
              </a:rPr>
              <a:t>40% de los pacientes con TCA</a:t>
            </a:r>
            <a:r>
              <a:rPr lang="es" sz="4050">
                <a:solidFill>
                  <a:srgbClr val="000000"/>
                </a:solidFill>
                <a:latin typeface="Arial"/>
                <a:ea typeface="Arial"/>
                <a:cs typeface="Arial"/>
                <a:sym typeface="Arial"/>
              </a:rPr>
              <a:t>, mejorando con la restauración del peso.</a:t>
            </a:r>
            <a:endParaRPr sz="4050">
              <a:solidFill>
                <a:srgbClr val="000000"/>
              </a:solidFill>
              <a:latin typeface="Arial"/>
              <a:ea typeface="Arial"/>
              <a:cs typeface="Arial"/>
              <a:sym typeface="Arial"/>
            </a:endParaRPr>
          </a:p>
          <a:p>
            <a:pPr indent="0" lvl="0" marL="0" rtl="0" algn="l">
              <a:spcBef>
                <a:spcPts val="1400"/>
              </a:spcBef>
              <a:spcAft>
                <a:spcPts val="0"/>
              </a:spcAft>
              <a:buNone/>
            </a:pPr>
            <a:r>
              <a:rPr b="1" lang="es" sz="4050">
                <a:solidFill>
                  <a:srgbClr val="000000"/>
                </a:solidFill>
                <a:latin typeface="Arial"/>
                <a:ea typeface="Arial"/>
                <a:cs typeface="Arial"/>
                <a:sym typeface="Arial"/>
              </a:rPr>
              <a:t>10. Causas oncológicas / bioquímicas / iatrogénicas</a:t>
            </a:r>
            <a:endParaRPr b="1" sz="4050">
              <a:solidFill>
                <a:srgbClr val="000000"/>
              </a:solidFill>
              <a:latin typeface="Arial"/>
              <a:ea typeface="Arial"/>
              <a:cs typeface="Arial"/>
              <a:sym typeface="Arial"/>
            </a:endParaRPr>
          </a:p>
          <a:p>
            <a:pPr indent="-292893" lvl="0" marL="457200" rtl="0" algn="l">
              <a:spcBef>
                <a:spcPts val="1200"/>
              </a:spcBef>
              <a:spcAft>
                <a:spcPts val="0"/>
              </a:spcAft>
              <a:buClr>
                <a:srgbClr val="000000"/>
              </a:buClr>
              <a:buSzPct val="100000"/>
              <a:buFont typeface="Arial"/>
              <a:buChar char="●"/>
            </a:pPr>
            <a:r>
              <a:rPr lang="es" sz="4050">
                <a:solidFill>
                  <a:srgbClr val="000000"/>
                </a:solidFill>
                <a:latin typeface="Arial"/>
                <a:ea typeface="Arial"/>
                <a:cs typeface="Arial"/>
                <a:sym typeface="Arial"/>
              </a:rPr>
              <a:t>Oncológicas: quimioterapia y radioterapia.</a:t>
            </a:r>
            <a:br>
              <a:rPr lang="es" sz="4050">
                <a:solidFill>
                  <a:srgbClr val="000000"/>
                </a:solidFill>
                <a:latin typeface="Arial"/>
                <a:ea typeface="Arial"/>
                <a:cs typeface="Arial"/>
                <a:sym typeface="Arial"/>
              </a:rPr>
            </a:br>
            <a:endParaRPr sz="4050">
              <a:solidFill>
                <a:srgbClr val="000000"/>
              </a:solidFill>
              <a:latin typeface="Arial"/>
              <a:ea typeface="Arial"/>
              <a:cs typeface="Arial"/>
              <a:sym typeface="Arial"/>
            </a:endParaRPr>
          </a:p>
          <a:p>
            <a:pPr indent="-292893" lvl="0" marL="457200" rtl="0" algn="l">
              <a:spcBef>
                <a:spcPts val="0"/>
              </a:spcBef>
              <a:spcAft>
                <a:spcPts val="0"/>
              </a:spcAft>
              <a:buClr>
                <a:srgbClr val="000000"/>
              </a:buClr>
              <a:buSzPct val="100000"/>
              <a:buFont typeface="Arial"/>
              <a:buChar char="●"/>
            </a:pPr>
            <a:r>
              <a:rPr lang="es" sz="4050">
                <a:solidFill>
                  <a:srgbClr val="000000"/>
                </a:solidFill>
                <a:latin typeface="Arial"/>
                <a:ea typeface="Arial"/>
                <a:cs typeface="Arial"/>
                <a:sym typeface="Arial"/>
              </a:rPr>
              <a:t>Fármacos: opioides, antidepresivos, antibióticos.</a:t>
            </a:r>
            <a:br>
              <a:rPr lang="es" sz="4050">
                <a:solidFill>
                  <a:srgbClr val="000000"/>
                </a:solidFill>
                <a:latin typeface="Arial"/>
                <a:ea typeface="Arial"/>
                <a:cs typeface="Arial"/>
                <a:sym typeface="Arial"/>
              </a:rPr>
            </a:br>
            <a:endParaRPr sz="4050">
              <a:solidFill>
                <a:srgbClr val="000000"/>
              </a:solidFill>
              <a:latin typeface="Arial"/>
              <a:ea typeface="Arial"/>
              <a:cs typeface="Arial"/>
              <a:sym typeface="Arial"/>
            </a:endParaRPr>
          </a:p>
          <a:p>
            <a:pPr indent="-292893" lvl="0" marL="457200" rtl="0" algn="l">
              <a:spcBef>
                <a:spcPts val="0"/>
              </a:spcBef>
              <a:spcAft>
                <a:spcPts val="0"/>
              </a:spcAft>
              <a:buClr>
                <a:srgbClr val="000000"/>
              </a:buClr>
              <a:buSzPct val="100000"/>
              <a:buFont typeface="Arial"/>
              <a:buChar char="●"/>
            </a:pPr>
            <a:r>
              <a:rPr lang="es" sz="4050">
                <a:solidFill>
                  <a:srgbClr val="000000"/>
                </a:solidFill>
                <a:latin typeface="Arial"/>
                <a:ea typeface="Arial"/>
                <a:cs typeface="Arial"/>
                <a:sym typeface="Arial"/>
              </a:rPr>
              <a:t>Bioquímica: toxinas derivadas de isquemia o infección intestinal, insuficiencia renal/hepática con trastornos metabólicos, hiponatremia, hipercalcemia.</a:t>
            </a:r>
            <a:br>
              <a:rPr lang="es" sz="4050">
                <a:solidFill>
                  <a:srgbClr val="000000"/>
                </a:solidFill>
                <a:latin typeface="Arial"/>
                <a:ea typeface="Arial"/>
                <a:cs typeface="Arial"/>
                <a:sym typeface="Arial"/>
              </a:rPr>
            </a:br>
            <a:endParaRPr sz="4050">
              <a:solidFill>
                <a:srgbClr val="000000"/>
              </a:solidFill>
              <a:latin typeface="Arial"/>
              <a:ea typeface="Arial"/>
              <a:cs typeface="Arial"/>
              <a:sym typeface="Arial"/>
            </a:endParaRPr>
          </a:p>
          <a:p>
            <a:pPr indent="-292893" lvl="0" marL="457200" rtl="0" algn="l">
              <a:spcBef>
                <a:spcPts val="0"/>
              </a:spcBef>
              <a:spcAft>
                <a:spcPts val="0"/>
              </a:spcAft>
              <a:buClr>
                <a:srgbClr val="000000"/>
              </a:buClr>
              <a:buSzPct val="100000"/>
              <a:buFont typeface="Arial"/>
              <a:buChar char="●"/>
            </a:pPr>
            <a:r>
              <a:rPr lang="es" sz="4050">
                <a:solidFill>
                  <a:srgbClr val="000000"/>
                </a:solidFill>
                <a:latin typeface="Arial"/>
                <a:ea typeface="Arial"/>
                <a:cs typeface="Arial"/>
                <a:sym typeface="Arial"/>
              </a:rPr>
              <a:t>Alteración del vaciamiento gástrico: fármacos, ascitis, infiltración tumoral.</a:t>
            </a:r>
            <a:br>
              <a:rPr lang="es" sz="4050">
                <a:solidFill>
                  <a:srgbClr val="000000"/>
                </a:solidFill>
                <a:latin typeface="Arial"/>
                <a:ea typeface="Arial"/>
                <a:cs typeface="Arial"/>
                <a:sym typeface="Arial"/>
              </a:rPr>
            </a:br>
            <a:endParaRPr sz="4050">
              <a:solidFill>
                <a:srgbClr val="000000"/>
              </a:solidFill>
              <a:latin typeface="Arial"/>
              <a:ea typeface="Arial"/>
              <a:cs typeface="Arial"/>
              <a:sym typeface="Arial"/>
            </a:endParaRPr>
          </a:p>
          <a:p>
            <a:pPr indent="-292893" lvl="0" marL="457200" rtl="0" algn="l">
              <a:spcBef>
                <a:spcPts val="0"/>
              </a:spcBef>
              <a:spcAft>
                <a:spcPts val="0"/>
              </a:spcAft>
              <a:buClr>
                <a:srgbClr val="000000"/>
              </a:buClr>
              <a:buSzPct val="100000"/>
              <a:buFont typeface="Arial"/>
              <a:buChar char="●"/>
            </a:pPr>
            <a:r>
              <a:rPr lang="es" sz="4050">
                <a:solidFill>
                  <a:srgbClr val="000000"/>
                </a:solidFill>
                <a:latin typeface="Arial"/>
                <a:ea typeface="Arial"/>
                <a:cs typeface="Arial"/>
                <a:sym typeface="Arial"/>
              </a:rPr>
              <a:t>Alteración del tránsito intestinal: obstrucción GI, enteritis.</a:t>
            </a:r>
            <a:br>
              <a:rPr lang="es" sz="4050">
                <a:solidFill>
                  <a:srgbClr val="000000"/>
                </a:solidFill>
                <a:latin typeface="Arial"/>
                <a:ea typeface="Arial"/>
                <a:cs typeface="Arial"/>
                <a:sym typeface="Arial"/>
              </a:rPr>
            </a:br>
            <a:endParaRPr sz="4050">
              <a:solidFill>
                <a:srgbClr val="000000"/>
              </a:solidFill>
              <a:latin typeface="Arial"/>
              <a:ea typeface="Arial"/>
              <a:cs typeface="Arial"/>
              <a:sym typeface="Arial"/>
            </a:endParaRPr>
          </a:p>
          <a:p>
            <a:pPr indent="-292893" lvl="0" marL="457200" rtl="0" algn="l">
              <a:spcBef>
                <a:spcPts val="0"/>
              </a:spcBef>
              <a:spcAft>
                <a:spcPts val="0"/>
              </a:spcAft>
              <a:buClr>
                <a:srgbClr val="000000"/>
              </a:buClr>
              <a:buSzPct val="100000"/>
              <a:buFont typeface="Arial"/>
              <a:buChar char="●"/>
            </a:pPr>
            <a:r>
              <a:rPr lang="es" sz="4050">
                <a:solidFill>
                  <a:srgbClr val="000000"/>
                </a:solidFill>
                <a:latin typeface="Arial"/>
                <a:ea typeface="Arial"/>
                <a:cs typeface="Arial"/>
                <a:sym typeface="Arial"/>
              </a:rPr>
              <a:t>Causas craneales: tumor, hemorragia intracraneal.</a:t>
            </a:r>
            <a:br>
              <a:rPr lang="es" sz="4050">
                <a:solidFill>
                  <a:srgbClr val="000000"/>
                </a:solidFill>
                <a:latin typeface="Arial"/>
                <a:ea typeface="Arial"/>
                <a:cs typeface="Arial"/>
                <a:sym typeface="Arial"/>
              </a:rPr>
            </a:br>
            <a:endParaRPr sz="4050">
              <a:solidFill>
                <a:srgbClr val="000000"/>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1"/>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CÓMO</a:t>
            </a:r>
            <a:r>
              <a:rPr lang="es"/>
              <a:t> PROCEDER</a:t>
            </a:r>
            <a:endParaRPr/>
          </a:p>
        </p:txBody>
      </p:sp>
      <p:pic>
        <p:nvPicPr>
          <p:cNvPr id="182" name="Google Shape;182;p31"/>
          <p:cNvPicPr preferRelativeResize="0"/>
          <p:nvPr/>
        </p:nvPicPr>
        <p:blipFill>
          <a:blip r:embed="rId3">
            <a:alphaModFix/>
          </a:blip>
          <a:stretch>
            <a:fillRect/>
          </a:stretch>
        </p:blipFill>
        <p:spPr>
          <a:xfrm>
            <a:off x="2362200" y="1447800"/>
            <a:ext cx="4419600" cy="3560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TTO SD V</a:t>
            </a:r>
            <a:r>
              <a:rPr lang="es"/>
              <a:t>ÓMITOS CÍCLICOS</a:t>
            </a:r>
            <a:endParaRPr/>
          </a:p>
        </p:txBody>
      </p:sp>
      <p:graphicFrame>
        <p:nvGraphicFramePr>
          <p:cNvPr id="188" name="Google Shape;188;p32"/>
          <p:cNvGraphicFramePr/>
          <p:nvPr/>
        </p:nvGraphicFramePr>
        <p:xfrm>
          <a:off x="203200" y="1447800"/>
          <a:ext cx="3000000" cy="3000000"/>
        </p:xfrm>
        <a:graphic>
          <a:graphicData uri="http://schemas.openxmlformats.org/drawingml/2006/table">
            <a:tbl>
              <a:tblPr>
                <a:noFill/>
                <a:tableStyleId>{7F03A477-7037-4AC2-A827-6DA293C8F31F}</a:tableStyleId>
              </a:tblPr>
              <a:tblGrid>
                <a:gridCol w="2159000"/>
                <a:gridCol w="2159000"/>
                <a:gridCol w="2159000"/>
                <a:gridCol w="2159000"/>
              </a:tblGrid>
              <a:tr h="678300">
                <a:tc>
                  <a:txBody>
                    <a:bodyPr/>
                    <a:lstStyle/>
                    <a:p>
                      <a:pPr indent="0" lvl="0" marL="0" rtl="0" algn="l">
                        <a:spcBef>
                          <a:spcPts val="0"/>
                        </a:spcBef>
                        <a:spcAft>
                          <a:spcPts val="0"/>
                        </a:spcAft>
                        <a:buNone/>
                      </a:pPr>
                      <a:r>
                        <a:rPr lang="es"/>
                        <a:t>Fase prodrómica </a:t>
                      </a:r>
                      <a:endParaRPr/>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rPr lang="es"/>
                        <a:t>Fase de vómitos</a:t>
                      </a:r>
                      <a:endParaRPr/>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9FC5E8"/>
                    </a:solidFill>
                  </a:tcPr>
                </a:tc>
                <a:tc>
                  <a:txBody>
                    <a:bodyPr/>
                    <a:lstStyle/>
                    <a:p>
                      <a:pPr indent="0" lvl="0" marL="0" rtl="0" algn="l">
                        <a:spcBef>
                          <a:spcPts val="0"/>
                        </a:spcBef>
                        <a:spcAft>
                          <a:spcPts val="0"/>
                        </a:spcAft>
                        <a:buNone/>
                      </a:pPr>
                      <a:r>
                        <a:rPr lang="es"/>
                        <a:t>Fase de recuperación</a:t>
                      </a:r>
                      <a:endParaRPr/>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9FC5E8"/>
                    </a:solidFill>
                  </a:tcPr>
                </a:tc>
                <a:tc>
                  <a:txBody>
                    <a:bodyPr/>
                    <a:lstStyle/>
                    <a:p>
                      <a:pPr indent="0" lvl="0" marL="0" rtl="0" algn="l">
                        <a:spcBef>
                          <a:spcPts val="1200"/>
                        </a:spcBef>
                        <a:spcAft>
                          <a:spcPts val="1200"/>
                        </a:spcAft>
                        <a:buNone/>
                      </a:pPr>
                      <a:r>
                        <a:rPr lang="es"/>
                        <a:t>Fase interepisódica.</a:t>
                      </a:r>
                      <a:endParaRPr/>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9FC5E8"/>
                    </a:solidFill>
                  </a:tcPr>
                </a:tc>
              </a:tr>
              <a:tr h="865000">
                <a:tc>
                  <a:txBody>
                    <a:bodyPr/>
                    <a:lstStyle/>
                    <a:p>
                      <a:pPr indent="0" lvl="0" marL="0" rtl="0" algn="l">
                        <a:spcBef>
                          <a:spcPts val="0"/>
                        </a:spcBef>
                        <a:spcAft>
                          <a:spcPts val="0"/>
                        </a:spcAft>
                        <a:buNone/>
                      </a:pPr>
                      <a:r>
                        <a:rPr lang="es" sz="1300"/>
                        <a:t>Náuseas, sudoración, irritabilidad, dolor abdominal, astenia</a:t>
                      </a:r>
                      <a:endParaRPr sz="1300"/>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s" sz="1300"/>
                        <a:t>Náuseas y vómitos ± dolor abdominal, anorexia, cefalea.</a:t>
                      </a:r>
                      <a:endParaRPr sz="1300"/>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F3F3F3"/>
                    </a:solidFill>
                  </a:tcPr>
                </a:tc>
                <a:tc>
                  <a:txBody>
                    <a:bodyPr/>
                    <a:lstStyle/>
                    <a:p>
                      <a:pPr indent="0" lvl="0" marL="0" rtl="0" algn="l">
                        <a:spcBef>
                          <a:spcPts val="1200"/>
                        </a:spcBef>
                        <a:spcAft>
                          <a:spcPts val="1200"/>
                        </a:spcAft>
                        <a:buNone/>
                      </a:pPr>
                      <a:r>
                        <a:rPr b="1" lang="es" sz="1300"/>
                        <a:t>Resolución de los síntomas.</a:t>
                      </a:r>
                      <a:endParaRPr b="1" sz="1300"/>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s" sz="1300"/>
                        <a:t>Asintomático</a:t>
                      </a:r>
                      <a:endParaRPr sz="1300"/>
                    </a:p>
                  </a:txBody>
                  <a:tcPr marT="88900" marB="88900" marR="88900" marL="88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solidFill>
                      <a:srgbClr val="EFEFEF"/>
                    </a:solidFill>
                  </a:tcPr>
                </a:tc>
              </a:tr>
              <a:tr h="2190500">
                <a:tc>
                  <a:txBody>
                    <a:bodyPr/>
                    <a:lstStyle/>
                    <a:p>
                      <a:pPr indent="0" lvl="0" marL="0" rtl="0" algn="l">
                        <a:spcBef>
                          <a:spcPts val="1200"/>
                        </a:spcBef>
                        <a:spcAft>
                          <a:spcPts val="0"/>
                        </a:spcAft>
                        <a:buNone/>
                      </a:pPr>
                      <a:r>
                        <a:rPr b="1" lang="es" sz="1300"/>
                        <a:t>Tratamiento abortivo:</a:t>
                      </a:r>
                      <a:endParaRPr b="1" sz="1300"/>
                    </a:p>
                    <a:p>
                      <a:pPr indent="-311150" lvl="0" marL="457200" rtl="0" algn="l">
                        <a:spcBef>
                          <a:spcPts val="1200"/>
                        </a:spcBef>
                        <a:spcAft>
                          <a:spcPts val="0"/>
                        </a:spcAft>
                        <a:buSzPts val="1300"/>
                        <a:buChar char="●"/>
                      </a:pPr>
                      <a:r>
                        <a:rPr lang="es" sz="1300"/>
                        <a:t>Benzodiacepinas (BZD)</a:t>
                      </a:r>
                      <a:endParaRPr sz="1300"/>
                    </a:p>
                    <a:p>
                      <a:pPr indent="-311150" lvl="0" marL="457200" rtl="0" algn="l">
                        <a:spcBef>
                          <a:spcPts val="0"/>
                        </a:spcBef>
                        <a:spcAft>
                          <a:spcPts val="0"/>
                        </a:spcAft>
                        <a:buSzPts val="1300"/>
                        <a:buChar char="●"/>
                      </a:pPr>
                      <a:r>
                        <a:rPr lang="es" sz="1300"/>
                        <a:t>Metoclopramida</a:t>
                      </a:r>
                      <a:endParaRPr sz="1300"/>
                    </a:p>
                    <a:p>
                      <a:pPr indent="-311150" lvl="0" marL="457200" rtl="0" algn="l">
                        <a:spcBef>
                          <a:spcPts val="0"/>
                        </a:spcBef>
                        <a:spcAft>
                          <a:spcPts val="0"/>
                        </a:spcAft>
                        <a:buSzPts val="1300"/>
                        <a:buChar char="●"/>
                      </a:pPr>
                      <a:r>
                        <a:rPr lang="es" sz="1300"/>
                        <a:t>Triptanes</a:t>
                      </a:r>
                      <a:endParaRPr sz="1300"/>
                    </a:p>
                  </a:txBody>
                  <a:tcPr marT="88900" marB="88900" marR="88900" marL="88900">
                    <a:lnT cap="flat" cmpd="sng" w="12700">
                      <a:solidFill>
                        <a:srgbClr val="9E9E9E"/>
                      </a:solidFill>
                      <a:prstDash val="solid"/>
                      <a:round/>
                      <a:headEnd len="sm" w="sm" type="none"/>
                      <a:tailEnd len="sm" w="sm" type="none"/>
                    </a:lnT>
                    <a:solidFill>
                      <a:srgbClr val="CFE2F3"/>
                    </a:solidFill>
                  </a:tcPr>
                </a:tc>
                <a:tc>
                  <a:txBody>
                    <a:bodyPr/>
                    <a:lstStyle/>
                    <a:p>
                      <a:pPr indent="0" lvl="0" marL="0" rtl="0" algn="l">
                        <a:spcBef>
                          <a:spcPts val="1200"/>
                        </a:spcBef>
                        <a:spcAft>
                          <a:spcPts val="0"/>
                        </a:spcAft>
                        <a:buNone/>
                      </a:pPr>
                      <a:r>
                        <a:rPr b="1" lang="es" sz="1300"/>
                        <a:t>Tratamiento abortivo y de soporte:</a:t>
                      </a:r>
                      <a:endParaRPr b="1" sz="1300"/>
                    </a:p>
                    <a:p>
                      <a:pPr indent="-311150" lvl="0" marL="457200" rtl="0" algn="l">
                        <a:spcBef>
                          <a:spcPts val="1200"/>
                        </a:spcBef>
                        <a:spcAft>
                          <a:spcPts val="0"/>
                        </a:spcAft>
                        <a:buSzPts val="1300"/>
                        <a:buChar char="●"/>
                      </a:pPr>
                      <a:r>
                        <a:rPr lang="es" sz="1300"/>
                        <a:t>Hidratación</a:t>
                      </a:r>
                      <a:endParaRPr sz="1300"/>
                    </a:p>
                    <a:p>
                      <a:pPr indent="-311150" lvl="0" marL="457200" rtl="0" algn="l">
                        <a:spcBef>
                          <a:spcPts val="0"/>
                        </a:spcBef>
                        <a:spcAft>
                          <a:spcPts val="0"/>
                        </a:spcAft>
                        <a:buSzPts val="1300"/>
                        <a:buChar char="●"/>
                      </a:pPr>
                      <a:r>
                        <a:rPr lang="es" sz="1300"/>
                        <a:t>Analgesia</a:t>
                      </a:r>
                      <a:br>
                        <a:rPr lang="es" sz="1300"/>
                      </a:br>
                      <a:r>
                        <a:rPr lang="es" sz="1300"/>
                        <a:t>AntagonistasD₂(</a:t>
                      </a:r>
                      <a:r>
                        <a:rPr b="1" lang="es" sz="1300"/>
                        <a:t>clorpromazina</a:t>
                      </a:r>
                      <a:r>
                        <a:rPr lang="es" sz="1300"/>
                        <a:t>,haloperidol)</a:t>
                      </a:r>
                      <a:br>
                        <a:rPr lang="es" sz="1300"/>
                      </a:br>
                      <a:endParaRPr sz="1300"/>
                    </a:p>
                  </a:txBody>
                  <a:tcPr marT="88900" marB="88900" marR="88900" marL="88900">
                    <a:lnT cap="flat" cmpd="sng" w="12700">
                      <a:solidFill>
                        <a:srgbClr val="9E9E9E"/>
                      </a:solidFill>
                      <a:prstDash val="solid"/>
                      <a:round/>
                      <a:headEnd len="sm" w="sm" type="none"/>
                      <a:tailEnd len="sm" w="sm" type="none"/>
                    </a:lnT>
                    <a:solidFill>
                      <a:srgbClr val="F3F3F3"/>
                    </a:solidFill>
                  </a:tcPr>
                </a:tc>
                <a:tc>
                  <a:txBody>
                    <a:bodyPr/>
                    <a:lstStyle/>
                    <a:p>
                      <a:pPr indent="0" lvl="0" marL="0" rtl="0" algn="l">
                        <a:spcBef>
                          <a:spcPts val="0"/>
                        </a:spcBef>
                        <a:spcAft>
                          <a:spcPts val="0"/>
                        </a:spcAft>
                        <a:buNone/>
                      </a:pPr>
                      <a:r>
                        <a:t/>
                      </a:r>
                      <a:endParaRPr sz="1300"/>
                    </a:p>
                  </a:txBody>
                  <a:tcPr marT="88900" marB="88900" marR="88900" marL="88900">
                    <a:lnT cap="flat" cmpd="sng" w="12700">
                      <a:solidFill>
                        <a:srgbClr val="9E9E9E"/>
                      </a:solidFill>
                      <a:prstDash val="solid"/>
                      <a:round/>
                      <a:headEnd len="sm" w="sm" type="none"/>
                      <a:tailEnd len="sm" w="sm" type="none"/>
                    </a:lnT>
                    <a:solidFill>
                      <a:srgbClr val="CFE2F3"/>
                    </a:solidFill>
                  </a:tcPr>
                </a:tc>
                <a:tc>
                  <a:txBody>
                    <a:bodyPr/>
                    <a:lstStyle/>
                    <a:p>
                      <a:pPr indent="0" lvl="0" marL="0" rtl="0" algn="l">
                        <a:spcBef>
                          <a:spcPts val="0"/>
                        </a:spcBef>
                        <a:spcAft>
                          <a:spcPts val="0"/>
                        </a:spcAft>
                        <a:buNone/>
                      </a:pPr>
                      <a:r>
                        <a:rPr b="1" lang="es" sz="1300"/>
                        <a:t>Evitar desencadenantes</a:t>
                      </a:r>
                      <a:br>
                        <a:rPr b="1" lang="es" sz="1300"/>
                      </a:br>
                      <a:endParaRPr b="1" sz="1300"/>
                    </a:p>
                    <a:p>
                      <a:pPr indent="0" lvl="0" marL="0" rtl="0" algn="l">
                        <a:spcBef>
                          <a:spcPts val="0"/>
                        </a:spcBef>
                        <a:spcAft>
                          <a:spcPts val="0"/>
                        </a:spcAft>
                        <a:buNone/>
                      </a:pPr>
                      <a:r>
                        <a:rPr b="1" lang="es" sz="1300"/>
                        <a:t>Abordar trastornos psicológicos</a:t>
                      </a:r>
                      <a:br>
                        <a:rPr b="1" lang="es" sz="1300"/>
                      </a:br>
                      <a:endParaRPr b="1" sz="1300"/>
                    </a:p>
                    <a:p>
                      <a:pPr indent="0" lvl="0" marL="0" rtl="0" algn="l">
                        <a:spcBef>
                          <a:spcPts val="0"/>
                        </a:spcBef>
                        <a:spcAft>
                          <a:spcPts val="0"/>
                        </a:spcAft>
                        <a:buNone/>
                      </a:pPr>
                      <a:r>
                        <a:rPr b="1" lang="es" sz="1300"/>
                        <a:t>Primera línea: Amitriptilina</a:t>
                      </a:r>
                      <a:endParaRPr b="1" sz="1300"/>
                    </a:p>
                    <a:p>
                      <a:pPr indent="0" lvl="0" marL="0" rtl="0" algn="l">
                        <a:spcBef>
                          <a:spcPts val="0"/>
                        </a:spcBef>
                        <a:spcAft>
                          <a:spcPts val="0"/>
                        </a:spcAft>
                        <a:buNone/>
                      </a:pPr>
                      <a:r>
                        <a:t/>
                      </a:r>
                      <a:endParaRPr sz="1300"/>
                    </a:p>
                  </a:txBody>
                  <a:tcPr marT="88900" marB="88900" marR="88900" marL="88900">
                    <a:lnT cap="flat" cmpd="sng" w="12700">
                      <a:solidFill>
                        <a:srgbClr val="9E9E9E"/>
                      </a:solidFill>
                      <a:prstDash val="solid"/>
                      <a:round/>
                      <a:headEnd len="sm" w="sm" type="none"/>
                      <a:tailEnd len="sm" w="sm" type="none"/>
                    </a:lnT>
                    <a:solidFill>
                      <a:srgbClr val="EFEFEF"/>
                    </a:solidFill>
                  </a:tcPr>
                </a:tc>
              </a:tr>
            </a:tbl>
          </a:graphicData>
        </a:graphic>
      </p:graphicFrame>
      <p:sp>
        <p:nvSpPr>
          <p:cNvPr id="189" name="Google Shape;189;p32"/>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t/>
            </a:r>
            <a:endParaRPr sz="1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3"/>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sz="1800">
                <a:latin typeface="Arial"/>
                <a:ea typeface="Arial"/>
                <a:cs typeface="Arial"/>
                <a:sym typeface="Arial"/>
              </a:rPr>
              <a:t>TRATAMIENTO DE VÓMITOS CRÓNICOS</a:t>
            </a:r>
            <a:endParaRPr sz="1800">
              <a:latin typeface="Arial"/>
              <a:ea typeface="Arial"/>
              <a:cs typeface="Arial"/>
              <a:sym typeface="Arial"/>
            </a:endParaRPr>
          </a:p>
        </p:txBody>
      </p:sp>
      <p:pic>
        <p:nvPicPr>
          <p:cNvPr id="195" name="Google Shape;195;p33"/>
          <p:cNvPicPr preferRelativeResize="0"/>
          <p:nvPr/>
        </p:nvPicPr>
        <p:blipFill>
          <a:blip r:embed="rId3">
            <a:alphaModFix/>
          </a:blip>
          <a:stretch>
            <a:fillRect/>
          </a:stretch>
        </p:blipFill>
        <p:spPr>
          <a:xfrm>
            <a:off x="152400" y="1809750"/>
            <a:ext cx="8172450" cy="2990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CONCLUSIONES</a:t>
            </a:r>
            <a:endParaRPr/>
          </a:p>
        </p:txBody>
      </p:sp>
      <p:sp>
        <p:nvSpPr>
          <p:cNvPr id="201" name="Google Shape;201;p34"/>
          <p:cNvSpPr txBox="1"/>
          <p:nvPr>
            <p:ph idx="1" type="body"/>
          </p:nvPr>
        </p:nvSpPr>
        <p:spPr>
          <a:xfrm>
            <a:off x="471900" y="1919075"/>
            <a:ext cx="8222100" cy="1967100"/>
          </a:xfrm>
          <a:prstGeom prst="rect">
            <a:avLst/>
          </a:prstGeom>
        </p:spPr>
        <p:txBody>
          <a:bodyPr anchorCtr="0" anchor="t" bIns="91425" lIns="91425" spcFirstLastPara="1" rIns="91425" wrap="square" tIns="91425">
            <a:noAutofit/>
          </a:bodyPr>
          <a:lstStyle/>
          <a:p>
            <a:pPr indent="-330200" lvl="0" marL="457200" rtl="0" algn="l">
              <a:spcBef>
                <a:spcPts val="1200"/>
              </a:spcBef>
              <a:spcAft>
                <a:spcPts val="0"/>
              </a:spcAft>
              <a:buClr>
                <a:srgbClr val="000000"/>
              </a:buClr>
              <a:buSzPts val="1600"/>
              <a:buFont typeface="Arial"/>
              <a:buChar char="●"/>
            </a:pPr>
            <a:r>
              <a:rPr b="1" lang="es" sz="1600">
                <a:solidFill>
                  <a:srgbClr val="000000"/>
                </a:solidFill>
                <a:latin typeface="Arial"/>
                <a:ea typeface="Arial"/>
                <a:cs typeface="Arial"/>
                <a:sym typeface="Arial"/>
              </a:rPr>
              <a:t>Importancia de la anamnesis</a:t>
            </a:r>
            <a:r>
              <a:rPr lang="es" sz="1600">
                <a:solidFill>
                  <a:srgbClr val="000000"/>
                </a:solidFill>
                <a:latin typeface="Arial"/>
                <a:ea typeface="Arial"/>
                <a:cs typeface="Arial"/>
                <a:sym typeface="Arial"/>
              </a:rPr>
              <a:t>, identificando factores desencadenantes, síntomas asociados y signos de alarma.</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lang="es" sz="1600">
                <a:solidFill>
                  <a:srgbClr val="000000"/>
                </a:solidFill>
                <a:latin typeface="Arial"/>
                <a:ea typeface="Arial"/>
                <a:cs typeface="Arial"/>
                <a:sym typeface="Arial"/>
              </a:rPr>
              <a:t>Es necesario </a:t>
            </a:r>
            <a:r>
              <a:rPr b="1" lang="es" sz="1600">
                <a:solidFill>
                  <a:srgbClr val="000000"/>
                </a:solidFill>
                <a:latin typeface="Arial"/>
                <a:ea typeface="Arial"/>
                <a:cs typeface="Arial"/>
                <a:sym typeface="Arial"/>
              </a:rPr>
              <a:t>descartar causas orgánicas, metabólicas, neurológicas y farmacológicas</a:t>
            </a:r>
            <a:r>
              <a:rPr lang="es" sz="1600">
                <a:solidFill>
                  <a:srgbClr val="000000"/>
                </a:solidFill>
                <a:latin typeface="Arial"/>
                <a:ea typeface="Arial"/>
                <a:cs typeface="Arial"/>
                <a:sym typeface="Arial"/>
              </a:rPr>
              <a:t> antes de considerar un trastorno del eje cerebro-intestino.</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lang="es" sz="1600">
                <a:solidFill>
                  <a:srgbClr val="000000"/>
                </a:solidFill>
                <a:latin typeface="Arial"/>
                <a:ea typeface="Arial"/>
                <a:cs typeface="Arial"/>
                <a:sym typeface="Arial"/>
              </a:rPr>
              <a:t>Se propone la </a:t>
            </a:r>
            <a:r>
              <a:rPr b="1" lang="es" sz="1600">
                <a:solidFill>
                  <a:srgbClr val="000000"/>
                </a:solidFill>
                <a:latin typeface="Arial"/>
                <a:ea typeface="Arial"/>
                <a:cs typeface="Arial"/>
                <a:sym typeface="Arial"/>
              </a:rPr>
              <a:t>presentación de un enfoque sistemático</a:t>
            </a:r>
            <a:r>
              <a:rPr lang="es" sz="1600">
                <a:solidFill>
                  <a:srgbClr val="000000"/>
                </a:solidFill>
                <a:latin typeface="Arial"/>
                <a:ea typeface="Arial"/>
                <a:cs typeface="Arial"/>
                <a:sym typeface="Arial"/>
              </a:rPr>
              <a:t> para el diagnóstico y el manejo.</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lang="es" sz="1600">
                <a:solidFill>
                  <a:srgbClr val="000000"/>
                </a:solidFill>
                <a:latin typeface="Arial"/>
                <a:ea typeface="Arial"/>
                <a:cs typeface="Arial"/>
                <a:sym typeface="Arial"/>
              </a:rPr>
              <a:t>Se destaca la </a:t>
            </a:r>
            <a:r>
              <a:rPr b="1" lang="es" sz="1600">
                <a:solidFill>
                  <a:srgbClr val="000000"/>
                </a:solidFill>
                <a:latin typeface="Arial"/>
                <a:ea typeface="Arial"/>
                <a:cs typeface="Arial"/>
                <a:sym typeface="Arial"/>
              </a:rPr>
              <a:t>necesidad de un abordaje multidisciplinar</a:t>
            </a:r>
            <a:r>
              <a:rPr lang="es" sz="1600">
                <a:solidFill>
                  <a:srgbClr val="000000"/>
                </a:solidFill>
                <a:latin typeface="Arial"/>
                <a:ea typeface="Arial"/>
                <a:cs typeface="Arial"/>
                <a:sym typeface="Arial"/>
              </a:rPr>
              <a:t>, que incluya apoyo psicológico y nutricional, dada la complejidad y el impacto en la calidad de vida.</a:t>
            </a:r>
            <a:endParaRPr sz="1600"/>
          </a:p>
        </p:txBody>
      </p:sp>
      <p:sp>
        <p:nvSpPr>
          <p:cNvPr id="202" name="Google Shape;202;p34"/>
          <p:cNvSpPr txBox="1"/>
          <p:nvPr/>
        </p:nvSpPr>
        <p:spPr>
          <a:xfrm>
            <a:off x="2133600" y="990600"/>
            <a:ext cx="7057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s"/>
              <a:t>BIBLIOGRAF</a:t>
            </a:r>
            <a:r>
              <a:rPr lang="es"/>
              <a:t>ÍA</a:t>
            </a:r>
            <a:endParaRPr/>
          </a:p>
        </p:txBody>
      </p:sp>
      <p:sp>
        <p:nvSpPr>
          <p:cNvPr id="208" name="Google Shape;208;p35"/>
          <p:cNvSpPr txBox="1"/>
          <p:nvPr>
            <p:ph idx="1" type="body"/>
          </p:nvPr>
        </p:nvSpPr>
        <p:spPr>
          <a:xfrm>
            <a:off x="471900" y="1919075"/>
            <a:ext cx="8222100" cy="2710200"/>
          </a:xfrm>
          <a:prstGeom prst="rect">
            <a:avLst/>
          </a:prstGeom>
        </p:spPr>
        <p:txBody>
          <a:bodyPr anchorCtr="0" anchor="t" bIns="91425" lIns="91425" spcFirstLastPara="1" rIns="91425" wrap="square" tIns="91425">
            <a:normAutofit fontScale="92500"/>
          </a:bodyPr>
          <a:lstStyle/>
          <a:p>
            <a:pPr indent="-304958" lvl="0" marL="457200" rtl="0" algn="l">
              <a:spcBef>
                <a:spcPts val="0"/>
              </a:spcBef>
              <a:spcAft>
                <a:spcPts val="0"/>
              </a:spcAft>
              <a:buClr>
                <a:srgbClr val="212121"/>
              </a:buClr>
              <a:buSzPct val="100000"/>
              <a:buFont typeface="Roboto"/>
              <a:buAutoNum type="arabicPeriod"/>
            </a:pPr>
            <a:r>
              <a:rPr lang="es" sz="1300">
                <a:solidFill>
                  <a:srgbClr val="212121"/>
                </a:solidFill>
                <a:highlight>
                  <a:schemeClr val="lt1"/>
                </a:highlight>
              </a:rPr>
              <a:t>alagelada C, Keller J, Sifrim D, Serra J, Tack J, Mulak A, Stengel A, Aguilar A, Drewes AM, Josefsson A, Bonaz B, Dumitrascu D, Keszthelyi D, Barba E, Carbone F, Zerbib F, Marchegiani G, Hauser G, Gourcerol G, Tornblom H, Hammer H, Aziz I, Matic JR, Mendive J, Nikaki K, Wauters L, Alcalá-González LG, Waluga M, Jinga M, Corsetti M, Rommel N, Shidrawi R, De Giorgio R, Kadirkamanathan S, Surdea-Blaga T. European Guidelin</a:t>
            </a:r>
            <a:r>
              <a:rPr lang="es" sz="1300">
                <a:solidFill>
                  <a:srgbClr val="000000"/>
                </a:solidFill>
                <a:highlight>
                  <a:schemeClr val="lt1"/>
                </a:highlight>
              </a:rPr>
              <a:t>e on Chronic Nausea and Vomiting-A UEG and ESNM Consensus for Clinical Management. United European Gastroenterol J. 2025 Apr;13(3):427-471. doi: 10.1002/ueg2.12711. Epub 2025 Jan 4. PMID: 39754724; PMCID: PMC11999049.</a:t>
            </a:r>
            <a:endParaRPr sz="1300">
              <a:solidFill>
                <a:srgbClr val="000000"/>
              </a:solidFill>
              <a:highlight>
                <a:schemeClr val="lt1"/>
              </a:highlight>
            </a:endParaRPr>
          </a:p>
          <a:p>
            <a:pPr indent="-304958" lvl="0" marL="457200" rtl="0" algn="l">
              <a:spcBef>
                <a:spcPts val="0"/>
              </a:spcBef>
              <a:spcAft>
                <a:spcPts val="0"/>
              </a:spcAft>
              <a:buClr>
                <a:srgbClr val="000000"/>
              </a:buClr>
              <a:buSzPct val="100000"/>
              <a:buFont typeface="Roboto"/>
              <a:buAutoNum type="arabicPeriod"/>
            </a:pPr>
            <a:r>
              <a:rPr lang="es" sz="1300">
                <a:solidFill>
                  <a:srgbClr val="000000"/>
                </a:solidFill>
                <a:highlight>
                  <a:schemeClr val="lt1"/>
                </a:highlight>
              </a:rPr>
              <a:t>Katzung B, Masters S, Trevor A. Basic and clinical Pharmacology. 2012, 12th Edition. </a:t>
            </a:r>
            <a:endParaRPr sz="1300">
              <a:solidFill>
                <a:srgbClr val="000000"/>
              </a:solidFill>
              <a:highlight>
                <a:schemeClr val="lt1"/>
              </a:highlight>
            </a:endParaRPr>
          </a:p>
          <a:p>
            <a:pPr indent="-304958" lvl="0" marL="457200" rtl="0" algn="l">
              <a:spcBef>
                <a:spcPts val="0"/>
              </a:spcBef>
              <a:spcAft>
                <a:spcPts val="0"/>
              </a:spcAft>
              <a:buClr>
                <a:srgbClr val="000000"/>
              </a:buClr>
              <a:buSzPct val="100000"/>
              <a:buFont typeface="Roboto"/>
              <a:buAutoNum type="arabicPeriod"/>
            </a:pPr>
            <a:r>
              <a:rPr lang="es" sz="1300">
                <a:solidFill>
                  <a:srgbClr val="000000"/>
                </a:solidFill>
                <a:highlight>
                  <a:schemeClr val="lt1"/>
                </a:highlight>
              </a:rPr>
              <a:t>Berl, S., Dawkins, A. &amp; DiSantis, D. The small bowel feces sign. Abdom Radiol 41, 794–795 (2016). </a:t>
            </a:r>
            <a:endParaRPr sz="1300">
              <a:solidFill>
                <a:srgbClr val="000000"/>
              </a:solidFill>
              <a:highlight>
                <a:schemeClr val="lt1"/>
              </a:highlight>
            </a:endParaRPr>
          </a:p>
          <a:p>
            <a:pPr indent="-304958" lvl="0" marL="457200" rtl="0" algn="l">
              <a:spcBef>
                <a:spcPts val="0"/>
              </a:spcBef>
              <a:spcAft>
                <a:spcPts val="0"/>
              </a:spcAft>
              <a:buClr>
                <a:srgbClr val="000000"/>
              </a:buClr>
              <a:buSzPct val="100000"/>
              <a:buFont typeface="Roboto"/>
              <a:buAutoNum type="arabicPeriod"/>
            </a:pPr>
            <a:r>
              <a:rPr lang="es" sz="1300">
                <a:solidFill>
                  <a:srgbClr val="000000"/>
                </a:solidFill>
                <a:highlight>
                  <a:schemeClr val="lt1"/>
                </a:highlight>
              </a:rPr>
              <a:t>Gopireddy DR, Soule E, Arif-Tiwari H, Sharma S, Kanmaniraja D, Jain K, et al. Spectrum of CT findings related to bowel adhesions without bowel obstruction: A comprehensive imaging review. J Clin Imaging Sci 2020;10:80.</a:t>
            </a:r>
            <a:endParaRPr sz="1300">
              <a:solidFill>
                <a:srgbClr val="000000"/>
              </a:solidFill>
              <a:highlight>
                <a:schemeClr val="lt1"/>
              </a:highlight>
            </a:endParaRPr>
          </a:p>
          <a:p>
            <a:pPr indent="-304958" lvl="0" marL="457200" rtl="0" algn="l">
              <a:spcBef>
                <a:spcPts val="0"/>
              </a:spcBef>
              <a:spcAft>
                <a:spcPts val="0"/>
              </a:spcAft>
              <a:buClr>
                <a:srgbClr val="000000"/>
              </a:buClr>
              <a:buSzPct val="100000"/>
              <a:buFont typeface="Roboto"/>
              <a:buAutoNum type="arabicPeriod"/>
            </a:pPr>
            <a:r>
              <a:rPr lang="es" sz="1300">
                <a:solidFill>
                  <a:srgbClr val="000000"/>
                </a:solidFill>
                <a:highlight>
                  <a:schemeClr val="lt1"/>
                </a:highlight>
              </a:rPr>
              <a:t>Jiménez-Castillo RA. Cannabinoid hyperemesis syndrome: a review. Revista de Gastroenterología de México. 2025; 9 (2): 214-226</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2" name="Shape 212"/>
        <p:cNvGrpSpPr/>
        <p:nvPr/>
      </p:nvGrpSpPr>
      <p:grpSpPr>
        <a:xfrm>
          <a:off x="0" y="0"/>
          <a:ext cx="0" cy="0"/>
          <a:chOff x="0" y="0"/>
          <a:chExt cx="0" cy="0"/>
        </a:xfrm>
      </p:grpSpPr>
      <p:sp>
        <p:nvSpPr>
          <p:cNvPr id="213" name="Google Shape;213;p36"/>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graphicFrame>
        <p:nvGraphicFramePr>
          <p:cNvPr id="214" name="Google Shape;214;p36"/>
          <p:cNvGraphicFramePr/>
          <p:nvPr/>
        </p:nvGraphicFramePr>
        <p:xfrm>
          <a:off x="4343400" y="1885950"/>
          <a:ext cx="3000000" cy="3000000"/>
        </p:xfrm>
        <a:graphic>
          <a:graphicData uri="http://schemas.openxmlformats.org/drawingml/2006/table">
            <a:tbl>
              <a:tblPr>
                <a:noFill/>
                <a:tableStyleId>{7BF69DE9-4327-4436-BB15-C2ED0D464BC4}</a:tableStyleId>
              </a:tblPr>
              <a:tblGrid>
                <a:gridCol w="990375"/>
                <a:gridCol w="2772000"/>
              </a:tblGrid>
              <a:tr h="260275">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Categoría</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Detalles Clínicos y Terapéuticos</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5937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Criterios diagnósticos</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Episodios ≥ 1/semana durante 3 meses</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Inicio ≥ 6 meses antes del diagnóstico</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t>
                      </a:r>
                      <a:r>
                        <a:rPr b="1" lang="es" sz="850">
                          <a:latin typeface="Times New Roman"/>
                          <a:ea typeface="Times New Roman"/>
                          <a:cs typeface="Times New Roman"/>
                          <a:sym typeface="Times New Roman"/>
                        </a:rPr>
                        <a:t>No presenta intervalos libres de síntomas</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5937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Factores asociados</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Edad joven</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Dispepsia funcional</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Síndrome de intestino irritable (SII)</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22607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agudo (fase emética)</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43181"/>
                        </a:lnSpc>
                        <a:spcBef>
                          <a:spcPts val="0"/>
                        </a:spcBef>
                        <a:spcAft>
                          <a:spcPts val="0"/>
                        </a:spcAft>
                        <a:buNone/>
                      </a:pPr>
                      <a:r>
                        <a:rPr b="1" lang="es" sz="850">
                          <a:latin typeface="Times New Roman"/>
                          <a:ea typeface="Times New Roman"/>
                          <a:cs typeface="Times New Roman"/>
                          <a:sym typeface="Times New Roman"/>
                        </a:rPr>
                        <a:t>Primera línea</a:t>
                      </a:r>
                      <a:r>
                        <a:rPr lang="es" sz="850">
                          <a:latin typeface="Times New Roman"/>
                          <a:ea typeface="Times New Roman"/>
                          <a:cs typeface="Times New Roman"/>
                          <a:sym typeface="Times New Roman"/>
                        </a:rPr>
                        <a:t>:</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Antagonistas H₁: meclizina 25-50 mg VO c/6-8 h</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Antagonistas M₁: escopolamina 0.3-0.6 mg SC/IM c/6-8 h</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Antagonistas D₂: metoclopramida 10 mg IV/VO c/8 h, levogastrol 25 mg c/8 h, clorpromazina 25 mg c/8 h</a:t>
                      </a:r>
                      <a:endParaRPr sz="85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l">
                        <a:lnSpc>
                          <a:spcPct val="143181"/>
                        </a:lnSpc>
                        <a:spcBef>
                          <a:spcPts val="0"/>
                        </a:spcBef>
                        <a:spcAft>
                          <a:spcPts val="0"/>
                        </a:spcAft>
                        <a:buNone/>
                      </a:pPr>
                      <a:r>
                        <a:rPr b="1" lang="es" sz="850">
                          <a:latin typeface="Times New Roman"/>
                          <a:ea typeface="Times New Roman"/>
                          <a:cs typeface="Times New Roman"/>
                          <a:sym typeface="Times New Roman"/>
                        </a:rPr>
                        <a:t>Segunda línea</a:t>
                      </a:r>
                      <a:r>
                        <a:rPr lang="es" sz="850">
                          <a:latin typeface="Times New Roman"/>
                          <a:ea typeface="Times New Roman"/>
                          <a:cs typeface="Times New Roman"/>
                          <a:sym typeface="Times New Roman"/>
                        </a:rPr>
                        <a:t>:</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Antagonistas 5-HT₃: ondansetrón 4-8 mg IV/VO c/8 h</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Antidepresivos tricíclicos: amitriptilina 25-50 mg/día</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Mirtazapina 15-30 mg VO nocturno</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Gabapentina 300-600 mg c/8 h</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Olanzapina 2.5-5 mg c/12 h</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Antagonistas NK₁: aprepitant 125 mg día 1, luego 80 mg</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15939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profiláctico</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marR="0" rtl="0" algn="l">
                        <a:lnSpc>
                          <a:spcPct val="143181"/>
                        </a:lnSpc>
                        <a:spcBef>
                          <a:spcPts val="0"/>
                        </a:spcBef>
                        <a:spcAft>
                          <a:spcPts val="0"/>
                        </a:spcAft>
                        <a:buNone/>
                      </a:pPr>
                      <a:r>
                        <a:rPr b="1" lang="es" sz="850">
                          <a:latin typeface="Times New Roman"/>
                          <a:ea typeface="Times New Roman"/>
                          <a:cs typeface="Times New Roman"/>
                          <a:sym typeface="Times New Roman"/>
                        </a:rPr>
                        <a:t>Profilaxis continua</a:t>
                      </a:r>
                      <a:r>
                        <a:rPr lang="es" sz="850">
                          <a:latin typeface="Times New Roman"/>
                          <a:ea typeface="Times New Roman"/>
                          <a:cs typeface="Times New Roman"/>
                          <a:sym typeface="Times New Roman"/>
                        </a:rPr>
                        <a:t>:</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Antagonistas D₂ de mantenimiento: metoclopramida 5-10 mg c/12 h o domperidona 10 mg c/8 h</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Amitriptilina 25-75 mg/día</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Mirtazapina 15-30 mg VO nocturno</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Gabapentina 300-900 mg/día dividido</a:t>
                      </a:r>
                      <a:endParaRPr sz="85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l">
                        <a:lnSpc>
                          <a:spcPct val="143181"/>
                        </a:lnSpc>
                        <a:spcBef>
                          <a:spcPts val="0"/>
                        </a:spcBef>
                        <a:spcAft>
                          <a:spcPts val="0"/>
                        </a:spcAft>
                        <a:buNone/>
                      </a:pPr>
                      <a:r>
                        <a:rPr b="1" lang="es" sz="850">
                          <a:latin typeface="Times New Roman"/>
                          <a:ea typeface="Times New Roman"/>
                          <a:cs typeface="Times New Roman"/>
                          <a:sym typeface="Times New Roman"/>
                        </a:rPr>
                        <a:t>Casos refractarios</a:t>
                      </a:r>
                      <a:r>
                        <a:rPr lang="es" sz="850">
                          <a:latin typeface="Times New Roman"/>
                          <a:ea typeface="Times New Roman"/>
                          <a:cs typeface="Times New Roman"/>
                          <a:sym typeface="Times New Roman"/>
                        </a:rPr>
                        <a:t>:</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Estimulación gástrica eléctrica (marcapasos gástrico)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9271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Medidas de soporte</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Evaluación de gastroparesia (gammagrafía de vaciamiento gástrico)</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Corrección de factores desencadenantes (estrés, fármacos)</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Soporte nutricional (suplementos, nutrición enteral)</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Manejo multidisciplinario (gastroenterólogo, nutricionista, psicólogo)</a:t>
                      </a:r>
                      <a:endParaRPr sz="850">
                        <a:latin typeface="Times New Roman"/>
                        <a:ea typeface="Times New Roman"/>
                        <a:cs typeface="Times New Roman"/>
                        <a:sym typeface="Times New Roman"/>
                      </a:endParaRPr>
                    </a:p>
                    <a:p>
                      <a:pPr indent="0" lvl="0" marL="0" rtl="0" algn="l">
                        <a:lnSpc>
                          <a:spcPct val="143181"/>
                        </a:lnSpc>
                        <a:spcBef>
                          <a:spcPts val="0"/>
                        </a:spcBef>
                        <a:spcAft>
                          <a:spcPts val="0"/>
                        </a:spcAft>
                        <a:buNone/>
                      </a:pPr>
                      <a:r>
                        <a:rPr lang="es" sz="850">
                          <a:latin typeface="Times New Roman"/>
                          <a:ea typeface="Times New Roman"/>
                          <a:cs typeface="Times New Roman"/>
                          <a:sym typeface="Times New Roman"/>
                        </a:rPr>
                        <a:t>– Hidratación IV durante crisis, mantenimiento oral</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8" name="Shape 218"/>
        <p:cNvGrpSpPr/>
        <p:nvPr/>
      </p:nvGrpSpPr>
      <p:grpSpPr>
        <a:xfrm>
          <a:off x="0" y="0"/>
          <a:ext cx="0" cy="0"/>
          <a:chOff x="0" y="0"/>
          <a:chExt cx="0" cy="0"/>
        </a:xfrm>
      </p:grpSpPr>
      <p:sp>
        <p:nvSpPr>
          <p:cNvPr id="219" name="Google Shape;219;p37"/>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20" name="Google Shape;220;p37"/>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graphicFrame>
        <p:nvGraphicFramePr>
          <p:cNvPr id="221" name="Google Shape;221;p37"/>
          <p:cNvGraphicFramePr/>
          <p:nvPr/>
        </p:nvGraphicFramePr>
        <p:xfrm>
          <a:off x="185250" y="1446225"/>
          <a:ext cx="3000000" cy="3000000"/>
        </p:xfrm>
        <a:graphic>
          <a:graphicData uri="http://schemas.openxmlformats.org/drawingml/2006/table">
            <a:tbl>
              <a:tblPr>
                <a:noFill/>
                <a:tableStyleId>{7BF69DE9-4327-4436-BB15-C2ED0D464BC4}</a:tableStyleId>
              </a:tblPr>
              <a:tblGrid>
                <a:gridCol w="1581150"/>
                <a:gridCol w="1895475"/>
                <a:gridCol w="2466975"/>
                <a:gridCol w="1685925"/>
                <a:gridCol w="1504950"/>
              </a:tblGrid>
              <a:tr h="1000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Características Clínicas</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Agudo (Fase Emética)</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Profiláctico</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Medidas de Soporte</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22098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 de Vómitos Crónicos</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Episodios ≥1/semana durante 3 meses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Inicio ≥6 meses antes diagnóstico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Factores asociados: edad joven, dispepsia, SII</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No presenta intervalos libres</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Primera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H₁ (meclizina)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M₁ (escopolamina)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D₂ (metoclopramida 10 mg c/8h, levogastrol, clorpromazina)</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Segunda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5HT₃ (ondansetrón)</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Antidepresivos tricíclicos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Mirtazapina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Gabapentina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Olanzapina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NK₁ (aprepitant)</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Profilaxis continua: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D₂ de mantenimiento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Antidepresivos tricíclicos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Mirtazapina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Gabapentina</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Casos refractarios: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Estimulación gástrica eléctrica</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Evaluación de gastroparesia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Corrección factores desencadenantes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Soporte nutricional</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Manejo multidisciplinario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2524125">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 de Vómitos Cíclicos</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Fases diferenciadas: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Prodrómica (30-90 min): náuseas, sudor, irritabilidad</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Emética (&lt;1 semana): vómitos intensos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Recuperación (días)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Interepis ódica (semanas-meses): asintomático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Relacionado con migraña</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Fase prodrómica: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Lorazepam 0.05-0.1 mg/kg</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Sumatriptán subcutáneo/nasal</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Ondansetrón 8 mg IV</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Fase emética: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Ondansetrón 0.15-0.3 mg/kg IV</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Lorazepam 0.05-1 mg/kg</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Clorpromazina 25 mg/8h</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Haloperidol si refractario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Ambiente tranquilo y oscuro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Primera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Amitriptilina 50 mg/día (adultos)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Ciproheptadina 0.25-0.5 mg/kg/día (&lt;5 años)</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Segunda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Propranolol 0.6-1.5 mg/kg/día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Topiramato 25-100 mg/día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Levetiracetam 1000 mg/día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Valproato</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Refractarios: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Aprepitant 125 mg 2x/semana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Coenzima Q10</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Hidratación IV intensiva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Control de desencadenantes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Patrones sueño regulares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Evitar ayuno prolongado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Soporte psicológico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Analgesia (ketorolaco)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25146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 de Hiperémesis Cannabinoide</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Criterios diagnósticos: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≥3 episodios vómitos/año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Consumo cannabis &gt;4 días/semana durante &gt;1 año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Resolución con abstinencia &gt;6 meses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Baños compulsivos agua caliente</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Fases: prodrómica, emética, recuperación</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Primera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Haloperidol 2.5-5 mg IV/VO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Lorazepam 0.5-2 mg IV</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Duchas/baños calientes</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Terapia tópica: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Capsaicina 0.025-0.1% tópica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Aplicar abdomen/brazos 3-4x/día</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Evitar:</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Opioides (empeoran síntomas)</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Refractarios: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Droperidol</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Ondansetrón + haloperidol</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definitivo:</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t>
                      </a:r>
                      <a:r>
                        <a:rPr b="1" lang="es" sz="850">
                          <a:latin typeface="Times New Roman"/>
                          <a:ea typeface="Times New Roman"/>
                          <a:cs typeface="Times New Roman"/>
                          <a:sym typeface="Times New Roman"/>
                        </a:rPr>
                        <a:t>Abstinencia total cannabis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Único tratamiento efectivo</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Soporte abstinencia: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Amitriptilina para síntomas retirada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Antidepresivos para ansiedad</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Seguimiento psicológico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Hidratación IV + electrolitos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Activación TRPV1 con calor</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Evitar desencadenantes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Educación sobre abstinencia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Vigilancia complicaciones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Soporte nutricional</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5" name="Shape 225"/>
        <p:cNvGrpSpPr/>
        <p:nvPr/>
      </p:nvGrpSpPr>
      <p:grpSpPr>
        <a:xfrm>
          <a:off x="0" y="0"/>
          <a:ext cx="0" cy="0"/>
          <a:chOff x="0" y="0"/>
          <a:chExt cx="0" cy="0"/>
        </a:xfrm>
      </p:grpSpPr>
      <p:graphicFrame>
        <p:nvGraphicFramePr>
          <p:cNvPr id="226" name="Google Shape;226;p38"/>
          <p:cNvGraphicFramePr/>
          <p:nvPr/>
        </p:nvGraphicFramePr>
        <p:xfrm>
          <a:off x="89813" y="2040375"/>
          <a:ext cx="3000000" cy="3000000"/>
        </p:xfrm>
        <a:graphic>
          <a:graphicData uri="http://schemas.openxmlformats.org/drawingml/2006/table">
            <a:tbl>
              <a:tblPr>
                <a:noFill/>
                <a:tableStyleId>{7BF69DE9-4327-4436-BB15-C2ED0D464BC4}</a:tableStyleId>
              </a:tblPr>
              <a:tblGrid>
                <a:gridCol w="1581150"/>
                <a:gridCol w="1895475"/>
                <a:gridCol w="2466975"/>
                <a:gridCol w="1685925"/>
                <a:gridCol w="1504950"/>
              </a:tblGrid>
              <a:tr h="276225">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Características Clínicas</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Agudo (Fase Emética)</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Profiláctico</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Medidas de Soporte</a:t>
                      </a:r>
                      <a:endParaRPr b="1"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22098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 de Vómitos Crónicos</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Episodios ≥1/semana durante 3 meses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Inicio ≥6 meses antes diagnóstico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Factores asociados: edad joven, dispepsia, SII</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No presenta intervalos libres</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Primera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H₁ (meclizina)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M₁ (escopolamina)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D₂ (metoclopramida 10 mg c/8h, levogastrol, clorpromazina)</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Segunda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5HT₃ (ondansetrón)</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Antidepresivos tricíclicos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Mirtazapina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Gabapentina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Olanzapina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NK₁ (aprepitant)</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Profilaxis continua: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Antagonistas D₂ de mantenimiento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Antidepresivos tricíclicos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Mirtazapina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Gabapentina</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Casos refractarios: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Estimulación gástrica eléctrica</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Evaluación de gastroparesia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Corrección factores desencadenantes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Soporte nutricional</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Manejo multidisciplinario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2524125">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 de Vómitos Cíclicos</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Fases diferenciadas: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Prodrómica (30-90 min): náuseas, sudor, irritabilidad</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Emética (&lt;1 semana): vómitos intensos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Recuperación (días)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Interepis ódica (semanas-meses): asintomático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Relacionado con migraña</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Fase prodrómica: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Lorazepam 0.05-0.1 mg/kg</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Sumatriptán subcutáneo/nasal</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Ondansetrón 8 mg IV</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Fase emética: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Ondansetrón 0.15-0.3 mg/kg IV</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Lorazepam 0.05-1 mg/kg</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Clorpromazina 25 mg/8h</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Haloperidol si refractario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Ambiente tranquilo y oscuro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Primera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Amitriptilina 50 mg/día (adultos)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Ciproheptadina 0.25-0.5 mg/kg/día (&lt;5 años)</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Segunda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Propranolol 0.6-1.5 mg/kg/día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Topiramato 25-100 mg/día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Levetiracetam 1000 mg/día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Valproato</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Refractarios: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Aprepitant 125 mg 2x/semana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Coenzima Q10</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Hidratación IV intensiva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Control de desencadenantes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Patrones sueño regulares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Evitar ayuno prolongado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Soporte psicológico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Analgesia (ketorolaco)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2514600">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Síndrome de Hiperémesis Cannabinoide</a:t>
                      </a:r>
                      <a:endParaRPr b="1" sz="850">
                        <a:latin typeface="Times New Roman"/>
                        <a:ea typeface="Times New Roman"/>
                        <a:cs typeface="Times New Roman"/>
                        <a:sym typeface="Times New Roman"/>
                      </a:endParaRPr>
                    </a:p>
                  </a:txBody>
                  <a:tcPr marT="50800" marB="50800" marR="101600" marL="101600">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Criterios diagnósticos: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≥3 episodios vómitos/año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Consumo cannabis &gt;4 días/semana durante &gt;1 año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Resolución con abstinencia &gt;6 meses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Baños compulsivos agua caliente</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Fases: prodrómica, emética, recuperación</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Primera línea: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Haloperidol 2.5-5 mg IV/VO</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Lorazepam 0.5-2 mg IV</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Duchas/baños calientes</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Terapia tópica: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Capsaicina 0.025-0.1% tópica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Aplicar abdomen/brazos 3-4x/día</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Evitar:</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Opioides (empeoran síntomas)</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Refractarios: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Droperidol</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Ondansetrón + haloperidol</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Tratamiento definitivo:</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t>
                      </a:r>
                      <a:r>
                        <a:rPr b="1" lang="es" sz="850">
                          <a:latin typeface="Times New Roman"/>
                          <a:ea typeface="Times New Roman"/>
                          <a:cs typeface="Times New Roman"/>
                          <a:sym typeface="Times New Roman"/>
                        </a:rPr>
                        <a:t>Abstinencia total cannabis</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Único tratamiento efectivo</a:t>
                      </a:r>
                      <a:endParaRPr sz="85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rPr lang="es" sz="1050">
                          <a:latin typeface="Georgia"/>
                          <a:ea typeface="Georgia"/>
                          <a:cs typeface="Georgia"/>
                          <a:sym typeface="Georgia"/>
                        </a:rPr>
                        <a:t> </a:t>
                      </a:r>
                      <a:endParaRPr sz="1050">
                        <a:latin typeface="Georgia"/>
                        <a:ea typeface="Georgia"/>
                        <a:cs typeface="Georgia"/>
                        <a:sym typeface="Georgia"/>
                      </a:endParaRPr>
                    </a:p>
                    <a:p>
                      <a:pPr indent="0" lvl="0" marL="0" rtl="0" algn="ctr">
                        <a:lnSpc>
                          <a:spcPct val="143181"/>
                        </a:lnSpc>
                        <a:spcBef>
                          <a:spcPts val="0"/>
                        </a:spcBef>
                        <a:spcAft>
                          <a:spcPts val="0"/>
                        </a:spcAft>
                        <a:buNone/>
                      </a:pPr>
                      <a:r>
                        <a:rPr b="1" lang="es" sz="850">
                          <a:latin typeface="Times New Roman"/>
                          <a:ea typeface="Times New Roman"/>
                          <a:cs typeface="Times New Roman"/>
                          <a:sym typeface="Times New Roman"/>
                        </a:rPr>
                        <a:t>Soporte abstinencia:</a:t>
                      </a:r>
                      <a:endParaRPr b="1"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Amitriptilina para síntomas retirada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Antidepresivos para ansiedad</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Seguimiento psicológico</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Hidratación IV + electrolitos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Activación TRPV1 con calor</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Evitar desencadenantes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Educación sobre abstinencia</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Vigilancia complicaciones</a:t>
                      </a:r>
                      <a:endParaRPr sz="850">
                        <a:latin typeface="Times New Roman"/>
                        <a:ea typeface="Times New Roman"/>
                        <a:cs typeface="Times New Roman"/>
                        <a:sym typeface="Times New Roman"/>
                      </a:endParaRPr>
                    </a:p>
                    <a:p>
                      <a:pPr indent="0" lvl="0" marL="0" rtl="0" algn="ctr">
                        <a:lnSpc>
                          <a:spcPct val="143181"/>
                        </a:lnSpc>
                        <a:spcBef>
                          <a:spcPts val="0"/>
                        </a:spcBef>
                        <a:spcAft>
                          <a:spcPts val="0"/>
                        </a:spcAft>
                        <a:buNone/>
                      </a:pPr>
                      <a:r>
                        <a:rPr lang="es" sz="850">
                          <a:latin typeface="Times New Roman"/>
                          <a:ea typeface="Times New Roman"/>
                          <a:cs typeface="Times New Roman"/>
                          <a:sym typeface="Times New Roman"/>
                        </a:rPr>
                        <a:t>• Soporte nutricional</a:t>
                      </a:r>
                      <a:endParaRPr sz="850">
                        <a:latin typeface="Times New Roman"/>
                        <a:ea typeface="Times New Roman"/>
                        <a:cs typeface="Times New Roman"/>
                        <a:sym typeface="Times New Roman"/>
                      </a:endParaRPr>
                    </a:p>
                  </a:txBody>
                  <a:tcPr marT="50800" marB="50800" marR="101600" marL="101600">
                    <a:lnL cap="flat" cmpd="sng" w="8650">
                      <a:solidFill>
                        <a:srgbClr val="000000"/>
                      </a:solidFill>
                      <a:prstDash val="solid"/>
                      <a:round/>
                      <a:headEnd len="sm" w="sm" type="none"/>
                      <a:tailEnd len="sm" w="sm" type="none"/>
                    </a:lnL>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bl>
          </a:graphicData>
        </a:graphic>
      </p:graphicFrame>
      <p:sp>
        <p:nvSpPr>
          <p:cNvPr id="227" name="Google Shape;227;p38"/>
          <p:cNvSpPr txBox="1"/>
          <p:nvPr/>
        </p:nvSpPr>
        <p:spPr>
          <a:xfrm>
            <a:off x="525800" y="224400"/>
            <a:ext cx="76710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800">
                <a:solidFill>
                  <a:schemeClr val="lt1"/>
                </a:solidFill>
              </a:rPr>
              <a:t>TRATAMIENTO</a:t>
            </a:r>
            <a:endParaRPr sz="180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1" name="Shape 231"/>
        <p:cNvGrpSpPr/>
        <p:nvPr/>
      </p:nvGrpSpPr>
      <p:grpSpPr>
        <a:xfrm>
          <a:off x="0" y="0"/>
          <a:ext cx="0" cy="0"/>
          <a:chOff x="0" y="0"/>
          <a:chExt cx="0" cy="0"/>
        </a:xfrm>
      </p:grpSpPr>
      <p:sp>
        <p:nvSpPr>
          <p:cNvPr id="232" name="Google Shape;232;p39"/>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33" name="Google Shape;233;p39"/>
          <p:cNvSpPr txBox="1"/>
          <p:nvPr>
            <p:ph idx="1" type="body"/>
          </p:nvPr>
        </p:nvSpPr>
        <p:spPr>
          <a:xfrm>
            <a:off x="471900" y="1919075"/>
            <a:ext cx="8222100" cy="2710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s"/>
              <a:t># Tratamiento Diferencial de Vómitos Crónicos, Cíclicos y por Cannabis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Tabla Comparativa de Tratamientos según Guías Europeas UEG-ESNM 2025</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**Síndrome** | **Características Clínicas** | **Tratamiento Agudo (Fase Emética)** | **Tratamiento Profiláctico** | **Medidas de Soporte** |</a:t>
            </a:r>
            <a:endParaRPr/>
          </a:p>
          <a:p>
            <a:pPr indent="0" lvl="0" marL="0" rtl="0" algn="l">
              <a:spcBef>
                <a:spcPts val="1200"/>
              </a:spcBef>
              <a:spcAft>
                <a:spcPts val="0"/>
              </a:spcAft>
              <a:buNone/>
            </a:pPr>
            <a:r>
              <a:rPr lang="es"/>
              <a:t>|-------------|------------------------------|-------------------------------------|------------------------------|----------------------|</a:t>
            </a:r>
            <a:endParaRPr/>
          </a:p>
          <a:p>
            <a:pPr indent="0" lvl="0" marL="0" rtl="0" algn="l">
              <a:spcBef>
                <a:spcPts val="1200"/>
              </a:spcBef>
              <a:spcAft>
                <a:spcPts val="0"/>
              </a:spcAft>
              <a:buNone/>
            </a:pPr>
            <a:r>
              <a:rPr lang="es"/>
              <a:t>| **Síndrome de Vómitos Crónicos** | • Episodios ≥1/semana durante 3 meses&lt;br&gt;• Inicio ≥6 meses antes diagnóstico&lt;br&gt;• Factores asociados: edad joven, dispepsia, SII&lt;br&gt;• No presenta intervalos libres | **Primera línea:**&lt;br&gt;• Antagonistas H₁ (meclizina)&lt;br&gt;• Antagonistas M₁ (escopolamina)&lt;br&gt;• Antagonistas D₂ (metoclopramida 10 mg c/8h, levogastrol, clorpromazina)&lt;br&gt;&lt;br&gt;**Segunda línea:**&lt;br&gt;• Antagonistas 5HT₃ (ondansetrón)&lt;br&gt;• Antidepresivos tricíclicos&lt;br&gt;• Mirtazapina&lt;br&gt;• Gabapentina&lt;br&gt;• Olanzapina&lt;br&gt;• Antagonistas NK₁ (aprepitant) | **Profilaxis continua:**&lt;br&gt;• Antagonistas D₂ de mantenimiento&lt;br&gt;• Antidepresivos tricíclicos&lt;br&gt;• Mirtazapina&lt;br&gt;• Gabapentina&lt;br&gt;&lt;br&gt;**Casos refractarios:**&lt;br&gt;• Estimulación gástrica eléctrica | • Evaluación de gastroparesia&lt;br&gt;• Corrección factores desencadenantes&lt;br&gt;• Soporte nutricional&lt;br&gt;• Manejo multidisciplinario |</a:t>
            </a:r>
            <a:endParaRPr/>
          </a:p>
          <a:p>
            <a:pPr indent="0" lvl="0" marL="0" rtl="0" algn="l">
              <a:spcBef>
                <a:spcPts val="1200"/>
              </a:spcBef>
              <a:spcAft>
                <a:spcPts val="0"/>
              </a:spcAft>
              <a:buNone/>
            </a:pPr>
            <a:r>
              <a:rPr lang="es"/>
              <a:t>| **Síndrome de Vómitos Cíclicos** | **Fases diferenciadas:**&lt;br&gt;• Prodrómica (30-90 min): náuseas, sudor, irritabilidad&lt;br&gt;• Emética (&lt;1 semana): vómitos intensos&lt;br&gt;• Recuperación (días)&lt;br&gt;• Interepis ódica (semanas-meses): asintomático&lt;br&gt;• Relacionado con migraña | **Fase prodrómica:**&lt;br&gt;• Lorazepam 0.05-0.1 mg/kg&lt;br&gt;• Sumatriptán subcutáneo/nasal&lt;br&gt;• Ondansetrón 8 mg IV&lt;br&gt;&lt;br&gt;**Fase emética:**&lt;br&gt;• Ondansetrón 0.15-0.3 mg/kg IV&lt;br&gt;• Lorazepam 0.05-1 mg/kg&lt;br&gt;• Clorpromazina 25 mg/8h&lt;br&gt;• Haloperidol si refractario&lt;br&gt;• Ambiente tranquilo y oscuro | **Primera línea:**&lt;br&gt;• Amitriptilina 50 mg/día (adultos)&lt;br&gt;• Ciproheptadina 0.25-0.5 mg/kg/día (&lt;5 años)&lt;br&gt;&lt;br&gt;**Segunda línea:**&lt;br&gt;• Propranolol 0.6-1.5 mg/kg/día&lt;br&gt;• Topiramato 25-100 mg/día&lt;br&gt;• Levetiracetam 1000 mg/día&lt;br&gt;• Valproato&lt;br&gt;&lt;br&gt;**Refractarios:**&lt;br&gt;• Aprepitant 125 mg 2x/semana&lt;br&gt;• Coenzima Q10 | • Hidratación IV intensiva&lt;br&gt;• Control de desencadenantes&lt;br&gt;• Patrones sueño regulares&lt;br&gt;• Evitar ayuno prolongado&lt;br&gt;• Soporte psicológico&lt;br&gt;• Analgesia (ketorolaco) |</a:t>
            </a:r>
            <a:endParaRPr/>
          </a:p>
          <a:p>
            <a:pPr indent="0" lvl="0" marL="0" rtl="0" algn="l">
              <a:spcBef>
                <a:spcPts val="1200"/>
              </a:spcBef>
              <a:spcAft>
                <a:spcPts val="0"/>
              </a:spcAft>
              <a:buNone/>
            </a:pPr>
            <a:r>
              <a:rPr lang="es"/>
              <a:t>| **Síndrome de Hiperémesis Cannabinoide** | **Criterios diagnósticos:**&lt;br&gt;• ≥3 episodios vómitos/año&lt;br&gt;• Consumo cannabis &gt;4 días/semana durante &gt;1 año&lt;br&gt;• Resolución con abstinencia &gt;6 meses&lt;br&gt;• Baños compulsivos agua caliente&lt;br&gt;• Fases: prodrómica, emética, recuperación | **Primera línea:**&lt;br&gt;• Haloperidol 2.5-5 mg IV/VO&lt;br&gt;• Lorazepam 0.5-2 mg IV&lt;br&gt;• Duchas/baños calientes&lt;br&gt;&lt;br&gt;**Terapia tópica:**&lt;br&gt;• Capsaicina 0.025-0.1% tópica&lt;br&gt;• Aplicar abdomen/brazos 3-4x/día&lt;br&gt;&lt;br&gt;**Evitar:**&lt;br&gt;• Opioides (empeoran síntomas)&lt;br&gt;&lt;br&gt;**Refractarios:**&lt;br&gt;• Droperidol&lt;br&gt;• Ondansetrón + haloperidol | **Tratamiento definitivo:**&lt;br&gt;• **Abstinencia total cannabis**&lt;br&gt;• Único tratamiento efectivo&lt;br&gt;&lt;br&gt;**Soporte abstinencia:**&lt;br&gt;• Amitriptilina para síntomas retirada&lt;br&gt;• Antidepresivos para ansiedad&lt;br&gt;• Seguimiento psicológico | • Hidratación IV + electrolitos&lt;br&gt;• Activación TRPV1 con calor&lt;br&gt;• Evitar desencadenantes&lt;br&gt;• Educación sobre abstinencia&lt;br&gt;• Vigilancia complicaciones&lt;br&gt;• Soporte nutricional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Algoritmo Diagnóstico Diferencial</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Paso 1: Evaluación Inicial</a:t>
            </a:r>
            <a:endParaRPr/>
          </a:p>
          <a:p>
            <a:pPr indent="0" lvl="0" marL="0" rtl="0" algn="l">
              <a:spcBef>
                <a:spcPts val="1200"/>
              </a:spcBef>
              <a:spcAft>
                <a:spcPts val="0"/>
              </a:spcAft>
              <a:buNone/>
            </a:pPr>
            <a:r>
              <a:rPr lang="es"/>
              <a:t>- **Duración &gt;4 semanas** → Vómitos crónicos</a:t>
            </a:r>
            <a:endParaRPr/>
          </a:p>
          <a:p>
            <a:pPr indent="0" lvl="0" marL="0" rtl="0" algn="l">
              <a:spcBef>
                <a:spcPts val="1200"/>
              </a:spcBef>
              <a:spcAft>
                <a:spcPts val="0"/>
              </a:spcAft>
              <a:buNone/>
            </a:pPr>
            <a:r>
              <a:rPr lang="es"/>
              <a:t>- **Descartar causas secundarias:** metabólicas, neurológicas, farmacológicas, obstructivas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Paso 2: Patrón Temporal</a:t>
            </a:r>
            <a:endParaRPr/>
          </a:p>
          <a:p>
            <a:pPr indent="0" lvl="0" marL="0" rtl="0" algn="l">
              <a:spcBef>
                <a:spcPts val="1200"/>
              </a:spcBef>
              <a:spcAft>
                <a:spcPts val="0"/>
              </a:spcAft>
              <a:buNone/>
            </a:pPr>
            <a:r>
              <a:rPr lang="es"/>
              <a:t>- **Episódicos con intervalos libres** → Considerar SVC o SHC</a:t>
            </a:r>
            <a:endParaRPr/>
          </a:p>
          <a:p>
            <a:pPr indent="0" lvl="0" marL="0" rtl="0" algn="l">
              <a:spcBef>
                <a:spcPts val="1200"/>
              </a:spcBef>
              <a:spcAft>
                <a:spcPts val="0"/>
              </a:spcAft>
              <a:buNone/>
            </a:pPr>
            <a:r>
              <a:rPr lang="es"/>
              <a:t>- **Continuos o frecuentes sin intervalos** → Vómitos crónicos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Paso 3: Historia de Cannabis</a:t>
            </a:r>
            <a:endParaRPr/>
          </a:p>
          <a:p>
            <a:pPr indent="0" lvl="0" marL="0" rtl="0" algn="l">
              <a:spcBef>
                <a:spcPts val="1200"/>
              </a:spcBef>
              <a:spcAft>
                <a:spcPts val="0"/>
              </a:spcAft>
              <a:buNone/>
            </a:pPr>
            <a:r>
              <a:rPr lang="es"/>
              <a:t>- **Consumo crónico cannabis** → SHC</a:t>
            </a:r>
            <a:endParaRPr/>
          </a:p>
          <a:p>
            <a:pPr indent="0" lvl="0" marL="0" rtl="0" algn="l">
              <a:spcBef>
                <a:spcPts val="1200"/>
              </a:spcBef>
              <a:spcAft>
                <a:spcPts val="0"/>
              </a:spcAft>
              <a:buNone/>
            </a:pPr>
            <a:r>
              <a:rPr lang="es"/>
              <a:t>- **No consumo cannabis + episódicos** → SVC</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Paso 4: Evaluación Motilidad</a:t>
            </a:r>
            <a:endParaRPr/>
          </a:p>
          <a:p>
            <a:pPr indent="0" lvl="0" marL="0" rtl="0" algn="l">
              <a:spcBef>
                <a:spcPts val="1200"/>
              </a:spcBef>
              <a:spcAft>
                <a:spcPts val="0"/>
              </a:spcAft>
              <a:buNone/>
            </a:pPr>
            <a:r>
              <a:rPr lang="es"/>
              <a:t>- **Gastroparesia confirmada** → Vómitos crónicos secundarios</a:t>
            </a:r>
            <a:endParaRPr/>
          </a:p>
          <a:p>
            <a:pPr indent="0" lvl="0" marL="0" rtl="0" algn="l">
              <a:spcBef>
                <a:spcPts val="1200"/>
              </a:spcBef>
              <a:spcAft>
                <a:spcPts val="0"/>
              </a:spcAft>
              <a:buNone/>
            </a:pPr>
            <a:r>
              <a:rPr lang="es"/>
              <a:t>- **Motilidad normal + episódicos** → SVC primario</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Notas Clínicas Importantes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Calidad de Evidencia:</a:t>
            </a:r>
            <a:endParaRPr/>
          </a:p>
          <a:p>
            <a:pPr indent="0" lvl="0" marL="0" rtl="0" algn="l">
              <a:spcBef>
                <a:spcPts val="1200"/>
              </a:spcBef>
              <a:spcAft>
                <a:spcPts val="0"/>
              </a:spcAft>
              <a:buNone/>
            </a:pPr>
            <a:r>
              <a:rPr lang="es"/>
              <a:t>- **Vómitos crónicos**: Evidencia baja-moderada</a:t>
            </a:r>
            <a:endParaRPr/>
          </a:p>
          <a:p>
            <a:pPr indent="0" lvl="0" marL="0" rtl="0" algn="l">
              <a:spcBef>
                <a:spcPts val="1200"/>
              </a:spcBef>
              <a:spcAft>
                <a:spcPts val="0"/>
              </a:spcAft>
              <a:buNone/>
            </a:pPr>
            <a:r>
              <a:rPr lang="es"/>
              <a:t>- **SVC**: Evidencia moderada para amitriptilina</a:t>
            </a:r>
            <a:endParaRPr/>
          </a:p>
          <a:p>
            <a:pPr indent="0" lvl="0" marL="0" rtl="0" algn="l">
              <a:spcBef>
                <a:spcPts val="1200"/>
              </a:spcBef>
              <a:spcAft>
                <a:spcPts val="0"/>
              </a:spcAft>
              <a:buNone/>
            </a:pPr>
            <a:r>
              <a:rPr lang="es"/>
              <a:t>- **SHC**: Evidencia alta para abstinencia, moderada para haloperidol/capsaicina</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Monitorización Especial:</a:t>
            </a:r>
            <a:endParaRPr/>
          </a:p>
          <a:p>
            <a:pPr indent="0" lvl="0" marL="0" rtl="0" algn="l">
              <a:spcBef>
                <a:spcPts val="1200"/>
              </a:spcBef>
              <a:spcAft>
                <a:spcPts val="0"/>
              </a:spcAft>
              <a:buNone/>
            </a:pPr>
            <a:r>
              <a:rPr lang="es"/>
              <a:t>- **Amitriptilina**: ECG basal (intervalo QT), niveles séricos &lt;150 µg/ml</a:t>
            </a:r>
            <a:endParaRPr/>
          </a:p>
          <a:p>
            <a:pPr indent="0" lvl="0" marL="0" rtl="0" algn="l">
              <a:spcBef>
                <a:spcPts val="1200"/>
              </a:spcBef>
              <a:spcAft>
                <a:spcPts val="0"/>
              </a:spcAft>
              <a:buNone/>
            </a:pPr>
            <a:r>
              <a:rPr lang="es"/>
              <a:t>- **Ondansetrón**: Máximo 16 mg/día (riesgo prolongación QT)</a:t>
            </a:r>
            <a:endParaRPr/>
          </a:p>
          <a:p>
            <a:pPr indent="0" lvl="0" marL="0" rtl="0" algn="l">
              <a:spcBef>
                <a:spcPts val="1200"/>
              </a:spcBef>
              <a:spcAft>
                <a:spcPts val="0"/>
              </a:spcAft>
              <a:buNone/>
            </a:pPr>
            <a:r>
              <a:rPr lang="es"/>
              <a:t>- **Haloperidol**: Vigilar síntomas extrapiramidales</a:t>
            </a:r>
            <a:endParaRPr/>
          </a:p>
          <a:p>
            <a:pPr indent="0" lvl="0" marL="0" rtl="0" algn="l">
              <a:spcBef>
                <a:spcPts val="1200"/>
              </a:spcBef>
              <a:spcAft>
                <a:spcPts val="0"/>
              </a:spcAft>
              <a:buNone/>
            </a:pPr>
            <a:r>
              <a:rPr lang="es"/>
              <a:t>- **Capsaicina**: Evitar áreas sensibles, posible irritación local</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Consideraciones Especiales:</a:t>
            </a:r>
            <a:endParaRPr/>
          </a:p>
          <a:p>
            <a:pPr indent="0" lvl="0" marL="0" rtl="0" algn="l">
              <a:spcBef>
                <a:spcPts val="1200"/>
              </a:spcBef>
              <a:spcAft>
                <a:spcPts val="0"/>
              </a:spcAft>
              <a:buNone/>
            </a:pPr>
            <a:r>
              <a:rPr lang="es"/>
              <a:t>- **SVC pediátrico**: Ciproheptadina &lt;5 años, amitriptilina &gt;5 años</a:t>
            </a:r>
            <a:endParaRPr/>
          </a:p>
          <a:p>
            <a:pPr indent="0" lvl="0" marL="0" rtl="0" algn="l">
              <a:spcBef>
                <a:spcPts val="1200"/>
              </a:spcBef>
              <a:spcAft>
                <a:spcPts val="0"/>
              </a:spcAft>
              <a:buNone/>
            </a:pPr>
            <a:r>
              <a:rPr lang="es"/>
              <a:t>- **SHC**: La abstinencia puede requerir 6+ meses para resolución completa</a:t>
            </a:r>
            <a:endParaRPr/>
          </a:p>
          <a:p>
            <a:pPr indent="0" lvl="0" marL="0" rtl="0" algn="l">
              <a:spcBef>
                <a:spcPts val="1200"/>
              </a:spcBef>
              <a:spcAft>
                <a:spcPts val="0"/>
              </a:spcAft>
              <a:buNone/>
            </a:pPr>
            <a:r>
              <a:rPr lang="es"/>
              <a:t>- **Refractarios**: Considerar estimulación gástrica eléctrica en vómitos crónicos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a:t>
            </a:r>
            <a:endParaRPr/>
          </a:p>
          <a:p>
            <a:pPr indent="0" lvl="0" marL="0" rtl="0" algn="l">
              <a:spcBef>
                <a:spcPts val="1200"/>
              </a:spcBef>
              <a:spcAft>
                <a:spcPts val="0"/>
              </a:spcAft>
              <a:buNone/>
            </a:pPr>
            <a:r>
              <a:rPr lang="es"/>
              <a:t>*Basado en European Guideline on Chronic Nausea and Vomiting - UEG and ESNM Consensus 2025*</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