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57" r:id="rId4"/>
    <p:sldId id="262" r:id="rId5"/>
    <p:sldId id="258" r:id="rId6"/>
    <p:sldId id="261" r:id="rId7"/>
    <p:sldId id="260" r:id="rId8"/>
    <p:sldId id="269" r:id="rId9"/>
    <p:sldId id="263" r:id="rId10"/>
    <p:sldId id="264" r:id="rId11"/>
    <p:sldId id="265" r:id="rId12"/>
    <p:sldId id="266" r:id="rId13"/>
    <p:sldId id="268" r:id="rId14"/>
    <p:sldId id="267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9"/>
    <p:restoredTop sz="81288"/>
  </p:normalViewPr>
  <p:slideViewPr>
    <p:cSldViewPr snapToGrid="0">
      <p:cViewPr varScale="1">
        <p:scale>
          <a:sx n="91" d="100"/>
          <a:sy n="91" d="100"/>
        </p:scale>
        <p:origin x="10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77CAEE-622C-904A-9809-233D5EB4EA17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B20F7A2-D9B5-2044-9601-194A6C457A93}">
      <dgm:prSet phldrT="[Texto]"/>
      <dgm:spPr/>
      <dgm:t>
        <a:bodyPr/>
        <a:lstStyle/>
        <a:p>
          <a:r>
            <a:rPr lang="es-ES" dirty="0"/>
            <a:t>FEVI</a:t>
          </a:r>
          <a:r>
            <a:rPr lang="es-ES" b="0" i="0" dirty="0"/>
            <a:t>≥50</a:t>
          </a:r>
          <a:endParaRPr lang="es-ES" dirty="0"/>
        </a:p>
      </dgm:t>
    </dgm:pt>
    <dgm:pt modelId="{36145322-25B6-9E45-8602-019FE4CE0F8E}" type="parTrans" cxnId="{B13BA75D-1F81-2A4A-A0AD-6C7A3C78624A}">
      <dgm:prSet/>
      <dgm:spPr/>
      <dgm:t>
        <a:bodyPr/>
        <a:lstStyle/>
        <a:p>
          <a:endParaRPr lang="es-ES"/>
        </a:p>
      </dgm:t>
    </dgm:pt>
    <dgm:pt modelId="{64C87E2A-D04D-2040-AA02-95C0B4B05432}" type="sibTrans" cxnId="{B13BA75D-1F81-2A4A-A0AD-6C7A3C78624A}">
      <dgm:prSet/>
      <dgm:spPr/>
      <dgm:t>
        <a:bodyPr/>
        <a:lstStyle/>
        <a:p>
          <a:endParaRPr lang="es-ES"/>
        </a:p>
      </dgm:t>
    </dgm:pt>
    <dgm:pt modelId="{79FC3D45-F60B-1247-9C4A-89FDEEA5A308}">
      <dgm:prSet phldrT="[Texto]"/>
      <dgm:spPr/>
      <dgm:t>
        <a:bodyPr/>
        <a:lstStyle/>
        <a:p>
          <a:r>
            <a:rPr lang="es-ES" dirty="0"/>
            <a:t>FEVI 41-49</a:t>
          </a:r>
        </a:p>
      </dgm:t>
    </dgm:pt>
    <dgm:pt modelId="{07E5E544-0D42-9A4A-9969-BD38C193C746}" type="parTrans" cxnId="{2A12A13A-06AF-574A-BA37-981A00EF609E}">
      <dgm:prSet/>
      <dgm:spPr/>
      <dgm:t>
        <a:bodyPr/>
        <a:lstStyle/>
        <a:p>
          <a:endParaRPr lang="es-ES"/>
        </a:p>
      </dgm:t>
    </dgm:pt>
    <dgm:pt modelId="{8E40CA11-11B3-DF47-8A10-F8B16E809771}" type="sibTrans" cxnId="{2A12A13A-06AF-574A-BA37-981A00EF609E}">
      <dgm:prSet/>
      <dgm:spPr/>
      <dgm:t>
        <a:bodyPr/>
        <a:lstStyle/>
        <a:p>
          <a:endParaRPr lang="es-ES"/>
        </a:p>
      </dgm:t>
    </dgm:pt>
    <dgm:pt modelId="{24961874-7AE0-4247-928C-3D75E72DB82D}">
      <dgm:prSet phldrT="[Texto]"/>
      <dgm:spPr/>
      <dgm:t>
        <a:bodyPr/>
        <a:lstStyle/>
        <a:p>
          <a:r>
            <a:rPr lang="es-ES" dirty="0"/>
            <a:t>FEVI </a:t>
          </a:r>
          <a:r>
            <a:rPr lang="es-ES" b="0" i="0" dirty="0"/>
            <a:t>≤ 40</a:t>
          </a:r>
          <a:endParaRPr lang="es-ES" dirty="0"/>
        </a:p>
      </dgm:t>
    </dgm:pt>
    <dgm:pt modelId="{48727554-3B2F-BF45-9E33-C2329A1269E7}" type="parTrans" cxnId="{7CF49664-3259-9540-B332-41A983ECB281}">
      <dgm:prSet/>
      <dgm:spPr/>
      <dgm:t>
        <a:bodyPr/>
        <a:lstStyle/>
        <a:p>
          <a:endParaRPr lang="es-ES"/>
        </a:p>
      </dgm:t>
    </dgm:pt>
    <dgm:pt modelId="{170D7669-8B5E-1E4B-9E6F-4549B9978A8D}" type="sibTrans" cxnId="{7CF49664-3259-9540-B332-41A983ECB281}">
      <dgm:prSet/>
      <dgm:spPr/>
      <dgm:t>
        <a:bodyPr/>
        <a:lstStyle/>
        <a:p>
          <a:endParaRPr lang="es-ES"/>
        </a:p>
      </dgm:t>
    </dgm:pt>
    <dgm:pt modelId="{F793388F-5929-C945-8A11-E4D2C3EFF690}" type="pres">
      <dgm:prSet presAssocID="{6D77CAEE-622C-904A-9809-233D5EB4EA17}" presName="Name0" presStyleCnt="0">
        <dgm:presLayoutVars>
          <dgm:dir/>
          <dgm:resizeHandles val="exact"/>
        </dgm:presLayoutVars>
      </dgm:prSet>
      <dgm:spPr/>
    </dgm:pt>
    <dgm:pt modelId="{CF1B5581-C69D-CB4B-8130-200A90AF8C8C}" type="pres">
      <dgm:prSet presAssocID="{AB20F7A2-D9B5-2044-9601-194A6C457A93}" presName="node" presStyleLbl="node1" presStyleIdx="0" presStyleCnt="3">
        <dgm:presLayoutVars>
          <dgm:bulletEnabled val="1"/>
        </dgm:presLayoutVars>
      </dgm:prSet>
      <dgm:spPr/>
    </dgm:pt>
    <dgm:pt modelId="{2082C928-4EC9-C043-BDB4-7654AC66E52F}" type="pres">
      <dgm:prSet presAssocID="{64C87E2A-D04D-2040-AA02-95C0B4B05432}" presName="sibTrans" presStyleLbl="sibTrans2D1" presStyleIdx="0" presStyleCnt="2"/>
      <dgm:spPr/>
    </dgm:pt>
    <dgm:pt modelId="{006023C9-1DD6-934C-9C34-0202B1F6E1F3}" type="pres">
      <dgm:prSet presAssocID="{64C87E2A-D04D-2040-AA02-95C0B4B05432}" presName="connectorText" presStyleLbl="sibTrans2D1" presStyleIdx="0" presStyleCnt="2"/>
      <dgm:spPr/>
    </dgm:pt>
    <dgm:pt modelId="{C19A9DBB-C736-5448-A795-70F3C6B42E65}" type="pres">
      <dgm:prSet presAssocID="{79FC3D45-F60B-1247-9C4A-89FDEEA5A308}" presName="node" presStyleLbl="node1" presStyleIdx="1" presStyleCnt="3">
        <dgm:presLayoutVars>
          <dgm:bulletEnabled val="1"/>
        </dgm:presLayoutVars>
      </dgm:prSet>
      <dgm:spPr/>
    </dgm:pt>
    <dgm:pt modelId="{879A817C-47C8-D44A-984C-7FF26B6FD524}" type="pres">
      <dgm:prSet presAssocID="{8E40CA11-11B3-DF47-8A10-F8B16E809771}" presName="sibTrans" presStyleLbl="sibTrans2D1" presStyleIdx="1" presStyleCnt="2"/>
      <dgm:spPr/>
    </dgm:pt>
    <dgm:pt modelId="{90E64F46-EE2B-FF4B-AC91-A3B067159627}" type="pres">
      <dgm:prSet presAssocID="{8E40CA11-11B3-DF47-8A10-F8B16E809771}" presName="connectorText" presStyleLbl="sibTrans2D1" presStyleIdx="1" presStyleCnt="2"/>
      <dgm:spPr/>
    </dgm:pt>
    <dgm:pt modelId="{774FCF11-EA8A-DC40-B49C-5D075A73FEB6}" type="pres">
      <dgm:prSet presAssocID="{24961874-7AE0-4247-928C-3D75E72DB82D}" presName="node" presStyleLbl="node1" presStyleIdx="2" presStyleCnt="3" custLinFactNeighborX="28093" custLinFactNeighborY="855">
        <dgm:presLayoutVars>
          <dgm:bulletEnabled val="1"/>
        </dgm:presLayoutVars>
      </dgm:prSet>
      <dgm:spPr/>
    </dgm:pt>
  </dgm:ptLst>
  <dgm:cxnLst>
    <dgm:cxn modelId="{0AB11023-8B5D-8542-BB04-10FD5764F846}" type="presOf" srcId="{8E40CA11-11B3-DF47-8A10-F8B16E809771}" destId="{90E64F46-EE2B-FF4B-AC91-A3B067159627}" srcOrd="1" destOrd="0" presId="urn:microsoft.com/office/officeart/2005/8/layout/process1"/>
    <dgm:cxn modelId="{AE7E3D29-0DF0-8A4B-A863-8CE8613CB9D7}" type="presOf" srcId="{6D77CAEE-622C-904A-9809-233D5EB4EA17}" destId="{F793388F-5929-C945-8A11-E4D2C3EFF690}" srcOrd="0" destOrd="0" presId="urn:microsoft.com/office/officeart/2005/8/layout/process1"/>
    <dgm:cxn modelId="{2A12A13A-06AF-574A-BA37-981A00EF609E}" srcId="{6D77CAEE-622C-904A-9809-233D5EB4EA17}" destId="{79FC3D45-F60B-1247-9C4A-89FDEEA5A308}" srcOrd="1" destOrd="0" parTransId="{07E5E544-0D42-9A4A-9969-BD38C193C746}" sibTransId="{8E40CA11-11B3-DF47-8A10-F8B16E809771}"/>
    <dgm:cxn modelId="{5FC7134F-1295-2445-AD16-8FAFBEC75958}" type="presOf" srcId="{79FC3D45-F60B-1247-9C4A-89FDEEA5A308}" destId="{C19A9DBB-C736-5448-A795-70F3C6B42E65}" srcOrd="0" destOrd="0" presId="urn:microsoft.com/office/officeart/2005/8/layout/process1"/>
    <dgm:cxn modelId="{B13BA75D-1F81-2A4A-A0AD-6C7A3C78624A}" srcId="{6D77CAEE-622C-904A-9809-233D5EB4EA17}" destId="{AB20F7A2-D9B5-2044-9601-194A6C457A93}" srcOrd="0" destOrd="0" parTransId="{36145322-25B6-9E45-8602-019FE4CE0F8E}" sibTransId="{64C87E2A-D04D-2040-AA02-95C0B4B05432}"/>
    <dgm:cxn modelId="{83416562-09B5-D84B-8C15-FD2B71B3B80E}" type="presOf" srcId="{AB20F7A2-D9B5-2044-9601-194A6C457A93}" destId="{CF1B5581-C69D-CB4B-8130-200A90AF8C8C}" srcOrd="0" destOrd="0" presId="urn:microsoft.com/office/officeart/2005/8/layout/process1"/>
    <dgm:cxn modelId="{7CF49664-3259-9540-B332-41A983ECB281}" srcId="{6D77CAEE-622C-904A-9809-233D5EB4EA17}" destId="{24961874-7AE0-4247-928C-3D75E72DB82D}" srcOrd="2" destOrd="0" parTransId="{48727554-3B2F-BF45-9E33-C2329A1269E7}" sibTransId="{170D7669-8B5E-1E4B-9E6F-4549B9978A8D}"/>
    <dgm:cxn modelId="{3B9F987D-1022-1944-9F82-AE930A3AA7A3}" type="presOf" srcId="{8E40CA11-11B3-DF47-8A10-F8B16E809771}" destId="{879A817C-47C8-D44A-984C-7FF26B6FD524}" srcOrd="0" destOrd="0" presId="urn:microsoft.com/office/officeart/2005/8/layout/process1"/>
    <dgm:cxn modelId="{51D2158F-70A9-9944-AC33-2C26849A1808}" type="presOf" srcId="{24961874-7AE0-4247-928C-3D75E72DB82D}" destId="{774FCF11-EA8A-DC40-B49C-5D075A73FEB6}" srcOrd="0" destOrd="0" presId="urn:microsoft.com/office/officeart/2005/8/layout/process1"/>
    <dgm:cxn modelId="{A11D4E93-82E8-2946-A19A-3565A980E765}" type="presOf" srcId="{64C87E2A-D04D-2040-AA02-95C0B4B05432}" destId="{006023C9-1DD6-934C-9C34-0202B1F6E1F3}" srcOrd="1" destOrd="0" presId="urn:microsoft.com/office/officeart/2005/8/layout/process1"/>
    <dgm:cxn modelId="{3E136DF3-93F8-E047-BA6B-63EB2DC2FCCA}" type="presOf" srcId="{64C87E2A-D04D-2040-AA02-95C0B4B05432}" destId="{2082C928-4EC9-C043-BDB4-7654AC66E52F}" srcOrd="0" destOrd="0" presId="urn:microsoft.com/office/officeart/2005/8/layout/process1"/>
    <dgm:cxn modelId="{544442DA-D0D9-EC42-B77F-29833B5E519D}" type="presParOf" srcId="{F793388F-5929-C945-8A11-E4D2C3EFF690}" destId="{CF1B5581-C69D-CB4B-8130-200A90AF8C8C}" srcOrd="0" destOrd="0" presId="urn:microsoft.com/office/officeart/2005/8/layout/process1"/>
    <dgm:cxn modelId="{3CA21D30-3F47-7F45-9830-4441B9E22548}" type="presParOf" srcId="{F793388F-5929-C945-8A11-E4D2C3EFF690}" destId="{2082C928-4EC9-C043-BDB4-7654AC66E52F}" srcOrd="1" destOrd="0" presId="urn:microsoft.com/office/officeart/2005/8/layout/process1"/>
    <dgm:cxn modelId="{36CD32B8-D9B3-D14C-ABDB-16A3D6480033}" type="presParOf" srcId="{2082C928-4EC9-C043-BDB4-7654AC66E52F}" destId="{006023C9-1DD6-934C-9C34-0202B1F6E1F3}" srcOrd="0" destOrd="0" presId="urn:microsoft.com/office/officeart/2005/8/layout/process1"/>
    <dgm:cxn modelId="{36CE724A-A1A2-1846-A9C5-92C0510648A0}" type="presParOf" srcId="{F793388F-5929-C945-8A11-E4D2C3EFF690}" destId="{C19A9DBB-C736-5448-A795-70F3C6B42E65}" srcOrd="2" destOrd="0" presId="urn:microsoft.com/office/officeart/2005/8/layout/process1"/>
    <dgm:cxn modelId="{BB86940A-0795-5D41-8299-FF0FD60D2567}" type="presParOf" srcId="{F793388F-5929-C945-8A11-E4D2C3EFF690}" destId="{879A817C-47C8-D44A-984C-7FF26B6FD524}" srcOrd="3" destOrd="0" presId="urn:microsoft.com/office/officeart/2005/8/layout/process1"/>
    <dgm:cxn modelId="{CAA1881B-7AB1-7E40-B2AA-4D5396B868CC}" type="presParOf" srcId="{879A817C-47C8-D44A-984C-7FF26B6FD524}" destId="{90E64F46-EE2B-FF4B-AC91-A3B067159627}" srcOrd="0" destOrd="0" presId="urn:microsoft.com/office/officeart/2005/8/layout/process1"/>
    <dgm:cxn modelId="{781E7E0B-0976-9A47-AF3C-72B2EC671C01}" type="presParOf" srcId="{F793388F-5929-C945-8A11-E4D2C3EFF690}" destId="{774FCF11-EA8A-DC40-B49C-5D075A73FEB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1B5581-C69D-CB4B-8130-200A90AF8C8C}">
      <dsp:nvSpPr>
        <dsp:cNvPr id="0" name=""/>
        <dsp:cNvSpPr/>
      </dsp:nvSpPr>
      <dsp:spPr>
        <a:xfrm>
          <a:off x="4876" y="785645"/>
          <a:ext cx="1457497" cy="874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FEVI</a:t>
          </a:r>
          <a:r>
            <a:rPr lang="es-ES" sz="2300" b="0" i="0" kern="1200" dirty="0"/>
            <a:t>≥50</a:t>
          </a:r>
          <a:endParaRPr lang="es-ES" sz="2300" kern="1200" dirty="0"/>
        </a:p>
      </dsp:txBody>
      <dsp:txXfrm>
        <a:off x="30489" y="811258"/>
        <a:ext cx="1406271" cy="823272"/>
      </dsp:txXfrm>
    </dsp:sp>
    <dsp:sp modelId="{2082C928-4EC9-C043-BDB4-7654AC66E52F}">
      <dsp:nvSpPr>
        <dsp:cNvPr id="0" name=""/>
        <dsp:cNvSpPr/>
      </dsp:nvSpPr>
      <dsp:spPr>
        <a:xfrm>
          <a:off x="1608123" y="1042165"/>
          <a:ext cx="308989" cy="361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/>
        </a:p>
      </dsp:txBody>
      <dsp:txXfrm>
        <a:off x="1608123" y="1114457"/>
        <a:ext cx="216292" cy="216875"/>
      </dsp:txXfrm>
    </dsp:sp>
    <dsp:sp modelId="{C19A9DBB-C736-5448-A795-70F3C6B42E65}">
      <dsp:nvSpPr>
        <dsp:cNvPr id="0" name=""/>
        <dsp:cNvSpPr/>
      </dsp:nvSpPr>
      <dsp:spPr>
        <a:xfrm>
          <a:off x="2045372" y="785645"/>
          <a:ext cx="1457497" cy="874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FEVI 41-49</a:t>
          </a:r>
        </a:p>
      </dsp:txBody>
      <dsp:txXfrm>
        <a:off x="2070985" y="811258"/>
        <a:ext cx="1406271" cy="823272"/>
      </dsp:txXfrm>
    </dsp:sp>
    <dsp:sp modelId="{879A817C-47C8-D44A-984C-7FF26B6FD524}">
      <dsp:nvSpPr>
        <dsp:cNvPr id="0" name=""/>
        <dsp:cNvSpPr/>
      </dsp:nvSpPr>
      <dsp:spPr>
        <a:xfrm rot="12567">
          <a:off x="3649838" y="1045936"/>
          <a:ext cx="311576" cy="361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/>
        </a:p>
      </dsp:txBody>
      <dsp:txXfrm>
        <a:off x="3649838" y="1118057"/>
        <a:ext cx="218103" cy="216875"/>
      </dsp:txXfrm>
    </dsp:sp>
    <dsp:sp modelId="{774FCF11-EA8A-DC40-B49C-5D075A73FEB6}">
      <dsp:nvSpPr>
        <dsp:cNvPr id="0" name=""/>
        <dsp:cNvSpPr/>
      </dsp:nvSpPr>
      <dsp:spPr>
        <a:xfrm>
          <a:off x="4090745" y="793122"/>
          <a:ext cx="1457497" cy="874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FEVI </a:t>
          </a:r>
          <a:r>
            <a:rPr lang="es-ES" sz="2300" b="0" i="0" kern="1200" dirty="0"/>
            <a:t>≤ 40</a:t>
          </a:r>
          <a:endParaRPr lang="es-ES" sz="2300" kern="1200" dirty="0"/>
        </a:p>
      </dsp:txBody>
      <dsp:txXfrm>
        <a:off x="4116358" y="818735"/>
        <a:ext cx="1406271" cy="823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98869-D24A-AC48-83B2-C93F60CD41B8}" type="datetimeFigureOut">
              <a:rPr lang="es-ES" smtClean="0"/>
              <a:t>14/1/24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BE58F-465A-024F-8BF1-3A784967C1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645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Graphik" panose="020B0503030202060203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/>
              <a:t>La insuficiencia Cardiaca es un </a:t>
            </a:r>
            <a:r>
              <a:rPr lang="es-ES" sz="1800" b="1" dirty="0"/>
              <a:t>síndrome clínico </a:t>
            </a:r>
            <a:r>
              <a:rPr lang="es-ES" sz="1800" dirty="0"/>
              <a:t>que ocurre en pacientes que, a causa de una </a:t>
            </a:r>
            <a:r>
              <a:rPr lang="es-ES" sz="1800" b="1" dirty="0"/>
              <a:t>anomalía hereditaria o adquirida del corazón</a:t>
            </a:r>
            <a:r>
              <a:rPr lang="es-ES" sz="1800" dirty="0"/>
              <a:t>, ya sea estructural, funcional o ambas, desarrolla síntomas(disnea y fatiga) y signos (edema y estertores) que pueden presentar en nuestra consulta.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Graphik" panose="020B0503030202060203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Graphik" panose="020B0503030202060203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Graphik" panose="020B0503030202060203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Graphik" panose="020B0503030202060203" pitchFamily="34" charset="77"/>
              </a:rPr>
              <a:t>Reconocerlos es importante para establecer un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diagnóstico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sospecha adecuado iniciando un estudio precoz y un tratamiento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específico</a:t>
            </a:r>
            <a:r>
              <a:rPr lang="es-ES" sz="1800" dirty="0">
                <a:effectLst/>
                <a:latin typeface="Graphik" panose="020B0503030202060203" pitchFamily="34" charset="77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Graphik" panose="020B0503030202060203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Graphik" panose="020B0503030202060203" pitchFamily="34" charset="77"/>
              </a:rPr>
              <a:t>Todo ello hace que el proceso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diagnóstico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la insuficiencia cardiaca basado en la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clínica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forma aislada tenga sus limitaciones, y por tanto nos tenemos que apoyar en otras herramientas sencillas como el electrocardiograma, la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radiografía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tórax</a:t>
            </a:r>
            <a:r>
              <a:rPr lang="es-ES" sz="1800" dirty="0">
                <a:effectLst/>
                <a:latin typeface="Graphik" panose="020B0503030202060203" pitchFamily="34" charset="77"/>
              </a:rPr>
              <a:t> y la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determinación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los niveles de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péptidos</a:t>
            </a:r>
            <a:r>
              <a:rPr lang="es-ES" sz="1800" dirty="0">
                <a:effectLst/>
                <a:latin typeface="Graphik" panose="020B0503030202060203" pitchFamily="34" charset="77"/>
              </a:rPr>
              <a:t>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natriuréticos</a:t>
            </a:r>
            <a:r>
              <a:rPr lang="es-ES" sz="1800" dirty="0">
                <a:effectLst/>
                <a:latin typeface="Graphik" panose="020B0503030202060203" pitchFamily="34" charset="77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Graphik" panose="020B0503030202060203" pitchFamily="34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Graphik" panose="020B0503030202060203" pitchFamily="34" charset="77"/>
              </a:rPr>
              <a:t>Sera el ecocardiograma es la prueba que nos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definira</a:t>
            </a:r>
            <a:r>
              <a:rPr lang="es-ES" sz="1800" dirty="0">
                <a:effectLst/>
                <a:latin typeface="Graphik" panose="020B0503030202060203" pitchFamily="34" charset="77"/>
              </a:rPr>
              <a:t>́ de una forma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más</a:t>
            </a:r>
            <a:r>
              <a:rPr lang="es-ES" sz="1800" dirty="0">
                <a:effectLst/>
                <a:latin typeface="Graphik" panose="020B0503030202060203" pitchFamily="34" charset="77"/>
              </a:rPr>
              <a:t> precisa la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cardiopatía</a:t>
            </a:r>
            <a:r>
              <a:rPr lang="es-ES" sz="1800" dirty="0">
                <a:effectLst/>
                <a:latin typeface="Graphik" panose="020B0503030202060203" pitchFamily="34" charset="77"/>
              </a:rPr>
              <a:t> subyacente, origen de la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clínica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insuficiencia cardiaca. </a:t>
            </a: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FEVI &lt;40 %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129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AdvP4DF60E"/>
              </a:rPr>
              <a:t>Dado que los estudios </a:t>
            </a:r>
            <a:r>
              <a:rPr lang="es-ES" sz="1800" dirty="0" err="1">
                <a:effectLst/>
                <a:latin typeface="AdvP4DF60E"/>
              </a:rPr>
              <a:t>clı</a:t>
            </a:r>
            <a:r>
              <a:rPr lang="es-ES" sz="1800" dirty="0">
                <a:effectLst/>
                <a:latin typeface="AdvP4DF60E"/>
              </a:rPr>
              <a:t> ́</a:t>
            </a:r>
            <a:r>
              <a:rPr lang="es-ES" sz="1800" dirty="0" err="1">
                <a:effectLst/>
                <a:latin typeface="AdvP4DF60E"/>
              </a:rPr>
              <a:t>nicos</a:t>
            </a:r>
            <a:r>
              <a:rPr lang="es-ES" sz="1800" dirty="0">
                <a:effectLst/>
                <a:latin typeface="AdvP4DF60E"/>
              </a:rPr>
              <a:t> suelen incluir u ́ nicamente casos de IC reconocida o diagnosticada, la prevalencia real </a:t>
            </a:r>
            <a:r>
              <a:rPr lang="es-ES" sz="1800" dirty="0" err="1">
                <a:effectLst/>
                <a:latin typeface="AdvP4DF60E"/>
              </a:rPr>
              <a:t>podrı</a:t>
            </a:r>
            <a:r>
              <a:rPr lang="es-ES" sz="1800" dirty="0">
                <a:effectLst/>
                <a:latin typeface="AdvP4DF60E"/>
              </a:rPr>
              <a:t> ́a ser </a:t>
            </a:r>
            <a:r>
              <a:rPr lang="es-ES" sz="1800" dirty="0" err="1">
                <a:effectLst/>
                <a:latin typeface="AdvP4DF60E"/>
              </a:rPr>
              <a:t>ma</a:t>
            </a:r>
            <a:r>
              <a:rPr lang="es-ES" sz="1800" dirty="0">
                <a:effectLst/>
                <a:latin typeface="AdvP4DF60E"/>
              </a:rPr>
              <a:t> ́s alta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090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299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Graphik" panose="020B0503030202060203" pitchFamily="34" charset="77"/>
              </a:rPr>
              <a:t>Los edemas son poco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específicos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insuficiencia cardiaca ya que pueden estar presentes en muchas situaciones y por tanto como dato aislado tiene poco valor. 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9367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Graphik" panose="020B0503030202060203" pitchFamily="34" charset="77"/>
              </a:rPr>
              <a:t>Los edemas son poco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específicos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insuficiencia cardiaca ya que pueden estar presentes en muchas situaciones y por tanto como dato aislado tiene poco valor. 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235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/>
              <a:t>Útil si </a:t>
            </a:r>
            <a:r>
              <a:rPr lang="es-ES" sz="1200" dirty="0">
                <a:effectLst/>
              </a:rPr>
              <a:t>hay datos </a:t>
            </a:r>
            <a:r>
              <a:rPr lang="es-ES" sz="1200" dirty="0" err="1">
                <a:effectLst/>
              </a:rPr>
              <a:t>patológicos</a:t>
            </a:r>
            <a:r>
              <a:rPr lang="es-ES" sz="1200" dirty="0">
                <a:effectLst/>
              </a:rPr>
              <a:t> sugestivos de </a:t>
            </a:r>
            <a:r>
              <a:rPr lang="es-ES" sz="1200" dirty="0" err="1">
                <a:effectLst/>
              </a:rPr>
              <a:t>congestión</a:t>
            </a:r>
            <a:r>
              <a:rPr lang="es-ES" sz="1200" dirty="0">
                <a:effectLst/>
              </a:rPr>
              <a:t> pulmonar. </a:t>
            </a:r>
            <a:r>
              <a:rPr lang="es-ES" sz="1800" dirty="0">
                <a:effectLst/>
                <a:latin typeface="Graphik" panose="020B0503030202060203" pitchFamily="34" charset="77"/>
              </a:rPr>
              <a:t>derrame pleural bilateral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acompañado</a:t>
            </a:r>
            <a:r>
              <a:rPr lang="es-ES" sz="1800" dirty="0">
                <a:effectLst/>
                <a:latin typeface="Graphik" panose="020B0503030202060203" pitchFamily="34" charset="77"/>
              </a:rPr>
              <a:t> de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patrón</a:t>
            </a:r>
            <a:r>
              <a:rPr lang="es-ES" sz="1800" dirty="0">
                <a:effectLst/>
                <a:latin typeface="Graphik" panose="020B0503030202060203" pitchFamily="34" charset="77"/>
              </a:rPr>
              <a:t> alveolar/ intersticial,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líquido</a:t>
            </a:r>
            <a:r>
              <a:rPr lang="es-ES" sz="1800" dirty="0">
                <a:effectLst/>
                <a:latin typeface="Graphik" panose="020B0503030202060203" pitchFamily="34" charset="77"/>
              </a:rPr>
              <a:t> en cisuras, </a:t>
            </a: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>
              <a:effectLst/>
            </a:endParaRPr>
          </a:p>
          <a:p>
            <a:r>
              <a:rPr lang="es-ES" sz="1200" dirty="0">
                <a:effectLst/>
              </a:rPr>
              <a:t>Lo cual no es muy habitual en pacientes ambulatorios o con enfermedad inicial.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694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Graphik" panose="020B0503030202060203" pitchFamily="34" charset="77"/>
              </a:rPr>
              <a:t>Como ejemplo, la anemia pue- de ser tanto causa de insuficiencia cardiaca como consecuencia en fases avanza- das por mecanismos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múltiples</a:t>
            </a:r>
            <a:r>
              <a:rPr lang="es-ES" sz="1800" dirty="0">
                <a:effectLst/>
                <a:latin typeface="Graphik" panose="020B0503030202060203" pitchFamily="34" charset="77"/>
              </a:rPr>
              <a:t> y constituye en sí misma una diana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terapéutica</a:t>
            </a:r>
            <a:r>
              <a:rPr lang="es-ES" sz="1800" dirty="0">
                <a:effectLst/>
                <a:latin typeface="Graphik" panose="020B0503030202060203" pitchFamily="34" charset="77"/>
              </a:rPr>
              <a:t>. 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4666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b="1" dirty="0">
                <a:effectLst/>
                <a:latin typeface="Graphik" panose="020B0503030202060203" pitchFamily="34" charset="77"/>
              </a:rPr>
              <a:t>su valor fundamental reside en su elevado valor predictivo negativo</a:t>
            </a:r>
            <a:r>
              <a:rPr lang="es-ES" sz="1800" dirty="0">
                <a:effectLst/>
                <a:latin typeface="Graphik" panose="020B0503030202060203" pitchFamily="34" charset="77"/>
              </a:rPr>
              <a:t>, es decir, para excluir insuficiencia cardiaca, especial- mente en pacientes sin un </a:t>
            </a:r>
            <a:r>
              <a:rPr lang="es-ES" sz="1800" dirty="0" err="1">
                <a:effectLst/>
                <a:latin typeface="Graphik" panose="020B0503030202060203" pitchFamily="34" charset="77"/>
              </a:rPr>
              <a:t>diagnóstico</a:t>
            </a:r>
            <a:r>
              <a:rPr lang="es-ES" sz="1800" dirty="0">
                <a:effectLst/>
                <a:latin typeface="Graphik" panose="020B0503030202060203" pitchFamily="34" charset="77"/>
              </a:rPr>
              <a:t> previo5. 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BE58F-465A-024F-8BF1-3A784967C12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43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67966-5D30-F3FD-4916-BFE9DEF8F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D18F4F-80CE-DD82-25E6-6DB980244A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B95ECB-119D-70EF-6575-EBA66C53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2D2A05-3115-C84A-8CE1-106C0F4BD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20FD3C-595A-5B8C-76D3-4FD4F9486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73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7A47E-5305-6B10-ACA6-2496B81BD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331FED-3019-5CF0-47CE-C9CFD5121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2F6F48-C86B-0B82-3A3E-35811CD66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ABB5E8-C5E8-DCAF-AB33-E1F34FA4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E0D63D-42BE-9BAA-D7B8-C03D087A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15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28E7B4-0924-ABEC-592B-E9766F142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91CEA4-3A3D-7FD0-B73F-7BA98453A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24917A-040B-4389-51BB-E0CF39BF6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6A95AB-72D9-60B0-F379-01545651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4E7B5D-37CC-7E4B-AD39-E2D3B6FD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08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A2D78-B19A-2719-B0DE-EAF713DC0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4E4E17-D85A-9E23-016E-3D2F582032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7613ED-1955-4A32-1FC0-4505E6D45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500A76-CD07-8E0B-B5AD-DC4495186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09CF0A-4770-6B8C-B7BE-3BF1F3310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6F1CD3-B788-F6A0-DDB5-F5F8B040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54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D5710-CB1D-20AA-424F-D738EBE6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8712C8-FA14-E7B6-2627-DF771BFFF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8EF52A-7946-FC3A-8900-F7AC9497B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9B942A-9E8A-1E65-0F9B-DF20A14F94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77616A-C4DD-6C6F-AF11-1A1DC9D3E7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2CB084-8C7F-B415-CFFF-32EC49651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B513F5-3120-BB4D-183A-6FACDA139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224AC1-CD78-631C-D4D0-5088BED9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622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BAF96-8283-46EA-C6B3-644954881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CC8428-7108-82DA-B6C8-89F595ACE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2FCA8C-B56C-9295-B9AF-2AA72CC4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15FD233-4337-87F5-3A94-58C0F9AE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68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5DB622-33E7-C6A1-880C-11D68FA9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E67EAD-D8CC-7E82-CCD3-CA9604391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98FEFD-B462-5853-9B8D-FFE50F37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95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C6F0A-177B-D9BA-88B0-9CD3287F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D0AFE-00BB-6C72-88DF-804814FD9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F0D214-35C8-AA24-B74E-A45138284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12DDBF-2739-28B0-3AEC-02F51368D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4AF6B6-34EE-55A4-6127-3B369D744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88E1E9-6237-069F-6731-0F49F6C6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198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66D5A-8975-88BC-3BF7-6D0D5B4D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CA389C-8020-699C-8658-67A19A6485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3972A4-E99F-3743-9DEA-187C3B3C2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55C3A0-4BE6-019F-5B73-AF121DCEC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375FFB-FED9-AFBD-5A80-FBC19570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6C9422-6C7A-921D-444E-DDA816AE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8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81539-2D1C-17EC-EA12-91DDB16A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771C6F-B4C9-67A4-513B-CFB44347B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D8C5DB-310A-B355-8074-5D7D8F1DC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B45514-714A-088C-4AA9-AAA0EEB9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94FC85-8279-0981-6815-D3E134F34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887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92C8ED-17FA-A27F-648D-CEEFBEF37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07979D-C0E6-0B42-CA6E-74383A252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1BED3F-BBA5-CC0B-52A5-B5067D51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149987-798F-3701-81CA-1262A593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3D2AF-3899-918E-707E-D389E2F4B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930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C077A0A-1BD5-452F-75E6-9CF04CE43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8553B2-6EB2-9592-3DC1-86551EA6B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EFBCDB-B2C5-A0B0-B867-680529126B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ED2BD-1438-9044-8CDC-4B143B7F396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03C603-78FF-FA60-4B9C-26335BEAA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094D0B-9630-AFFD-A518-ADD598C90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137BF-3B60-664E-B494-F0F9E214E1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9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DIAGNÓSTICO IC CARDÍACA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351836-4774-1BFC-9051-22B7ABB03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868160"/>
            <a:ext cx="9144000" cy="466379"/>
          </a:xfrm>
        </p:spPr>
        <p:txBody>
          <a:bodyPr/>
          <a:lstStyle/>
          <a:p>
            <a:r>
              <a:rPr lang="es-ES" dirty="0"/>
              <a:t>R1 MFYC</a:t>
            </a:r>
          </a:p>
        </p:txBody>
      </p:sp>
    </p:spTree>
    <p:extLst>
      <p:ext uri="{BB962C8B-B14F-4D97-AF65-F5344CB8AC3E}">
        <p14:creationId xmlns:p14="http://schemas.microsoft.com/office/powerpoint/2010/main" val="3320296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644" y="579024"/>
            <a:ext cx="9144000" cy="666680"/>
          </a:xfrm>
        </p:spPr>
        <p:txBody>
          <a:bodyPr>
            <a:normAutofit fontScale="90000"/>
          </a:bodyPr>
          <a:lstStyle/>
          <a:p>
            <a:r>
              <a:rPr lang="es-ES" dirty="0"/>
              <a:t>ÍNDICE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1527BE-97F9-CDCA-49A1-FDAE42DB9107}"/>
              </a:ext>
            </a:extLst>
          </p:cNvPr>
          <p:cNvSpPr txBox="1"/>
          <p:nvPr/>
        </p:nvSpPr>
        <p:spPr>
          <a:xfrm>
            <a:off x="1245705" y="1789044"/>
            <a:ext cx="760674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DEFINICIÓN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EPIDEMIOLOGÍA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CLASIFICACIÓN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ANAMNESIS Y EXPLORACIÓN FÍSICA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ELECTROCARDIOGRAMA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RX TÓRAX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ANALÍTICA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PÉPTIDO NATRIURÉTICO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ECOCARDIOGRAMA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ALGORITMO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SEGUIMIENTO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8566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449" y="522288"/>
            <a:ext cx="9141619" cy="1063625"/>
          </a:xfrm>
        </p:spPr>
        <p:txBody>
          <a:bodyPr>
            <a:normAutofit/>
          </a:bodyPr>
          <a:lstStyle/>
          <a:p>
            <a:r>
              <a:rPr lang="es-ES" sz="3600" dirty="0"/>
              <a:t>DEFINICIÓN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95EADBD-FA91-0E7C-4DEE-7F8358B80E56}"/>
              </a:ext>
            </a:extLst>
          </p:cNvPr>
          <p:cNvSpPr txBox="1"/>
          <p:nvPr/>
        </p:nvSpPr>
        <p:spPr>
          <a:xfrm>
            <a:off x="885825" y="1808588"/>
            <a:ext cx="9886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effectLst/>
              </a:rPr>
              <a:t>La insuficiencia cardiaca es un </a:t>
            </a:r>
            <a:r>
              <a:rPr lang="es-ES" sz="2400" b="1" dirty="0" err="1">
                <a:effectLst/>
              </a:rPr>
              <a:t>síndrome</a:t>
            </a:r>
            <a:r>
              <a:rPr lang="es-ES" sz="2400" b="1" dirty="0">
                <a:effectLst/>
              </a:rPr>
              <a:t> </a:t>
            </a:r>
            <a:r>
              <a:rPr lang="es-ES" sz="2400" b="1" dirty="0" err="1">
                <a:effectLst/>
              </a:rPr>
              <a:t>clínico</a:t>
            </a:r>
            <a:r>
              <a:rPr lang="es-ES" sz="2400" b="1" dirty="0">
                <a:effectLst/>
              </a:rPr>
              <a:t> </a:t>
            </a:r>
            <a:r>
              <a:rPr lang="es-ES" sz="2400" dirty="0">
                <a:effectLst/>
              </a:rPr>
              <a:t>en el cual, por una serie de mecanismos, el </a:t>
            </a:r>
            <a:r>
              <a:rPr lang="es-ES" sz="2400" dirty="0" err="1">
                <a:effectLst/>
              </a:rPr>
              <a:t>corazón</a:t>
            </a:r>
            <a:r>
              <a:rPr lang="es-ES" sz="2400" dirty="0">
                <a:effectLst/>
              </a:rPr>
              <a:t> no es capaz de suplir las necesidades </a:t>
            </a:r>
            <a:r>
              <a:rPr lang="es-ES" sz="2400" dirty="0" err="1">
                <a:effectLst/>
              </a:rPr>
              <a:t>metabólicas</a:t>
            </a:r>
            <a:r>
              <a:rPr lang="es-ES" sz="2400" dirty="0">
                <a:effectLst/>
              </a:rPr>
              <a:t> del organismo, o si lo hace, es a costa de un aumento de las presiones de llenado.</a:t>
            </a:r>
          </a:p>
          <a:p>
            <a:r>
              <a:rPr lang="es-ES" sz="2400" dirty="0">
                <a:effectLst/>
              </a:rPr>
              <a:t> </a:t>
            </a:r>
          </a:p>
          <a:p>
            <a:r>
              <a:rPr lang="es-ES" sz="2400" dirty="0">
                <a:effectLst/>
              </a:rPr>
              <a:t>Esto produce una serie de signos y </a:t>
            </a:r>
            <a:r>
              <a:rPr lang="es-ES" sz="2400" dirty="0" err="1">
                <a:effectLst/>
              </a:rPr>
              <a:t>síntomas</a:t>
            </a:r>
            <a:r>
              <a:rPr lang="es-ES" sz="2400" dirty="0">
                <a:effectLst/>
              </a:rPr>
              <a:t>, a </a:t>
            </a:r>
            <a:r>
              <a:rPr lang="es-ES" sz="2400" dirty="0" err="1">
                <a:effectLst/>
              </a:rPr>
              <a:t>través</a:t>
            </a:r>
            <a:r>
              <a:rPr lang="es-ES" sz="2400" dirty="0">
                <a:effectLst/>
              </a:rPr>
              <a:t> de los cuales se puede presentar el paciente en nuestra consulta </a:t>
            </a:r>
          </a:p>
        </p:txBody>
      </p:sp>
    </p:spTree>
    <p:extLst>
      <p:ext uri="{BB962C8B-B14F-4D97-AF65-F5344CB8AC3E}">
        <p14:creationId xmlns:p14="http://schemas.microsoft.com/office/powerpoint/2010/main" val="200614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589" y="740092"/>
            <a:ext cx="9144000" cy="749300"/>
          </a:xfrm>
        </p:spPr>
        <p:txBody>
          <a:bodyPr>
            <a:normAutofit/>
          </a:bodyPr>
          <a:lstStyle/>
          <a:p>
            <a:r>
              <a:rPr lang="es-ES" sz="3600" dirty="0"/>
              <a:t>EPIDEMIOLOGÍA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EA704B4-BFC5-F5CA-6A6D-70C361AFB820}"/>
              </a:ext>
            </a:extLst>
          </p:cNvPr>
          <p:cNvSpPr txBox="1"/>
          <p:nvPr/>
        </p:nvSpPr>
        <p:spPr>
          <a:xfrm>
            <a:off x="623888" y="1311275"/>
            <a:ext cx="1094422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Prevalencia 1-2% de los adultos.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1% en menores de 55 años y &gt; 10% de los mayores de 70.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Aproximadamente el 50% de los pacientes hospitalizados por IC tienen IC-</a:t>
            </a:r>
            <a:r>
              <a:rPr lang="es-ES" sz="2400" dirty="0" err="1">
                <a:effectLst/>
              </a:rPr>
              <a:t>FEr</a:t>
            </a:r>
            <a:r>
              <a:rPr lang="es-ES" sz="2400" dirty="0">
                <a:effectLst/>
              </a:rPr>
              <a:t> y el otro 50%, IC-</a:t>
            </a:r>
            <a:r>
              <a:rPr lang="es-ES" sz="2400" dirty="0" err="1">
                <a:effectLst/>
              </a:rPr>
              <a:t>FEc</a:t>
            </a:r>
            <a:r>
              <a:rPr lang="es-ES" sz="2400" dirty="0">
                <a:effectLst/>
              </a:rPr>
              <a:t> e IC-</a:t>
            </a:r>
            <a:r>
              <a:rPr lang="es-ES" sz="2400" dirty="0" err="1">
                <a:effectLst/>
              </a:rPr>
              <a:t>Felr</a:t>
            </a:r>
            <a:r>
              <a:rPr lang="es-ES" sz="2400" dirty="0">
                <a:effectLst/>
              </a:rPr>
              <a:t>. </a:t>
            </a: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En países occidentales y desarrollados, la </a:t>
            </a:r>
            <a:r>
              <a:rPr lang="es-ES" sz="2400" b="1" dirty="0"/>
              <a:t>Enfermedad Coronaria y la hipertensión </a:t>
            </a:r>
            <a:r>
              <a:rPr lang="es-ES" sz="2400" dirty="0"/>
              <a:t>son los factores etiológicos predominantes.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Las mujeres tienen una supervivencia mejor que los varones.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Un estudio en el que se combinaron las cohortes del Framingham Heart </a:t>
            </a:r>
            <a:r>
              <a:rPr lang="es-ES" sz="2400" dirty="0" err="1"/>
              <a:t>Study</a:t>
            </a:r>
            <a:r>
              <a:rPr lang="es-ES" sz="2400" dirty="0"/>
              <a:t> (FHS) y el Cardiovascular </a:t>
            </a:r>
            <a:r>
              <a:rPr lang="es-ES" sz="2400" dirty="0" err="1"/>
              <a:t>Health</a:t>
            </a:r>
            <a:r>
              <a:rPr lang="es-ES" sz="2400" dirty="0"/>
              <a:t> </a:t>
            </a:r>
            <a:r>
              <a:rPr lang="es-ES" sz="2400" dirty="0" err="1"/>
              <a:t>Study</a:t>
            </a:r>
            <a:r>
              <a:rPr lang="es-ES" sz="2400" dirty="0"/>
              <a:t> (CHS) mostro ́ una tasa de mortalidad del 67% a los 5 años del diagnóstico.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49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1807" y="459340"/>
            <a:ext cx="9144000" cy="920750"/>
          </a:xfrm>
        </p:spPr>
        <p:txBody>
          <a:bodyPr/>
          <a:lstStyle/>
          <a:p>
            <a:r>
              <a:rPr lang="es-ES" sz="3600" dirty="0"/>
              <a:t>CLASIFICACIÓN</a:t>
            </a:r>
            <a:r>
              <a:rPr lang="es-ES" dirty="0"/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F8AD31-35C1-A881-906E-9244973F1A51}"/>
              </a:ext>
            </a:extLst>
          </p:cNvPr>
          <p:cNvSpPr txBox="1"/>
          <p:nvPr/>
        </p:nvSpPr>
        <p:spPr>
          <a:xfrm>
            <a:off x="439615" y="1380091"/>
            <a:ext cx="1086448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La terminología más simple empleada para describir el grado de IC es la clasificación funcional de la New York Heart </a:t>
            </a:r>
            <a:r>
              <a:rPr lang="es-ES" sz="2400" dirty="0" err="1"/>
              <a:t>Association</a:t>
            </a:r>
            <a:r>
              <a:rPr lang="es-ES" sz="2400" dirty="0"/>
              <a:t> (NYHA). Esta clasificación, sin embargo, se basa únicamente en los síntomas, cuando existen otros indicadores pronósticos de la IC más sensibles como el test de esfuerzo con consumo de gases. 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C86DC45-94EC-567C-3ABC-C215A50A4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62" y="3158595"/>
            <a:ext cx="6083300" cy="3390900"/>
          </a:xfrm>
          <a:prstGeom prst="rect">
            <a:avLst/>
          </a:prstGeom>
        </p:spPr>
      </p:pic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id="{4255BDF5-B49D-6B99-04E7-1D1DD6C09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550292"/>
              </p:ext>
            </p:extLst>
          </p:nvPr>
        </p:nvGraphicFramePr>
        <p:xfrm>
          <a:off x="7118519" y="3626860"/>
          <a:ext cx="385196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983">
                  <a:extLst>
                    <a:ext uri="{9D8B030D-6E8A-4147-A177-3AD203B41FA5}">
                      <a16:colId xmlns:a16="http://schemas.microsoft.com/office/drawing/2014/main" val="4120370673"/>
                    </a:ext>
                  </a:extLst>
                </a:gridCol>
                <a:gridCol w="1925983">
                  <a:extLst>
                    <a:ext uri="{9D8B030D-6E8A-4147-A177-3AD203B41FA5}">
                      <a16:colId xmlns:a16="http://schemas.microsoft.com/office/drawing/2014/main" val="1191310682"/>
                    </a:ext>
                  </a:extLst>
                </a:gridCol>
              </a:tblGrid>
              <a:tr h="533478">
                <a:tc>
                  <a:txBody>
                    <a:bodyPr/>
                    <a:lstStyle/>
                    <a:p>
                      <a:r>
                        <a:rPr lang="es-ES" dirty="0"/>
                        <a:t>FEVI &lt;40 %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FEVI &gt;50 %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588824"/>
                  </a:ext>
                </a:extLst>
              </a:tr>
              <a:tr h="63408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Cardiopatía isquémica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Miocardiopatía dilatada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Valvulopatías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Miocarditis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HTA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Miocardiopatía Hipertrófica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Miocardiopatía restrictiva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Enfermedad pericárdica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67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24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4425" y="171449"/>
            <a:ext cx="9144000" cy="949325"/>
          </a:xfrm>
        </p:spPr>
        <p:txBody>
          <a:bodyPr>
            <a:normAutofit/>
          </a:bodyPr>
          <a:lstStyle/>
          <a:p>
            <a:r>
              <a:rPr lang="es-ES" sz="3600" dirty="0"/>
              <a:t>ANAMNESIS Y EXPLORACIÓN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FD4BB9D-2CD7-3829-BDCA-782349F7CFAE}"/>
              </a:ext>
            </a:extLst>
          </p:cNvPr>
          <p:cNvSpPr txBox="1"/>
          <p:nvPr/>
        </p:nvSpPr>
        <p:spPr>
          <a:xfrm>
            <a:off x="357189" y="1289668"/>
            <a:ext cx="11430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/>
              <a:t>Hª</a:t>
            </a:r>
            <a:r>
              <a:rPr lang="es-ES" sz="2400" dirty="0"/>
              <a:t> detallada de los antecedentes del paciente para ver si existen factores de riesgo: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 err="1"/>
              <a:t>H</a:t>
            </a:r>
            <a:r>
              <a:rPr lang="es-ES" sz="2400" dirty="0" err="1">
                <a:effectLst/>
              </a:rPr>
              <a:t>ipertensión</a:t>
            </a:r>
            <a:r>
              <a:rPr lang="es-ES" sz="2400" dirty="0">
                <a:effectLst/>
              </a:rPr>
              <a:t> arterial, la diabetes mellitus, la insuficiencia renal o el antecedente de uso de </a:t>
            </a:r>
            <a:r>
              <a:rPr lang="es-ES" sz="2400" dirty="0" err="1">
                <a:effectLst/>
              </a:rPr>
              <a:t>fármacos</a:t>
            </a:r>
            <a:r>
              <a:rPr lang="es-ES" sz="2400" dirty="0"/>
              <a:t> </a:t>
            </a:r>
            <a:r>
              <a:rPr lang="es-ES" sz="2400" dirty="0" err="1">
                <a:effectLst/>
              </a:rPr>
              <a:t>cardiotóxicos</a:t>
            </a:r>
            <a:r>
              <a:rPr lang="es-ES" sz="2400" dirty="0"/>
              <a:t>.</a:t>
            </a:r>
            <a:endParaRPr lang="es-ES" sz="24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 La </a:t>
            </a:r>
            <a:r>
              <a:rPr lang="es-ES" sz="2400" dirty="0" err="1">
                <a:effectLst/>
              </a:rPr>
              <a:t>fibrilación</a:t>
            </a:r>
            <a:r>
              <a:rPr lang="es-ES" sz="2400" dirty="0">
                <a:effectLst/>
              </a:rPr>
              <a:t> auricular u otras </a:t>
            </a:r>
            <a:r>
              <a:rPr lang="es-ES" sz="2400" dirty="0" err="1">
                <a:effectLst/>
              </a:rPr>
              <a:t>cardiopatías</a:t>
            </a:r>
            <a:r>
              <a:rPr lang="es-ES" sz="2400" dirty="0">
                <a:effectLst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24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Criterios de </a:t>
            </a:r>
            <a:r>
              <a:rPr lang="es-ES" sz="2400" dirty="0" err="1"/>
              <a:t>Framinghan</a:t>
            </a: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effectLst/>
              <a:latin typeface="Graphik" panose="020B0503030202060203" pitchFamily="34" charset="77"/>
            </a:endParaRPr>
          </a:p>
        </p:txBody>
      </p:sp>
      <p:pic>
        <p:nvPicPr>
          <p:cNvPr id="6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FAAFDC40-70C5-9342-10D0-7BE2B2248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511" y="2970373"/>
            <a:ext cx="7772400" cy="3716178"/>
          </a:xfrm>
          <a:prstGeom prst="rect">
            <a:avLst/>
          </a:prstGeom>
        </p:spPr>
      </p:pic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C4C339F-22B6-6B9B-6312-02B7E475F67F}"/>
              </a:ext>
            </a:extLst>
          </p:cNvPr>
          <p:cNvSpPr/>
          <p:nvPr/>
        </p:nvSpPr>
        <p:spPr>
          <a:xfrm>
            <a:off x="814388" y="4257675"/>
            <a:ext cx="2557462" cy="1485900"/>
          </a:xfrm>
          <a:prstGeom prst="roundRect">
            <a:avLst/>
          </a:prstGeom>
          <a:solidFill>
            <a:schemeClr val="accent1">
              <a:alpha val="6244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 CRITERIOS menores 1 CRITERIO MAYOR	</a:t>
            </a:r>
          </a:p>
          <a:p>
            <a:pPr algn="ctr"/>
            <a:r>
              <a:rPr lang="es-ES" dirty="0"/>
              <a:t>+ 1 CRITERIO menor</a:t>
            </a:r>
          </a:p>
        </p:txBody>
      </p:sp>
    </p:spTree>
    <p:extLst>
      <p:ext uri="{BB962C8B-B14F-4D97-AF65-F5344CB8AC3E}">
        <p14:creationId xmlns:p14="http://schemas.microsoft.com/office/powerpoint/2010/main" val="54835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474" y="336551"/>
            <a:ext cx="9144000" cy="1020762"/>
          </a:xfrm>
        </p:spPr>
        <p:txBody>
          <a:bodyPr>
            <a:normAutofit/>
          </a:bodyPr>
          <a:lstStyle/>
          <a:p>
            <a:r>
              <a:rPr lang="es-ES" sz="3600" dirty="0"/>
              <a:t>ANAMNESIS Y EXPLORACIÓN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B0D5042-3E7D-2077-4A49-5B43DA1C39D7}"/>
              </a:ext>
            </a:extLst>
          </p:cNvPr>
          <p:cNvSpPr txBox="1"/>
          <p:nvPr/>
        </p:nvSpPr>
        <p:spPr>
          <a:xfrm>
            <a:off x="842963" y="1485899"/>
            <a:ext cx="49434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effectLst/>
              </a:rPr>
              <a:t>Los </a:t>
            </a:r>
            <a:r>
              <a:rPr lang="es-ES" sz="2400" b="1" dirty="0" err="1">
                <a:effectLst/>
              </a:rPr>
              <a:t>síntomas</a:t>
            </a:r>
            <a:r>
              <a:rPr lang="es-ES" sz="2400" dirty="0">
                <a:effectLst/>
              </a:rPr>
              <a:t> </a:t>
            </a:r>
            <a:r>
              <a:rPr lang="es-ES" sz="2400" dirty="0" err="1">
                <a:effectLst/>
              </a:rPr>
              <a:t>más</a:t>
            </a:r>
            <a:r>
              <a:rPr lang="es-ES" sz="2400" dirty="0">
                <a:effectLst/>
              </a:rPr>
              <a:t> </a:t>
            </a:r>
            <a:r>
              <a:rPr lang="es-ES" sz="2400" dirty="0" err="1">
                <a:effectLst/>
              </a:rPr>
              <a:t>específicos</a:t>
            </a:r>
            <a:r>
              <a:rPr lang="es-ES" sz="2400" dirty="0">
                <a:effectLst/>
              </a:rPr>
              <a:t> de insuficiencia cardiaca son la </a:t>
            </a:r>
            <a:r>
              <a:rPr lang="es-ES" sz="2400" b="1" dirty="0">
                <a:effectLst/>
              </a:rPr>
              <a:t>ortopnea</a:t>
            </a:r>
            <a:r>
              <a:rPr lang="es-ES" sz="2400" dirty="0">
                <a:effectLst/>
              </a:rPr>
              <a:t>, y sobre todo la </a:t>
            </a:r>
            <a:r>
              <a:rPr lang="es-ES" sz="2400" b="1" dirty="0">
                <a:effectLst/>
              </a:rPr>
              <a:t>disnea </a:t>
            </a:r>
            <a:r>
              <a:rPr lang="es-ES" sz="2400" b="1" dirty="0" err="1">
                <a:effectLst/>
              </a:rPr>
              <a:t>paroxística</a:t>
            </a:r>
            <a:r>
              <a:rPr lang="es-ES" sz="2400" b="1" dirty="0">
                <a:effectLst/>
              </a:rPr>
              <a:t> nocturna</a:t>
            </a:r>
            <a:r>
              <a:rPr lang="es-ES" sz="2400" dirty="0">
                <a:effectLst/>
              </a:rPr>
              <a:t>. </a:t>
            </a:r>
          </a:p>
          <a:p>
            <a:endParaRPr lang="es-ES" sz="2400" dirty="0">
              <a:effectLst/>
            </a:endParaRPr>
          </a:p>
          <a:p>
            <a:r>
              <a:rPr lang="es-ES" sz="2400" dirty="0"/>
              <a:t>Entre los </a:t>
            </a:r>
            <a:r>
              <a:rPr lang="es-ES" sz="2400" b="1" dirty="0"/>
              <a:t>signos</a:t>
            </a:r>
            <a:r>
              <a:rPr lang="es-ES" sz="2400" dirty="0"/>
              <a:t> más destacados encontramos</a:t>
            </a:r>
            <a:r>
              <a:rPr lang="es-ES" sz="2400" dirty="0">
                <a:effectLst/>
              </a:rPr>
              <a:t> la </a:t>
            </a:r>
            <a:r>
              <a:rPr lang="es-ES" sz="2400" b="1" dirty="0" err="1">
                <a:effectLst/>
              </a:rPr>
              <a:t>ingurgitación</a:t>
            </a:r>
            <a:r>
              <a:rPr lang="es-ES" sz="2400" b="1" dirty="0">
                <a:effectLst/>
              </a:rPr>
              <a:t> yugular</a:t>
            </a:r>
            <a:r>
              <a:rPr lang="es-ES" sz="2400" dirty="0">
                <a:effectLst/>
              </a:rPr>
              <a:t>, el </a:t>
            </a:r>
            <a:r>
              <a:rPr lang="es-ES" sz="2400" b="1" dirty="0">
                <a:effectLst/>
              </a:rPr>
              <a:t>galope</a:t>
            </a:r>
            <a:r>
              <a:rPr lang="es-ES" sz="2400" dirty="0">
                <a:effectLst/>
              </a:rPr>
              <a:t> y el </a:t>
            </a:r>
            <a:r>
              <a:rPr lang="es-ES" sz="2400" b="1" dirty="0">
                <a:effectLst/>
              </a:rPr>
              <a:t>desplazamiento apical de la punta </a:t>
            </a:r>
            <a:r>
              <a:rPr lang="es-ES" sz="2400" dirty="0">
                <a:effectLst/>
              </a:rPr>
              <a:t>en la </a:t>
            </a:r>
            <a:r>
              <a:rPr lang="es-ES" sz="2400" dirty="0" err="1">
                <a:effectLst/>
              </a:rPr>
              <a:t>palpación</a:t>
            </a:r>
            <a:r>
              <a:rPr lang="es-ES" sz="2400" dirty="0">
                <a:effectLst/>
              </a:rPr>
              <a:t> cardiaca. </a:t>
            </a:r>
          </a:p>
          <a:p>
            <a:endParaRPr lang="es-ES" dirty="0">
              <a:effectLst/>
            </a:endParaRPr>
          </a:p>
          <a:p>
            <a:endParaRPr lang="es-ES" dirty="0"/>
          </a:p>
        </p:txBody>
      </p:sp>
      <p:pic>
        <p:nvPicPr>
          <p:cNvPr id="8" name="Imagen 7" descr="Tabla&#10;&#10;Descripción generada automáticamente con confianza media">
            <a:extLst>
              <a:ext uri="{FF2B5EF4-FFF2-40B4-BE49-F238E27FC236}">
                <a16:creationId xmlns:a16="http://schemas.microsoft.com/office/drawing/2014/main" id="{88DC1CF2-DD41-389F-C316-B412E6ABE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563" y="1809183"/>
            <a:ext cx="5235017" cy="427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77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474" y="336551"/>
            <a:ext cx="9144000" cy="1020762"/>
          </a:xfrm>
        </p:spPr>
        <p:txBody>
          <a:bodyPr>
            <a:normAutofit/>
          </a:bodyPr>
          <a:lstStyle/>
          <a:p>
            <a:r>
              <a:rPr lang="es-ES" sz="3600" dirty="0"/>
              <a:t>ANAMNESIS Y EXPLORACIÓN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B0D5042-3E7D-2077-4A49-5B43DA1C39D7}"/>
              </a:ext>
            </a:extLst>
          </p:cNvPr>
          <p:cNvSpPr txBox="1"/>
          <p:nvPr/>
        </p:nvSpPr>
        <p:spPr>
          <a:xfrm>
            <a:off x="842963" y="1485899"/>
            <a:ext cx="8937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effectLst/>
            </a:endParaRPr>
          </a:p>
          <a:p>
            <a:endParaRPr lang="es-ES" dirty="0"/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DE3F28FA-9A53-395D-F9DA-AFCB28201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34427"/>
              </p:ext>
            </p:extLst>
          </p:nvPr>
        </p:nvGraphicFramePr>
        <p:xfrm>
          <a:off x="2032000" y="719666"/>
          <a:ext cx="8128000" cy="569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0909065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49405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ICC IZQUIERDA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ICC DERECHA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88169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dirty="0"/>
                        <a:t>SIGNOS DEBIDOS A BAJO GASTO (ANTERÓGRADOS)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Signos de hipoperfusión tisular periférica: oliguria, astenia, debilidad, confusión, insomnio, pérdida de memoria.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Poco frecuentes los síntomas de hipoperfusión pulmonar.</a:t>
                      </a:r>
                    </a:p>
                    <a:p>
                      <a:r>
                        <a:rPr lang="es-ES" dirty="0"/>
                        <a:t>Hipotensión arterial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7347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dirty="0"/>
                        <a:t>SÍNTOMAS DEBIDOS A LA CONGESTIÓN DE LOS TEJIDOS (RETRÓGRADOS)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08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Congestión pulmonar: disnea, disnea paroxística nocturna, ortopnea, edema agudo de pulmón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Acúmulo de sangre en las venas sistémicas: edemas periféricos que dejan fóvea a la presión, ascitis, derrame pleural, oliguria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03672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dirty="0"/>
                        <a:t>EXPLORACIÓN FÍSICA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6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Crepitantes inspiratorios, sibilancias, esputo rosado, ritmo de galope, 3R,4R, pulso alternante, disminución de la presión arterial diferencial, Presión capilar pulmonar elevada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Ingurgitación yugular, reflujo hepatoyugular, hepatomegalia, Presión Venosa Central elevada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615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479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443" y="0"/>
            <a:ext cx="9144000" cy="906462"/>
          </a:xfrm>
        </p:spPr>
        <p:txBody>
          <a:bodyPr>
            <a:normAutofit/>
          </a:bodyPr>
          <a:lstStyle/>
          <a:p>
            <a:r>
              <a:rPr lang="es-ES" sz="3600" dirty="0"/>
              <a:t> ELECTROCARDIOGRAMA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50039B1-F18A-A88E-39D4-D52B28294956}"/>
              </a:ext>
            </a:extLst>
          </p:cNvPr>
          <p:cNvSpPr txBox="1"/>
          <p:nvPr/>
        </p:nvSpPr>
        <p:spPr>
          <a:xfrm>
            <a:off x="535858" y="906462"/>
            <a:ext cx="1112028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Orienta en el diagnóstico hacia la causa de los signos y </a:t>
            </a:r>
            <a:r>
              <a:rPr lang="es-ES" sz="2400" dirty="0" err="1"/>
              <a:t>síntomas</a:t>
            </a:r>
            <a:r>
              <a:rPr lang="es-ES" sz="2400" dirty="0"/>
              <a:t> del paciente si detectamos: una </a:t>
            </a:r>
            <a:r>
              <a:rPr lang="es-ES" sz="2400" dirty="0" err="1"/>
              <a:t>fibrilación</a:t>
            </a:r>
            <a:r>
              <a:rPr lang="es-ES" sz="2400" dirty="0"/>
              <a:t> auricular </a:t>
            </a:r>
            <a:r>
              <a:rPr lang="es-ES" sz="2400" dirty="0" err="1"/>
              <a:t>rápida</a:t>
            </a:r>
            <a:r>
              <a:rPr lang="es-ES" sz="2400" dirty="0"/>
              <a:t>, una necrosis anterior extensa o un bloqueo AV completo, ondas Q, hipertrofia del VI y complejo QRS prolongado.</a:t>
            </a:r>
          </a:p>
          <a:p>
            <a:endParaRPr lang="es-ES" sz="2400" dirty="0"/>
          </a:p>
          <a:p>
            <a:r>
              <a:rPr lang="es-ES" sz="2400" dirty="0"/>
              <a:t>Un electrocardiograma normal tiene un </a:t>
            </a:r>
            <a:r>
              <a:rPr lang="es-ES" sz="2400" b="1" dirty="0"/>
              <a:t>elevado valor predictivo negativo </a:t>
            </a:r>
            <a:r>
              <a:rPr lang="es-ES" sz="2400" dirty="0"/>
              <a:t>para excluir insuficiencia cardiaca con </a:t>
            </a:r>
            <a:r>
              <a:rPr lang="es-ES" sz="2400" dirty="0" err="1"/>
              <a:t>fracción</a:t>
            </a:r>
            <a:r>
              <a:rPr lang="es-ES" sz="2400" dirty="0"/>
              <a:t> de </a:t>
            </a:r>
            <a:r>
              <a:rPr lang="es-ES" sz="2400" dirty="0" err="1"/>
              <a:t>eyección</a:t>
            </a:r>
            <a:r>
              <a:rPr lang="es-ES" sz="2400" dirty="0"/>
              <a:t> (FEVI) reducida (en torno al 98%) e insuficiencia cardiaca con FEVI preservada (en torno al 90%). </a:t>
            </a:r>
          </a:p>
          <a:p>
            <a:r>
              <a:rPr lang="es-ES" dirty="0"/>
              <a:t> </a:t>
            </a:r>
          </a:p>
        </p:txBody>
      </p:sp>
      <p:pic>
        <p:nvPicPr>
          <p:cNvPr id="1026" name="Picture 2" descr="Fibrilación auricular con respuesta ventricular rapida | Rotación de  Cardiología UDCA">
            <a:extLst>
              <a:ext uri="{FF2B5EF4-FFF2-40B4-BE49-F238E27FC236}">
                <a16:creationId xmlns:a16="http://schemas.microsoft.com/office/drawing/2014/main" id="{AA6C18F0-E8A1-658D-4C66-A24BA1CBA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4" y="3745640"/>
            <a:ext cx="4270375" cy="29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FCC8372-3DAD-EE8B-922A-E0964FC38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82" y="3711760"/>
            <a:ext cx="5852160" cy="300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955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590" y="138363"/>
            <a:ext cx="9296400" cy="820737"/>
          </a:xfrm>
        </p:spPr>
        <p:txBody>
          <a:bodyPr>
            <a:normAutofit/>
          </a:bodyPr>
          <a:lstStyle/>
          <a:p>
            <a:r>
              <a:rPr lang="es-ES" sz="3600" dirty="0"/>
              <a:t>RX DE TÓRAX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01A05E-3811-1EA9-2AFB-4A0CB96DEEAF}"/>
              </a:ext>
            </a:extLst>
          </p:cNvPr>
          <p:cNvSpPr txBox="1"/>
          <p:nvPr/>
        </p:nvSpPr>
        <p:spPr>
          <a:xfrm>
            <a:off x="259290" y="959100"/>
            <a:ext cx="115833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Útil si </a:t>
            </a:r>
            <a:r>
              <a:rPr lang="es-ES" sz="2400" dirty="0">
                <a:effectLst/>
              </a:rPr>
              <a:t>hay datos </a:t>
            </a:r>
            <a:r>
              <a:rPr lang="es-ES" sz="2400" dirty="0" err="1">
                <a:effectLst/>
              </a:rPr>
              <a:t>patológicos</a:t>
            </a:r>
            <a:r>
              <a:rPr lang="es-ES" sz="2400" dirty="0">
                <a:effectLst/>
              </a:rPr>
              <a:t> sugestivos de </a:t>
            </a:r>
            <a:r>
              <a:rPr lang="es-ES" sz="2400" dirty="0" err="1">
                <a:effectLst/>
              </a:rPr>
              <a:t>congestión</a:t>
            </a:r>
            <a:r>
              <a:rPr lang="es-ES" sz="2400" dirty="0">
                <a:effectLst/>
              </a:rPr>
              <a:t> pulmonar.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Una </a:t>
            </a:r>
            <a:r>
              <a:rPr lang="es-ES" sz="2400" b="1" dirty="0" err="1">
                <a:effectLst/>
              </a:rPr>
              <a:t>radiografía</a:t>
            </a:r>
            <a:r>
              <a:rPr lang="es-ES" sz="2400" b="1" dirty="0">
                <a:effectLst/>
              </a:rPr>
              <a:t> normal no excluye el </a:t>
            </a:r>
            <a:r>
              <a:rPr lang="es-ES" sz="2400" b="1" dirty="0" err="1">
                <a:effectLst/>
              </a:rPr>
              <a:t>diagnóstico</a:t>
            </a:r>
            <a:r>
              <a:rPr lang="es-ES" sz="2400" b="1" dirty="0">
                <a:effectLst/>
              </a:rPr>
              <a:t> de insuficiencia cardiaca</a:t>
            </a:r>
            <a:r>
              <a:rPr lang="es-ES" sz="2400" dirty="0">
                <a:effectLst/>
              </a:rPr>
              <a:t>. Puede existir aumento de las presiones de llenado sin </a:t>
            </a:r>
            <a:r>
              <a:rPr lang="es-ES" sz="2400" dirty="0" err="1">
                <a:effectLst/>
              </a:rPr>
              <a:t>congestión</a:t>
            </a:r>
            <a:r>
              <a:rPr lang="es-ES" sz="2400" dirty="0">
                <a:effectLst/>
              </a:rPr>
              <a:t> </a:t>
            </a:r>
            <a:r>
              <a:rPr lang="es-ES" sz="2400" dirty="0" err="1">
                <a:effectLst/>
              </a:rPr>
              <a:t>radiológica</a:t>
            </a:r>
            <a:r>
              <a:rPr lang="es-ES" sz="2400" dirty="0">
                <a:effectLst/>
              </a:rPr>
              <a:t> o </a:t>
            </a:r>
            <a:r>
              <a:rPr lang="es-ES" sz="2400" dirty="0" err="1">
                <a:effectLst/>
              </a:rPr>
              <a:t>disfunción</a:t>
            </a:r>
            <a:r>
              <a:rPr lang="es-ES" sz="2400" dirty="0">
                <a:effectLst/>
              </a:rPr>
              <a:t> ventricular sin cardiomegalia. </a:t>
            </a:r>
          </a:p>
          <a:p>
            <a:endParaRPr lang="es-ES" dirty="0">
              <a:effectLst/>
            </a:endParaRPr>
          </a:p>
        </p:txBody>
      </p:sp>
      <p:pic>
        <p:nvPicPr>
          <p:cNvPr id="5" name="Imagen 4" descr="Imagen en blanco y negro de una persona&#10;&#10;Descripción generada automáticamente con confianza baja">
            <a:extLst>
              <a:ext uri="{FF2B5EF4-FFF2-40B4-BE49-F238E27FC236}">
                <a16:creationId xmlns:a16="http://schemas.microsoft.com/office/drawing/2014/main" id="{DCF882A7-71F5-BEBC-B6C8-9200288A2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9055" y="2945955"/>
            <a:ext cx="3474460" cy="29101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5E987FB-530D-7AC0-2087-951D7A980E70}"/>
              </a:ext>
            </a:extLst>
          </p:cNvPr>
          <p:cNvSpPr txBox="1"/>
          <p:nvPr/>
        </p:nvSpPr>
        <p:spPr>
          <a:xfrm>
            <a:off x="975822" y="2945955"/>
            <a:ext cx="2544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Líneas B de </a:t>
            </a:r>
            <a:r>
              <a:rPr lang="es-ES" dirty="0" err="1"/>
              <a:t>Kerley</a:t>
            </a:r>
            <a:r>
              <a:rPr lang="es-ES" dirty="0"/>
              <a:t> que sugieren edema pulmonar cardiogénico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991564-187B-2D9F-E575-37258311F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585" y="2199096"/>
            <a:ext cx="4069609" cy="2854800"/>
          </a:xfrm>
          <a:prstGeom prst="rect">
            <a:avLst/>
          </a:prstGeom>
        </p:spPr>
      </p:pic>
      <p:pic>
        <p:nvPicPr>
          <p:cNvPr id="2050" name="Picture 2" descr="Qué es la insuficiencia cardiaca congestiva? | Síntomas, causas y cómo  tratar la enfermedad">
            <a:extLst>
              <a:ext uri="{FF2B5EF4-FFF2-40B4-BE49-F238E27FC236}">
                <a16:creationId xmlns:a16="http://schemas.microsoft.com/office/drawing/2014/main" id="{ECDD0E4B-4AB7-4354-6BB4-8C9C8A884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4" y="4401633"/>
            <a:ext cx="4163201" cy="216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14B76A3-9FE9-431B-25CF-8C8D081E4BBB}"/>
              </a:ext>
            </a:extLst>
          </p:cNvPr>
          <p:cNvSpPr txBox="1"/>
          <p:nvPr/>
        </p:nvSpPr>
        <p:spPr>
          <a:xfrm>
            <a:off x="5115339" y="5380383"/>
            <a:ext cx="2769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Índice cardiotorácico aumentado </a:t>
            </a:r>
          </a:p>
        </p:txBody>
      </p:sp>
    </p:spTree>
    <p:extLst>
      <p:ext uri="{BB962C8B-B14F-4D97-AF65-F5344CB8AC3E}">
        <p14:creationId xmlns:p14="http://schemas.microsoft.com/office/powerpoint/2010/main" val="1954524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105" y="435942"/>
            <a:ext cx="9144000" cy="906462"/>
          </a:xfrm>
        </p:spPr>
        <p:txBody>
          <a:bodyPr>
            <a:normAutofit/>
          </a:bodyPr>
          <a:lstStyle/>
          <a:p>
            <a:r>
              <a:rPr lang="es-ES" sz="3600" dirty="0"/>
              <a:t>ANALÍTICA BÁSICA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A32E94-68EA-2075-190F-9F019BF83C53}"/>
              </a:ext>
            </a:extLst>
          </p:cNvPr>
          <p:cNvSpPr txBox="1"/>
          <p:nvPr/>
        </p:nvSpPr>
        <p:spPr>
          <a:xfrm>
            <a:off x="995362" y="1397674"/>
            <a:ext cx="102012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/>
              <a:t>A</a:t>
            </a:r>
            <a:r>
              <a:rPr lang="es-ES" sz="2400" dirty="0" err="1">
                <a:effectLst/>
              </a:rPr>
              <a:t>nalítica</a:t>
            </a:r>
            <a:r>
              <a:rPr lang="es-ES" sz="2400" dirty="0">
                <a:effectLst/>
              </a:rPr>
              <a:t> completa que incluya </a:t>
            </a:r>
            <a:r>
              <a:rPr lang="es-ES" sz="2400" b="1" dirty="0">
                <a:effectLst/>
              </a:rPr>
              <a:t>hemograma, iones, urea, creatinina, glucosa, perfil </a:t>
            </a:r>
            <a:r>
              <a:rPr lang="es-ES" sz="2400" b="1" dirty="0" err="1">
                <a:effectLst/>
              </a:rPr>
              <a:t>hepático</a:t>
            </a:r>
            <a:r>
              <a:rPr lang="es-ES" sz="2400" b="1" dirty="0">
                <a:effectLst/>
              </a:rPr>
              <a:t>, perfil </a:t>
            </a:r>
            <a:r>
              <a:rPr lang="es-ES" sz="2400" b="1" dirty="0" err="1">
                <a:effectLst/>
              </a:rPr>
              <a:t>lipídico</a:t>
            </a:r>
            <a:r>
              <a:rPr lang="es-ES" sz="2400" b="1" dirty="0">
                <a:effectLst/>
              </a:rPr>
              <a:t> y hormonas tiroideas</a:t>
            </a:r>
            <a:r>
              <a:rPr lang="es-ES" sz="2400" dirty="0">
                <a:effectLst/>
              </a:rPr>
              <a:t>. </a:t>
            </a:r>
          </a:p>
          <a:p>
            <a:r>
              <a:rPr lang="es-ES" sz="2400" dirty="0"/>
              <a:t>El objetivo de estas determinaciones 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Detectar otras enfermedades que pudieran estar simulando una insuficiencia cardíaca.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Descubrir posibles desencadenantes de la enfermedad.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Establecer </a:t>
            </a:r>
            <a:r>
              <a:rPr lang="es-ES" sz="2400" dirty="0">
                <a:effectLst/>
              </a:rPr>
              <a:t>el grado de </a:t>
            </a:r>
            <a:r>
              <a:rPr lang="es-ES" sz="2400" dirty="0" err="1">
                <a:effectLst/>
              </a:rPr>
              <a:t>repercusión</a:t>
            </a:r>
            <a:r>
              <a:rPr lang="es-ES" sz="2400" dirty="0">
                <a:effectLst/>
              </a:rPr>
              <a:t> </a:t>
            </a:r>
            <a:r>
              <a:rPr lang="es-ES" sz="2400" dirty="0" err="1">
                <a:effectLst/>
              </a:rPr>
              <a:t>orgánica</a:t>
            </a:r>
            <a:r>
              <a:rPr lang="es-ES" sz="2400" dirty="0">
                <a:effectLst/>
              </a:rPr>
              <a:t> a </a:t>
            </a:r>
            <a:r>
              <a:rPr lang="es-ES" sz="2400" dirty="0" err="1">
                <a:effectLst/>
              </a:rPr>
              <a:t>través</a:t>
            </a:r>
            <a:r>
              <a:rPr lang="es-ES" sz="2400" dirty="0">
                <a:effectLst/>
              </a:rPr>
              <a:t> de ciertos </a:t>
            </a:r>
            <a:r>
              <a:rPr lang="es-ES" sz="2400" dirty="0" err="1">
                <a:effectLst/>
              </a:rPr>
              <a:t>parámetros</a:t>
            </a:r>
            <a:r>
              <a:rPr lang="es-ES" sz="2400" dirty="0">
                <a:effectLst/>
              </a:rPr>
              <a:t> </a:t>
            </a:r>
            <a:r>
              <a:rPr lang="es-ES" sz="2400" dirty="0" err="1">
                <a:effectLst/>
              </a:rPr>
              <a:t>analíticos</a:t>
            </a:r>
            <a:r>
              <a:rPr lang="es-ES" sz="2400" dirty="0">
                <a:effectLst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Conocer marcadores como la </a:t>
            </a:r>
            <a:r>
              <a:rPr lang="es-ES" sz="2400" b="1" dirty="0">
                <a:effectLst/>
              </a:rPr>
              <a:t>función renal </a:t>
            </a:r>
            <a:r>
              <a:rPr lang="es-ES" sz="2400" dirty="0"/>
              <a:t>antes de iniciar </a:t>
            </a:r>
            <a:r>
              <a:rPr lang="es-ES" sz="2400" dirty="0">
                <a:effectLst/>
              </a:rPr>
              <a:t>un tratamiento </a:t>
            </a:r>
            <a:r>
              <a:rPr lang="es-ES" sz="2400" dirty="0" err="1">
                <a:effectLst/>
              </a:rPr>
              <a:t>específico</a:t>
            </a:r>
            <a:r>
              <a:rPr lang="es-ES" sz="2400" dirty="0">
                <a:effectLst/>
              </a:rPr>
              <a:t> con </a:t>
            </a:r>
            <a:r>
              <a:rPr lang="es-ES" sz="2400" dirty="0" err="1">
                <a:effectLst/>
              </a:rPr>
              <a:t>fármacos</a:t>
            </a:r>
            <a:r>
              <a:rPr lang="es-ES" sz="2400" dirty="0">
                <a:effectLst/>
              </a:rPr>
              <a:t> como inhibidores </a:t>
            </a:r>
            <a:r>
              <a:rPr lang="es-ES" sz="2400" dirty="0" err="1">
                <a:effectLst/>
              </a:rPr>
              <a:t>neurohormonales</a:t>
            </a:r>
            <a:r>
              <a:rPr lang="es-ES" sz="2400" dirty="0">
                <a:effectLst/>
              </a:rPr>
              <a:t> o </a:t>
            </a:r>
            <a:r>
              <a:rPr lang="es-ES" sz="2400" dirty="0" err="1">
                <a:effectLst/>
              </a:rPr>
              <a:t>diuréticos</a:t>
            </a:r>
            <a:r>
              <a:rPr lang="es-ES" sz="2400" dirty="0">
                <a:effectLst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8206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1043" y="456011"/>
            <a:ext cx="7777163" cy="1077912"/>
          </a:xfrm>
        </p:spPr>
        <p:txBody>
          <a:bodyPr>
            <a:normAutofit/>
          </a:bodyPr>
          <a:lstStyle/>
          <a:p>
            <a:r>
              <a:rPr lang="es-ES" sz="3600" dirty="0"/>
              <a:t>PÉPTIDO NATRIURÉTICO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1FC4C0-F871-49A4-9CD1-C00EF402B295}"/>
              </a:ext>
            </a:extLst>
          </p:cNvPr>
          <p:cNvSpPr txBox="1"/>
          <p:nvPr/>
        </p:nvSpPr>
        <p:spPr>
          <a:xfrm>
            <a:off x="1154906" y="1628776"/>
            <a:ext cx="104036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Útil en pacientes que consultan por disnea.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/>
              <a:t>Elevado valor predictivo negativo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Punto de corte: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/>
              <a:t>Si el paciente es </a:t>
            </a:r>
            <a:r>
              <a:rPr lang="es-ES" sz="2400" b="1" dirty="0"/>
              <a:t>menor de 75 años </a:t>
            </a:r>
            <a:r>
              <a:rPr lang="es-ES" sz="2400" b="1" dirty="0">
                <a:sym typeface="Wingdings" pitchFamily="2" charset="2"/>
              </a:rPr>
              <a:t>&gt;</a:t>
            </a:r>
            <a:r>
              <a:rPr lang="es-ES" sz="2400" b="1" dirty="0"/>
              <a:t> 125 </a:t>
            </a:r>
            <a:r>
              <a:rPr lang="es-ES" sz="2400" dirty="0" err="1"/>
              <a:t>pg</a:t>
            </a:r>
            <a:r>
              <a:rPr lang="es-ES" sz="2400" dirty="0"/>
              <a:t>/m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/>
              <a:t>Si el paciente es </a:t>
            </a:r>
            <a:r>
              <a:rPr lang="es-ES" sz="2400" b="1" dirty="0"/>
              <a:t>mayor de 75 años &gt; 300 </a:t>
            </a:r>
            <a:r>
              <a:rPr lang="es-ES" sz="2400" dirty="0" err="1"/>
              <a:t>pg</a:t>
            </a:r>
            <a:r>
              <a:rPr lang="es-ES" sz="2400" dirty="0"/>
              <a:t>/m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Situaciones con concentraciones elevadas de </a:t>
            </a:r>
            <a:r>
              <a:rPr lang="es-ES" sz="2400" dirty="0" err="1"/>
              <a:t>péptidos</a:t>
            </a:r>
            <a:r>
              <a:rPr lang="es-ES" sz="2400" dirty="0"/>
              <a:t> </a:t>
            </a:r>
            <a:r>
              <a:rPr lang="es-ES" sz="2400" dirty="0" err="1"/>
              <a:t>natriuréticos</a:t>
            </a:r>
            <a:r>
              <a:rPr lang="es-ES" sz="2400" dirty="0"/>
              <a:t> sin datos de insuficiencia cardiaca como son: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79045BAA-B43C-F9E9-671E-7B412AC254EA}"/>
              </a:ext>
            </a:extLst>
          </p:cNvPr>
          <p:cNvSpPr/>
          <p:nvPr/>
        </p:nvSpPr>
        <p:spPr>
          <a:xfrm>
            <a:off x="1645755" y="4496139"/>
            <a:ext cx="3700462" cy="1971675"/>
          </a:xfrm>
          <a:prstGeom prst="roundRect">
            <a:avLst/>
          </a:prstGeom>
          <a:solidFill>
            <a:schemeClr val="accent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/>
              <a:t>-ANEMIA</a:t>
            </a:r>
          </a:p>
          <a:p>
            <a:pPr algn="just"/>
            <a:r>
              <a:rPr lang="es-ES" dirty="0"/>
              <a:t>-HIPERTIROIDISMO</a:t>
            </a:r>
          </a:p>
          <a:p>
            <a:pPr algn="just"/>
            <a:r>
              <a:rPr lang="es-ES" dirty="0"/>
              <a:t>-EMBOLIA PULMONAR</a:t>
            </a:r>
          </a:p>
          <a:p>
            <a:pPr algn="just"/>
            <a:r>
              <a:rPr lang="es-ES" dirty="0"/>
              <a:t>-ARRITMIAS</a:t>
            </a:r>
          </a:p>
          <a:p>
            <a:pPr algn="just"/>
            <a:r>
              <a:rPr lang="es-ES" dirty="0"/>
              <a:t>-INSUFICIENCIA RENAL</a:t>
            </a:r>
          </a:p>
          <a:p>
            <a:pPr algn="just"/>
            <a:r>
              <a:rPr lang="es-ES" dirty="0"/>
              <a:t>-NEOPLASIAS </a:t>
            </a:r>
          </a:p>
          <a:p>
            <a:pPr algn="just"/>
            <a:r>
              <a:rPr lang="es-ES" dirty="0"/>
              <a:t>-ICTUS</a:t>
            </a:r>
          </a:p>
        </p:txBody>
      </p:sp>
    </p:spTree>
    <p:extLst>
      <p:ext uri="{BB962C8B-B14F-4D97-AF65-F5344CB8AC3E}">
        <p14:creationId xmlns:p14="http://schemas.microsoft.com/office/powerpoint/2010/main" val="1836999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912" y="357399"/>
            <a:ext cx="9144000" cy="763587"/>
          </a:xfrm>
        </p:spPr>
        <p:txBody>
          <a:bodyPr>
            <a:normAutofit/>
          </a:bodyPr>
          <a:lstStyle/>
          <a:p>
            <a:r>
              <a:rPr lang="es-ES" sz="3600" dirty="0"/>
              <a:t>ECOCARDIOGRAMA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BF472F-BF2F-6D35-6FF0-FA4ACDF69B70}"/>
              </a:ext>
            </a:extLst>
          </p:cNvPr>
          <p:cNvSpPr txBox="1"/>
          <p:nvPr/>
        </p:nvSpPr>
        <p:spPr>
          <a:xfrm>
            <a:off x="1277592" y="1231885"/>
            <a:ext cx="8942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Permite confirmar el diagnóstico y aproximarse a la etiología d</a:t>
            </a:r>
            <a:r>
              <a:rPr lang="es-ES" sz="2400" dirty="0">
                <a:effectLst/>
              </a:rPr>
              <a:t>e la insuficiencia cardiaca analizando la estructura y </a:t>
            </a:r>
            <a:r>
              <a:rPr lang="es-ES" sz="2400" dirty="0" err="1">
                <a:effectLst/>
              </a:rPr>
              <a:t>función</a:t>
            </a:r>
            <a:r>
              <a:rPr lang="es-ES" sz="2400" dirty="0">
                <a:effectLst/>
              </a:rPr>
              <a:t> cardiacas.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Permite la clasificación de la IC según la FEVI</a:t>
            </a:r>
            <a:endParaRPr lang="es-ES" sz="2400" dirty="0">
              <a:effectLst/>
            </a:endParaRPr>
          </a:p>
          <a:p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11DDDC-A466-7DB1-F43F-AE7CA2A8B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636" y="2395398"/>
            <a:ext cx="4978400" cy="37338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BFD0F09-410E-C970-7499-B69969BDDB35}"/>
              </a:ext>
            </a:extLst>
          </p:cNvPr>
          <p:cNvSpPr txBox="1"/>
          <p:nvPr/>
        </p:nvSpPr>
        <p:spPr>
          <a:xfrm>
            <a:off x="5208105" y="6129198"/>
            <a:ext cx="7110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Dilatación de las aurículas derecha (AD) e izquierda (AI) y el engrosamiento en la pared de los ventrículos derecho (VD) e izquierdo (VI).</a:t>
            </a:r>
          </a:p>
          <a:p>
            <a:endParaRPr lang="es-ES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E0CCC8EF-837F-04C0-5C3C-7F53C79E9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873769"/>
              </p:ext>
            </p:extLst>
          </p:nvPr>
        </p:nvGraphicFramePr>
        <p:xfrm>
          <a:off x="799548" y="1748797"/>
          <a:ext cx="5548243" cy="2445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9BC7CCCB-3671-C8FB-B099-B71291EB0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460" y="3515598"/>
            <a:ext cx="6593854" cy="26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31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050" y="293688"/>
            <a:ext cx="9144000" cy="980128"/>
          </a:xfrm>
        </p:spPr>
        <p:txBody>
          <a:bodyPr>
            <a:normAutofit/>
          </a:bodyPr>
          <a:lstStyle/>
          <a:p>
            <a:r>
              <a:rPr lang="es-ES" sz="3600" dirty="0"/>
              <a:t>ALGORITMO  DIAGNÓSTICO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D547B42A-5E41-E4F6-7425-A145B0121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095" y="1340337"/>
            <a:ext cx="6193367" cy="502855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3190DA4-F1FF-768C-6728-3A384EDDA1D8}"/>
              </a:ext>
            </a:extLst>
          </p:cNvPr>
          <p:cNvSpPr txBox="1"/>
          <p:nvPr/>
        </p:nvSpPr>
        <p:spPr>
          <a:xfrm>
            <a:off x="490538" y="1320250"/>
            <a:ext cx="46863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effectLst/>
              </a:rPr>
              <a:t>1.Anamnesis y </a:t>
            </a:r>
            <a:r>
              <a:rPr lang="es-ES" sz="2400" dirty="0"/>
              <a:t>E</a:t>
            </a:r>
            <a:r>
              <a:rPr lang="es-ES" sz="2400" dirty="0">
                <a:effectLst/>
              </a:rPr>
              <a:t>xploración Física:</a:t>
            </a:r>
          </a:p>
          <a:p>
            <a:pPr lvl="1"/>
            <a:r>
              <a:rPr lang="es-ES" sz="2400" dirty="0"/>
              <a:t>1.1 Grado de disnea y Tiempo de evolución.</a:t>
            </a:r>
          </a:p>
          <a:p>
            <a:pPr lvl="1"/>
            <a:r>
              <a:rPr lang="es-ES" sz="2400" dirty="0"/>
              <a:t>1.2 Ortopnea, Edema en MMII, aumento de peso.</a:t>
            </a:r>
          </a:p>
          <a:p>
            <a:pPr lvl="1"/>
            <a:r>
              <a:rPr lang="es-ES" sz="2400" dirty="0"/>
              <a:t>1.3 Antecedentes de cardiopatía, SAOS u otras enfermedades sistémicas.</a:t>
            </a:r>
            <a:endParaRPr lang="es-ES" sz="2400" dirty="0">
              <a:effectLst/>
            </a:endParaRPr>
          </a:p>
          <a:p>
            <a:r>
              <a:rPr lang="es-ES" sz="2400" dirty="0"/>
              <a:t>2. Signos de alarma</a:t>
            </a:r>
          </a:p>
          <a:p>
            <a:r>
              <a:rPr lang="es-ES" sz="2400" dirty="0"/>
              <a:t>3.ECG, </a:t>
            </a:r>
            <a:r>
              <a:rPr lang="es-ES" sz="2400" dirty="0" err="1"/>
              <a:t>Rx,Analítica</a:t>
            </a:r>
            <a:endParaRPr lang="es-ES" sz="2400" dirty="0"/>
          </a:p>
          <a:p>
            <a:r>
              <a:rPr lang="es-ES" sz="2400" dirty="0"/>
              <a:t>4. Péptido Natriurético</a:t>
            </a:r>
          </a:p>
          <a:p>
            <a:r>
              <a:rPr lang="es-ES" sz="2400" dirty="0"/>
              <a:t>5. Remitir a Cardiología+ Inicio de Diuréticos de Asa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8169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302" y="135721"/>
            <a:ext cx="9144000" cy="980128"/>
          </a:xfrm>
        </p:spPr>
        <p:txBody>
          <a:bodyPr>
            <a:normAutofit/>
          </a:bodyPr>
          <a:lstStyle/>
          <a:p>
            <a:r>
              <a:rPr lang="es-ES" sz="3600" dirty="0"/>
              <a:t>TRANSICIÓN TRAS EL ALTA</a:t>
            </a:r>
            <a:r>
              <a:rPr lang="es-ES" sz="3600" dirty="0">
                <a:sym typeface="Wingdings" pitchFamily="2" charset="2"/>
              </a:rPr>
              <a:t> </a:t>
            </a:r>
            <a:endParaRPr lang="es-ES" sz="3600" dirty="0"/>
          </a:p>
        </p:txBody>
      </p:sp>
      <p:pic>
        <p:nvPicPr>
          <p:cNvPr id="9" name="Imagen 8" descr="Diagrama&#10;&#10;Descripción generada automáticamente">
            <a:extLst>
              <a:ext uri="{FF2B5EF4-FFF2-40B4-BE49-F238E27FC236}">
                <a16:creationId xmlns:a16="http://schemas.microsoft.com/office/drawing/2014/main" id="{B1445EB5-242F-E5BC-A9AD-87FC843B1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26" y="3193340"/>
            <a:ext cx="6986381" cy="326258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5EFFA2A-98C0-5E07-656B-59A088A13E68}"/>
              </a:ext>
            </a:extLst>
          </p:cNvPr>
          <p:cNvSpPr txBox="1"/>
          <p:nvPr/>
        </p:nvSpPr>
        <p:spPr>
          <a:xfrm>
            <a:off x="596348" y="1115849"/>
            <a:ext cx="108013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Período que se inicia en el hospital y se prolonga en un </a:t>
            </a:r>
            <a:r>
              <a:rPr lang="es-ES" sz="2400" dirty="0" err="1"/>
              <a:t>perído</a:t>
            </a:r>
            <a:r>
              <a:rPr lang="es-ES" sz="2400" dirty="0"/>
              <a:t> de hasta 3-6 meses.</a:t>
            </a:r>
          </a:p>
          <a:p>
            <a:r>
              <a:rPr lang="es-ES" sz="2400" dirty="0"/>
              <a:t>Requiere un abordaje multidisciplinar en el que participan médicos y enfermeras del hospital.</a:t>
            </a:r>
          </a:p>
          <a:p>
            <a:r>
              <a:rPr lang="es-ES" sz="2400" dirty="0"/>
              <a:t>1º A las 48 horas visita con enfermería de la </a:t>
            </a:r>
            <a:r>
              <a:rPr lang="es-ES" sz="2400" dirty="0" err="1"/>
              <a:t>vía</a:t>
            </a:r>
            <a:r>
              <a:rPr lang="es-ES" sz="2400" dirty="0"/>
              <a:t> </a:t>
            </a:r>
            <a:r>
              <a:rPr lang="es-ES" sz="2400" dirty="0" err="1"/>
              <a:t>clínica</a:t>
            </a:r>
            <a:r>
              <a:rPr lang="es-ES" sz="2400" dirty="0"/>
              <a:t> de insuficiencia cardiaca </a:t>
            </a:r>
          </a:p>
          <a:p>
            <a:r>
              <a:rPr lang="es-ES" sz="2400" dirty="0"/>
              <a:t>2ºA los 7 días por su médico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F7DFE34-6DA4-8B41-C466-CCCDB87E20DC}"/>
              </a:ext>
            </a:extLst>
          </p:cNvPr>
          <p:cNvSpPr/>
          <p:nvPr/>
        </p:nvSpPr>
        <p:spPr>
          <a:xfrm>
            <a:off x="169793" y="3759772"/>
            <a:ext cx="4731025" cy="2962507"/>
          </a:xfrm>
          <a:prstGeom prst="roundRect">
            <a:avLst/>
          </a:prstGeom>
          <a:solidFill>
            <a:schemeClr val="accent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effectLst/>
                <a:latin typeface="Graphik" panose="020B0503030202060203" pitchFamily="34" charset="77"/>
              </a:rPr>
              <a:t>Imposibilidad del paciente para desplazarse al lugar de la consulta.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effectLst/>
                <a:latin typeface="Graphik" panose="020B0503030202060203" pitchFamily="34" charset="77"/>
              </a:rPr>
              <a:t>Ausencia de soporte familiar adecuado en paciente dependiente.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effectLst/>
                <a:latin typeface="Graphik" panose="020B0503030202060203" pitchFamily="34" charset="77"/>
              </a:rPr>
              <a:t>Negativa por parte del paciente a recibir seguimiento hospitalario.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effectLst/>
                <a:latin typeface="Graphik" panose="020B0503030202060203" pitchFamily="34" charset="77"/>
              </a:rPr>
              <a:t>Ausencia de domicilio estable o pertenencia a otra comunidad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D6B97F-3C98-E54C-4EE0-76980F4859BF}"/>
              </a:ext>
            </a:extLst>
          </p:cNvPr>
          <p:cNvSpPr txBox="1"/>
          <p:nvPr/>
        </p:nvSpPr>
        <p:spPr>
          <a:xfrm>
            <a:off x="364434" y="3336667"/>
            <a:ext cx="4214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CRITERIOS DE EXCLUSIÓN</a:t>
            </a:r>
          </a:p>
        </p:txBody>
      </p:sp>
    </p:spTree>
    <p:extLst>
      <p:ext uri="{BB962C8B-B14F-4D97-AF65-F5344CB8AC3E}">
        <p14:creationId xmlns:p14="http://schemas.microsoft.com/office/powerpoint/2010/main" val="977035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302" y="174418"/>
            <a:ext cx="9144000" cy="980128"/>
          </a:xfrm>
        </p:spPr>
        <p:txBody>
          <a:bodyPr>
            <a:normAutofit/>
          </a:bodyPr>
          <a:lstStyle/>
          <a:p>
            <a:r>
              <a:rPr lang="es-ES" sz="3600" dirty="0"/>
              <a:t>SEGUIMIENTO</a:t>
            </a: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66FAC18A-C5FC-E2D8-E566-7A138386C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050" y="2780519"/>
            <a:ext cx="6311350" cy="363801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CEEB750-2E2F-E0F5-2A28-FD24ABB69511}"/>
              </a:ext>
            </a:extLst>
          </p:cNvPr>
          <p:cNvSpPr txBox="1"/>
          <p:nvPr/>
        </p:nvSpPr>
        <p:spPr>
          <a:xfrm>
            <a:off x="927651" y="1046923"/>
            <a:ext cx="97005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Al igual que en el caso de la enfermera de </a:t>
            </a:r>
            <a:r>
              <a:rPr lang="es-ES" sz="2400" dirty="0" err="1"/>
              <a:t>Atención</a:t>
            </a:r>
            <a:r>
              <a:rPr lang="es-ES" sz="2400" dirty="0"/>
              <a:t> Primaria se ha propuesto un </a:t>
            </a:r>
            <a:r>
              <a:rPr lang="es-ES" sz="2400" dirty="0" err="1"/>
              <a:t>mínimo</a:t>
            </a:r>
            <a:r>
              <a:rPr lang="es-ES" sz="2400" dirty="0"/>
              <a:t> de una visita mensual durante los primeros 3 meses del alta de </a:t>
            </a:r>
            <a:r>
              <a:rPr lang="es-ES" sz="2400" dirty="0" err="1"/>
              <a:t>hospitalización</a:t>
            </a:r>
            <a:r>
              <a:rPr lang="es-ES" sz="2400" dirty="0"/>
              <a:t>, y posteriormente una </a:t>
            </a:r>
            <a:r>
              <a:rPr lang="es-ES" sz="2400" dirty="0" err="1"/>
              <a:t>valoración</a:t>
            </a:r>
            <a:r>
              <a:rPr lang="es-ES" sz="2400" dirty="0"/>
              <a:t> semestral durante un </a:t>
            </a:r>
            <a:r>
              <a:rPr lang="es-ES" sz="2400" dirty="0" err="1"/>
              <a:t>año</a:t>
            </a:r>
            <a:r>
              <a:rPr lang="es-ES" sz="2400" dirty="0"/>
              <a:t> </a:t>
            </a:r>
            <a:r>
              <a:rPr lang="es-ES" sz="2400" dirty="0" err="1"/>
              <a:t>más</a:t>
            </a:r>
            <a:r>
              <a:rPr lang="es-ES" sz="2400" dirty="0"/>
              <a:t> como objetivo para el seguimiento de este periodo vulnerable.</a:t>
            </a:r>
          </a:p>
        </p:txBody>
      </p:sp>
    </p:spTree>
    <p:extLst>
      <p:ext uri="{BB962C8B-B14F-4D97-AF65-F5344CB8AC3E}">
        <p14:creationId xmlns:p14="http://schemas.microsoft.com/office/powerpoint/2010/main" val="2155951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302" y="174418"/>
            <a:ext cx="9144000" cy="980128"/>
          </a:xfrm>
        </p:spPr>
        <p:txBody>
          <a:bodyPr>
            <a:normAutofit/>
          </a:bodyPr>
          <a:lstStyle/>
          <a:p>
            <a:r>
              <a:rPr lang="es-ES" sz="3600" dirty="0"/>
              <a:t>SEGUIMIENTO</a:t>
            </a: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66FAC18A-C5FC-E2D8-E566-7A138386C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997" y="2624948"/>
            <a:ext cx="7041046" cy="405863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CEEB750-2E2F-E0F5-2A28-FD24ABB69511}"/>
              </a:ext>
            </a:extLst>
          </p:cNvPr>
          <p:cNvSpPr txBox="1"/>
          <p:nvPr/>
        </p:nvSpPr>
        <p:spPr>
          <a:xfrm>
            <a:off x="927651" y="1046923"/>
            <a:ext cx="97005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Al igual que en el caso de la enfermera de </a:t>
            </a:r>
            <a:r>
              <a:rPr lang="es-ES" sz="2400" dirty="0" err="1"/>
              <a:t>Atención</a:t>
            </a:r>
            <a:r>
              <a:rPr lang="es-ES" sz="2400" dirty="0"/>
              <a:t> Primaria se ha propuesto un </a:t>
            </a:r>
            <a:r>
              <a:rPr lang="es-ES" sz="2400" dirty="0" err="1"/>
              <a:t>mínimo</a:t>
            </a:r>
            <a:r>
              <a:rPr lang="es-ES" sz="2400" dirty="0"/>
              <a:t> de una visita mensual durante los primeros 3 meses del alta de </a:t>
            </a:r>
            <a:r>
              <a:rPr lang="es-ES" sz="2400" dirty="0" err="1"/>
              <a:t>hospitalización</a:t>
            </a:r>
            <a:r>
              <a:rPr lang="es-ES" sz="2400" dirty="0"/>
              <a:t>, y posteriormente una </a:t>
            </a:r>
            <a:r>
              <a:rPr lang="es-ES" sz="2400" dirty="0" err="1"/>
              <a:t>valoración</a:t>
            </a:r>
            <a:r>
              <a:rPr lang="es-ES" sz="2400" dirty="0"/>
              <a:t> semestral durante un </a:t>
            </a:r>
            <a:r>
              <a:rPr lang="es-ES" sz="2400" dirty="0" err="1"/>
              <a:t>año</a:t>
            </a:r>
            <a:r>
              <a:rPr lang="es-ES" sz="2400" dirty="0"/>
              <a:t> </a:t>
            </a:r>
            <a:r>
              <a:rPr lang="es-ES" sz="2400" dirty="0" err="1"/>
              <a:t>más</a:t>
            </a:r>
            <a:r>
              <a:rPr lang="es-ES" sz="2400" dirty="0"/>
              <a:t> como objetivo para el seguimiento de este periodo vulnerable .</a:t>
            </a:r>
          </a:p>
        </p:txBody>
      </p:sp>
    </p:spTree>
    <p:extLst>
      <p:ext uri="{BB962C8B-B14F-4D97-AF65-F5344CB8AC3E}">
        <p14:creationId xmlns:p14="http://schemas.microsoft.com/office/powerpoint/2010/main" val="1583670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80" y="0"/>
            <a:ext cx="9144000" cy="980128"/>
          </a:xfrm>
        </p:spPr>
        <p:txBody>
          <a:bodyPr>
            <a:normAutofit/>
          </a:bodyPr>
          <a:lstStyle/>
          <a:p>
            <a:r>
              <a:rPr lang="es-ES" sz="3600" dirty="0"/>
              <a:t>SEGUIMIENTO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5685830-FB9B-F009-10B4-13DBA3C52B07}"/>
              </a:ext>
            </a:extLst>
          </p:cNvPr>
          <p:cNvSpPr txBox="1"/>
          <p:nvPr/>
        </p:nvSpPr>
        <p:spPr>
          <a:xfrm>
            <a:off x="1007165" y="1378226"/>
            <a:ext cx="97668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Los requisitos para el seguimiento por </a:t>
            </a:r>
            <a:r>
              <a:rPr lang="es-ES" sz="2400" dirty="0" err="1"/>
              <a:t>Atención</a:t>
            </a:r>
            <a:r>
              <a:rPr lang="es-ES" sz="2400" dirty="0"/>
              <a:t> Primaria son: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Estabilidad </a:t>
            </a:r>
            <a:r>
              <a:rPr lang="es-ES" sz="2400" b="1" dirty="0" err="1"/>
              <a:t>clínica</a:t>
            </a:r>
            <a:r>
              <a:rPr lang="es-ES" sz="2400" dirty="0"/>
              <a:t> con </a:t>
            </a:r>
            <a:r>
              <a:rPr lang="es-ES" sz="2400" dirty="0" err="1"/>
              <a:t>síntomas</a:t>
            </a:r>
            <a:r>
              <a:rPr lang="es-ES" sz="2400" dirty="0"/>
              <a:t> clase funcional I-II de la NYHA, teniendo en cuenta otros condicionantes de esa </a:t>
            </a:r>
            <a:r>
              <a:rPr lang="es-ES" sz="2400" dirty="0" err="1"/>
              <a:t>limitación</a:t>
            </a:r>
            <a:r>
              <a:rPr lang="es-ES" sz="2400" dirty="0"/>
              <a:t> funcional como la edad y comorbilidad </a:t>
            </a:r>
            <a:r>
              <a:rPr lang="es-ES" sz="2400" dirty="0" err="1"/>
              <a:t>acompañante</a:t>
            </a:r>
            <a:r>
              <a:rPr lang="es-E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Ausencia de ingresos </a:t>
            </a:r>
            <a:r>
              <a:rPr lang="es-ES" sz="2400" dirty="0"/>
              <a:t>por insuficiencia cardiaca </a:t>
            </a:r>
            <a:r>
              <a:rPr lang="es-ES" sz="2400" b="1" dirty="0"/>
              <a:t>en el </a:t>
            </a:r>
            <a:r>
              <a:rPr lang="es-ES" sz="2400" b="1" dirty="0" err="1"/>
              <a:t>último</a:t>
            </a:r>
            <a:r>
              <a:rPr lang="es-ES" sz="2400" b="1" dirty="0"/>
              <a:t> </a:t>
            </a:r>
            <a:r>
              <a:rPr lang="es-ES" sz="2400" b="1" dirty="0" err="1"/>
              <a:t>año</a:t>
            </a:r>
            <a:r>
              <a:rPr lang="es-E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 err="1"/>
              <a:t>Diagnóstico</a:t>
            </a:r>
            <a:r>
              <a:rPr lang="es-ES" sz="2400" dirty="0"/>
              <a:t> del tipo de insuficiencia cardiaca </a:t>
            </a:r>
            <a:r>
              <a:rPr lang="es-ES" sz="2400" b="1" dirty="0"/>
              <a:t>completado</a:t>
            </a:r>
            <a:r>
              <a:rPr lang="es-E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Tratamiento </a:t>
            </a:r>
            <a:r>
              <a:rPr lang="es-ES" sz="2400" b="1" dirty="0" err="1"/>
              <a:t>específico</a:t>
            </a:r>
            <a:r>
              <a:rPr lang="es-ES" sz="2400" dirty="0"/>
              <a:t> optimizado en </a:t>
            </a:r>
            <a:r>
              <a:rPr lang="es-ES" sz="2400" b="1" dirty="0" err="1"/>
              <a:t>función</a:t>
            </a:r>
            <a:r>
              <a:rPr lang="es-ES" sz="2400" b="1" dirty="0"/>
              <a:t> del perfil del paciente.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Paciente no </a:t>
            </a:r>
            <a:r>
              <a:rPr lang="es-ES" sz="2400" dirty="0"/>
              <a:t>candidato a procedimientos complejos como implante de dispositivos o trasplante cardiaco.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Iniciado proceso educativo por parte de la enfermera especializada tanto al paciente como a su cuidador principal con el objetivo de fomentar su autocuidado.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1098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6773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B5EF2-C9A3-37AD-1299-F9F9DD5D8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80" y="0"/>
            <a:ext cx="9144000" cy="980128"/>
          </a:xfrm>
        </p:spPr>
        <p:txBody>
          <a:bodyPr>
            <a:normAutofit/>
          </a:bodyPr>
          <a:lstStyle/>
          <a:p>
            <a:r>
              <a:rPr lang="es-ES" sz="3600" dirty="0"/>
              <a:t>BIBLIOGRAFÍA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A848103-04BC-AAFC-2532-90B3DB0E35A6}"/>
              </a:ext>
            </a:extLst>
          </p:cNvPr>
          <p:cNvSpPr txBox="1"/>
          <p:nvPr/>
        </p:nvSpPr>
        <p:spPr>
          <a:xfrm>
            <a:off x="954157" y="980128"/>
            <a:ext cx="9144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Ruta asistencial de la IC Guía Maica </a:t>
            </a:r>
            <a:r>
              <a:rPr lang="es-ES" sz="2400" dirty="0" err="1"/>
              <a:t>Caprimur</a:t>
            </a:r>
            <a:r>
              <a:rPr lang="es-ES" sz="2400" dirty="0"/>
              <a:t>.</a:t>
            </a:r>
          </a:p>
          <a:p>
            <a:pPr marL="285750" marR="457200" indent="-285750" algn="l">
              <a:buFont typeface="Arial" panose="020B0604020202020204" pitchFamily="34" charset="0"/>
              <a:buChar char="•"/>
            </a:pPr>
            <a:r>
              <a:rPr lang="es-ES" sz="2400" b="0" i="0" dirty="0" err="1">
                <a:effectLst/>
                <a:latin typeface="Calibri" panose="020F0502020204030204" pitchFamily="34" charset="0"/>
              </a:rPr>
              <a:t>McDonagh</a:t>
            </a:r>
            <a:r>
              <a:rPr lang="es-ES" sz="2400" b="0" i="0" dirty="0">
                <a:effectLst/>
                <a:latin typeface="Calibri" panose="020F0502020204030204" pitchFamily="34" charset="0"/>
              </a:rPr>
              <a:t> TA, Metra M, Adamo M, Gardner RS, </a:t>
            </a:r>
            <a:r>
              <a:rPr lang="es-ES" sz="2400" b="0" i="0" dirty="0" err="1">
                <a:effectLst/>
                <a:latin typeface="Calibri" panose="020F0502020204030204" pitchFamily="34" charset="0"/>
              </a:rPr>
              <a:t>Baumbach</a:t>
            </a:r>
            <a:r>
              <a:rPr lang="es-ES" sz="2400" b="0" i="0" dirty="0">
                <a:effectLst/>
                <a:latin typeface="Calibri" panose="020F0502020204030204" pitchFamily="34" charset="0"/>
              </a:rPr>
              <a:t> A, </a:t>
            </a:r>
            <a:r>
              <a:rPr lang="es-ES" sz="2400" b="0" i="0" dirty="0" err="1">
                <a:effectLst/>
                <a:latin typeface="Calibri" panose="020F0502020204030204" pitchFamily="34" charset="0"/>
              </a:rPr>
              <a:t>Böhm</a:t>
            </a:r>
            <a:r>
              <a:rPr lang="es-ES" sz="2400" b="0" i="0" dirty="0">
                <a:effectLst/>
                <a:latin typeface="Calibri" panose="020F0502020204030204" pitchFamily="34" charset="0"/>
              </a:rPr>
              <a:t> M, et al. Guía ESC 2021 sobre el diagnóstico y tratamiento de la insuficiencia cardiaca aguda y crónica. Revista Española de Cardiología. 2022 </a:t>
            </a:r>
            <a:r>
              <a:rPr lang="es-ES" sz="2400" b="0" i="0" dirty="0" err="1">
                <a:effectLst/>
                <a:latin typeface="Calibri" panose="020F0502020204030204" pitchFamily="34" charset="0"/>
              </a:rPr>
              <a:t>Apr</a:t>
            </a:r>
            <a:r>
              <a:rPr lang="es-ES" sz="2400" dirty="0">
                <a:latin typeface="Calibri" panose="020F0502020204030204" pitchFamily="34" charset="0"/>
              </a:rPr>
              <a:t>.</a:t>
            </a:r>
            <a:endParaRPr lang="es-ES" sz="2400" b="0" i="0" dirty="0">
              <a:effectLst/>
              <a:latin typeface="Calibri" panose="020F0502020204030204" pitchFamily="34" charset="0"/>
            </a:endParaRPr>
          </a:p>
          <a:p>
            <a:pPr marL="285750" marR="457200" indent="-285750" algn="l">
              <a:buFont typeface="Arial" panose="020B0604020202020204" pitchFamily="34" charset="0"/>
              <a:buChar char="•"/>
            </a:pPr>
            <a:r>
              <a:rPr lang="es-ES" sz="2400" b="0" i="0" dirty="0">
                <a:effectLst/>
                <a:latin typeface="Calibri" panose="020F0502020204030204" pitchFamily="34" charset="0"/>
              </a:rPr>
              <a:t>https://</a:t>
            </a:r>
            <a:r>
              <a:rPr lang="es-ES" sz="2400" b="0" i="0" dirty="0" err="1">
                <a:effectLst/>
                <a:latin typeface="Calibri" panose="020F0502020204030204" pitchFamily="34" charset="0"/>
              </a:rPr>
              <a:t>www.revespcardiol.org</a:t>
            </a:r>
            <a:r>
              <a:rPr lang="es-ES" sz="2400" b="0" i="0" dirty="0">
                <a:effectLst/>
                <a:latin typeface="Calibri" panose="020F0502020204030204" pitchFamily="34" charset="0"/>
              </a:rPr>
              <a:t>/es-congresos-sec-2016-el-congreso-27-sesion-cardiologia-clinica-2552-estima-adecuadamente-clasificacion-nyha-clase-27149‌</a:t>
            </a:r>
          </a:p>
          <a:p>
            <a:pPr marL="285750" marR="457200" indent="-285750" algn="l">
              <a:buFont typeface="Arial" panose="020B0604020202020204" pitchFamily="34" charset="0"/>
              <a:buChar char="•"/>
            </a:pPr>
            <a:endParaRPr lang="es-ES" b="0" i="0" dirty="0">
              <a:solidFill>
                <a:srgbClr val="2C3E50"/>
              </a:solidFill>
              <a:effectLst/>
              <a:latin typeface="Calibri" panose="020F0502020204030204" pitchFamily="34" charset="0"/>
            </a:endParaRPr>
          </a:p>
          <a:p>
            <a:pPr marL="285750" marR="457200" indent="-285750" algn="l">
              <a:buFont typeface="Arial" panose="020B0604020202020204" pitchFamily="34" charset="0"/>
              <a:buChar char="•"/>
            </a:pPr>
            <a:endParaRPr lang="es-ES" b="0" i="0" dirty="0">
              <a:solidFill>
                <a:srgbClr val="2C3E50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6346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9751</TotalTime>
  <Words>1674</Words>
  <Application>Microsoft Macintosh PowerPoint</Application>
  <PresentationFormat>Panorámica</PresentationFormat>
  <Paragraphs>174</Paragraphs>
  <Slides>19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AdvP4DF60E</vt:lpstr>
      <vt:lpstr>Arial</vt:lpstr>
      <vt:lpstr>Calibri</vt:lpstr>
      <vt:lpstr>Calibri Light</vt:lpstr>
      <vt:lpstr>Graphik</vt:lpstr>
      <vt:lpstr>Tema de Office 2013 - 2022</vt:lpstr>
      <vt:lpstr>DIAGNÓSTICO IC CARDÍACA </vt:lpstr>
      <vt:lpstr>ÍNDICE</vt:lpstr>
      <vt:lpstr>DEFINICIÓN</vt:lpstr>
      <vt:lpstr>EPIDEMIOLOGÍA</vt:lpstr>
      <vt:lpstr>CLASIFICACIÓN </vt:lpstr>
      <vt:lpstr>ANAMNESIS Y EXPLORACIÓN FÍSICA</vt:lpstr>
      <vt:lpstr>ANAMNESIS Y EXPLORACIÓN FÍSICA</vt:lpstr>
      <vt:lpstr>ANAMNESIS Y EXPLORACIÓN FÍSICA</vt:lpstr>
      <vt:lpstr> ELECTROCARDIOGRAMA</vt:lpstr>
      <vt:lpstr>RX DE TÓRAX</vt:lpstr>
      <vt:lpstr>ANALÍTICA BÁSICA</vt:lpstr>
      <vt:lpstr>PÉPTIDO NATRIURÉTICO</vt:lpstr>
      <vt:lpstr>ECOCARDIOGRAMA</vt:lpstr>
      <vt:lpstr>ALGORITMO  DIAGNÓSTICO</vt:lpstr>
      <vt:lpstr>TRANSICIÓN TRAS EL ALTA </vt:lpstr>
      <vt:lpstr>SEGUIMIENTO</vt:lpstr>
      <vt:lpstr>SEGUIMIENTO</vt:lpstr>
      <vt:lpstr>SEGUIMIENTO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DIAGNÓSTICO IC CARDÍACA </dc:title>
  <dc:creator>CARLOS GALERA ROMAN</dc:creator>
  <cp:lastModifiedBy>CARLOS GALERA ROMAN</cp:lastModifiedBy>
  <cp:revision>28</cp:revision>
  <dcterms:created xsi:type="dcterms:W3CDTF">2023-01-09T17:29:17Z</dcterms:created>
  <dcterms:modified xsi:type="dcterms:W3CDTF">2024-01-14T18:43:37Z</dcterms:modified>
</cp:coreProperties>
</file>