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67" r:id="rId4"/>
    <p:sldId id="259" r:id="rId5"/>
    <p:sldId id="265" r:id="rId6"/>
    <p:sldId id="264" r:id="rId7"/>
    <p:sldId id="273" r:id="rId8"/>
    <p:sldId id="268" r:id="rId9"/>
    <p:sldId id="269" r:id="rId10"/>
    <p:sldId id="270" r:id="rId11"/>
    <p:sldId id="272" r:id="rId12"/>
    <p:sldId id="271" r:id="rId13"/>
    <p:sldId id="261" r:id="rId14"/>
    <p:sldId id="262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0227"/>
  </p:normalViewPr>
  <p:slideViewPr>
    <p:cSldViewPr snapToGrid="0">
      <p:cViewPr varScale="1">
        <p:scale>
          <a:sx n="90" d="100"/>
          <a:sy n="90" d="100"/>
        </p:scale>
        <p:origin x="14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A0FF3A-A48D-E747-970B-64233FEA78B6}" type="doc">
      <dgm:prSet loTypeId="urn:microsoft.com/office/officeart/2005/8/layout/hChevron3" loCatId="" qsTypeId="urn:microsoft.com/office/officeart/2005/8/quickstyle/simple1" qsCatId="simple" csTypeId="urn:microsoft.com/office/officeart/2005/8/colors/accent1_2" csCatId="accent1" phldr="1"/>
      <dgm:spPr/>
    </dgm:pt>
    <dgm:pt modelId="{6A4CFBB3-671D-1C4D-B26E-953A265A47F2}">
      <dgm:prSet phldrT="[Texto]"/>
      <dgm:spPr/>
      <dgm:t>
        <a:bodyPr/>
        <a:lstStyle/>
        <a:p>
          <a:r>
            <a:rPr lang="es-ES" dirty="0"/>
            <a:t>No investigada</a:t>
          </a:r>
        </a:p>
      </dgm:t>
    </dgm:pt>
    <dgm:pt modelId="{087C0F57-6A4D-0644-914B-6D8282DDC467}" type="parTrans" cxnId="{E11975F3-0E4F-7245-9D0C-E9C1831C4B19}">
      <dgm:prSet/>
      <dgm:spPr/>
      <dgm:t>
        <a:bodyPr/>
        <a:lstStyle/>
        <a:p>
          <a:endParaRPr lang="es-ES"/>
        </a:p>
      </dgm:t>
    </dgm:pt>
    <dgm:pt modelId="{57A0D0E1-75E4-BC4C-8CB3-61BA767CF962}" type="sibTrans" cxnId="{E11975F3-0E4F-7245-9D0C-E9C1831C4B19}">
      <dgm:prSet/>
      <dgm:spPr/>
      <dgm:t>
        <a:bodyPr/>
        <a:lstStyle/>
        <a:p>
          <a:endParaRPr lang="es-ES"/>
        </a:p>
      </dgm:t>
    </dgm:pt>
    <dgm:pt modelId="{756FD28B-28EC-954D-8521-3CAD479F7428}">
      <dgm:prSet phldrT="[Texto]"/>
      <dgm:spPr/>
      <dgm:t>
        <a:bodyPr/>
        <a:lstStyle/>
        <a:p>
          <a:r>
            <a:rPr lang="es-ES" dirty="0"/>
            <a:t>Orgánica</a:t>
          </a:r>
        </a:p>
      </dgm:t>
    </dgm:pt>
    <dgm:pt modelId="{FF773EF4-E604-9E46-BAAA-A5E2DF48B9C4}" type="parTrans" cxnId="{CAFDD01D-FBB2-2642-BA70-2695CB69B2C0}">
      <dgm:prSet/>
      <dgm:spPr/>
      <dgm:t>
        <a:bodyPr/>
        <a:lstStyle/>
        <a:p>
          <a:endParaRPr lang="es-ES"/>
        </a:p>
      </dgm:t>
    </dgm:pt>
    <dgm:pt modelId="{EB680360-4211-FA4E-AC93-9A896C9AEC50}" type="sibTrans" cxnId="{CAFDD01D-FBB2-2642-BA70-2695CB69B2C0}">
      <dgm:prSet/>
      <dgm:spPr/>
      <dgm:t>
        <a:bodyPr/>
        <a:lstStyle/>
        <a:p>
          <a:endParaRPr lang="es-ES"/>
        </a:p>
      </dgm:t>
    </dgm:pt>
    <dgm:pt modelId="{275AD746-FB27-BA4F-85AB-DD103C3864BF}">
      <dgm:prSet phldrT="[Texto]"/>
      <dgm:spPr/>
      <dgm:t>
        <a:bodyPr/>
        <a:lstStyle/>
        <a:p>
          <a:r>
            <a:rPr lang="es-ES" dirty="0"/>
            <a:t>Funcional</a:t>
          </a:r>
        </a:p>
      </dgm:t>
    </dgm:pt>
    <dgm:pt modelId="{6984F867-B1BF-CA40-98DD-EB5C15A48C00}" type="parTrans" cxnId="{E00FB3D9-7BF5-F04B-BBA0-E3A3A50E68B1}">
      <dgm:prSet/>
      <dgm:spPr/>
      <dgm:t>
        <a:bodyPr/>
        <a:lstStyle/>
        <a:p>
          <a:endParaRPr lang="es-ES"/>
        </a:p>
      </dgm:t>
    </dgm:pt>
    <dgm:pt modelId="{8580EE50-9D98-E44B-8106-40BCD884EBA5}" type="sibTrans" cxnId="{E00FB3D9-7BF5-F04B-BBA0-E3A3A50E68B1}">
      <dgm:prSet/>
      <dgm:spPr/>
      <dgm:t>
        <a:bodyPr/>
        <a:lstStyle/>
        <a:p>
          <a:endParaRPr lang="es-ES"/>
        </a:p>
      </dgm:t>
    </dgm:pt>
    <dgm:pt modelId="{388771DF-9A03-E643-AEDE-C3EB9D89A554}" type="pres">
      <dgm:prSet presAssocID="{02A0FF3A-A48D-E747-970B-64233FEA78B6}" presName="Name0" presStyleCnt="0">
        <dgm:presLayoutVars>
          <dgm:dir/>
          <dgm:resizeHandles val="exact"/>
        </dgm:presLayoutVars>
      </dgm:prSet>
      <dgm:spPr/>
    </dgm:pt>
    <dgm:pt modelId="{E28FFD37-3AB3-C54D-B484-AA5A94CB582C}" type="pres">
      <dgm:prSet presAssocID="{6A4CFBB3-671D-1C4D-B26E-953A265A47F2}" presName="parTxOnly" presStyleLbl="node1" presStyleIdx="0" presStyleCnt="3" custScaleY="89154">
        <dgm:presLayoutVars>
          <dgm:bulletEnabled val="1"/>
        </dgm:presLayoutVars>
      </dgm:prSet>
      <dgm:spPr/>
    </dgm:pt>
    <dgm:pt modelId="{E235FEF0-CAFB-D141-9DBC-6E2EBAA0E97E}" type="pres">
      <dgm:prSet presAssocID="{57A0D0E1-75E4-BC4C-8CB3-61BA767CF962}" presName="parSpace" presStyleCnt="0"/>
      <dgm:spPr/>
    </dgm:pt>
    <dgm:pt modelId="{A96F4B0E-DEE1-164F-AAC1-D8319501A985}" type="pres">
      <dgm:prSet presAssocID="{756FD28B-28EC-954D-8521-3CAD479F7428}" presName="parTxOnly" presStyleLbl="node1" presStyleIdx="1" presStyleCnt="3" custScaleX="90345" custScaleY="90586">
        <dgm:presLayoutVars>
          <dgm:bulletEnabled val="1"/>
        </dgm:presLayoutVars>
      </dgm:prSet>
      <dgm:spPr/>
    </dgm:pt>
    <dgm:pt modelId="{31C97814-1AE2-6845-A2BD-3D99651BF24E}" type="pres">
      <dgm:prSet presAssocID="{EB680360-4211-FA4E-AC93-9A896C9AEC50}" presName="parSpace" presStyleCnt="0"/>
      <dgm:spPr/>
    </dgm:pt>
    <dgm:pt modelId="{6FBE40C1-8D90-0449-870A-87894BEC9DDC}" type="pres">
      <dgm:prSet presAssocID="{275AD746-FB27-BA4F-85AB-DD103C3864BF}" presName="parTxOnly" presStyleLbl="node1" presStyleIdx="2" presStyleCnt="3" custScaleY="90586">
        <dgm:presLayoutVars>
          <dgm:bulletEnabled val="1"/>
        </dgm:presLayoutVars>
      </dgm:prSet>
      <dgm:spPr/>
    </dgm:pt>
  </dgm:ptLst>
  <dgm:cxnLst>
    <dgm:cxn modelId="{8DBC2E15-DEA5-0C42-A357-F8FDE9411539}" type="presOf" srcId="{6A4CFBB3-671D-1C4D-B26E-953A265A47F2}" destId="{E28FFD37-3AB3-C54D-B484-AA5A94CB582C}" srcOrd="0" destOrd="0" presId="urn:microsoft.com/office/officeart/2005/8/layout/hChevron3"/>
    <dgm:cxn modelId="{CAFDD01D-FBB2-2642-BA70-2695CB69B2C0}" srcId="{02A0FF3A-A48D-E747-970B-64233FEA78B6}" destId="{756FD28B-28EC-954D-8521-3CAD479F7428}" srcOrd="1" destOrd="0" parTransId="{FF773EF4-E604-9E46-BAAA-A5E2DF48B9C4}" sibTransId="{EB680360-4211-FA4E-AC93-9A896C9AEC50}"/>
    <dgm:cxn modelId="{753E954E-ABC0-2D48-B1BE-655F2074D0B0}" type="presOf" srcId="{756FD28B-28EC-954D-8521-3CAD479F7428}" destId="{A96F4B0E-DEE1-164F-AAC1-D8319501A985}" srcOrd="0" destOrd="0" presId="urn:microsoft.com/office/officeart/2005/8/layout/hChevron3"/>
    <dgm:cxn modelId="{0C081F54-0CE4-AD4D-81FE-90A30079F4C8}" type="presOf" srcId="{275AD746-FB27-BA4F-85AB-DD103C3864BF}" destId="{6FBE40C1-8D90-0449-870A-87894BEC9DDC}" srcOrd="0" destOrd="0" presId="urn:microsoft.com/office/officeart/2005/8/layout/hChevron3"/>
    <dgm:cxn modelId="{EFD6B68C-7834-304F-B95C-E4F15A82C790}" type="presOf" srcId="{02A0FF3A-A48D-E747-970B-64233FEA78B6}" destId="{388771DF-9A03-E643-AEDE-C3EB9D89A554}" srcOrd="0" destOrd="0" presId="urn:microsoft.com/office/officeart/2005/8/layout/hChevron3"/>
    <dgm:cxn modelId="{E00FB3D9-7BF5-F04B-BBA0-E3A3A50E68B1}" srcId="{02A0FF3A-A48D-E747-970B-64233FEA78B6}" destId="{275AD746-FB27-BA4F-85AB-DD103C3864BF}" srcOrd="2" destOrd="0" parTransId="{6984F867-B1BF-CA40-98DD-EB5C15A48C00}" sibTransId="{8580EE50-9D98-E44B-8106-40BCD884EBA5}"/>
    <dgm:cxn modelId="{E11975F3-0E4F-7245-9D0C-E9C1831C4B19}" srcId="{02A0FF3A-A48D-E747-970B-64233FEA78B6}" destId="{6A4CFBB3-671D-1C4D-B26E-953A265A47F2}" srcOrd="0" destOrd="0" parTransId="{087C0F57-6A4D-0644-914B-6D8282DDC467}" sibTransId="{57A0D0E1-75E4-BC4C-8CB3-61BA767CF962}"/>
    <dgm:cxn modelId="{BCB1BB5F-31CF-6F45-A1D1-D2E1910747A8}" type="presParOf" srcId="{388771DF-9A03-E643-AEDE-C3EB9D89A554}" destId="{E28FFD37-3AB3-C54D-B484-AA5A94CB582C}" srcOrd="0" destOrd="0" presId="urn:microsoft.com/office/officeart/2005/8/layout/hChevron3"/>
    <dgm:cxn modelId="{E3E9F973-A3E4-7549-9D63-14EA3121F528}" type="presParOf" srcId="{388771DF-9A03-E643-AEDE-C3EB9D89A554}" destId="{E235FEF0-CAFB-D141-9DBC-6E2EBAA0E97E}" srcOrd="1" destOrd="0" presId="urn:microsoft.com/office/officeart/2005/8/layout/hChevron3"/>
    <dgm:cxn modelId="{15A2D6BE-F51E-CC44-842A-F87FFEBC6E57}" type="presParOf" srcId="{388771DF-9A03-E643-AEDE-C3EB9D89A554}" destId="{A96F4B0E-DEE1-164F-AAC1-D8319501A985}" srcOrd="2" destOrd="0" presId="urn:microsoft.com/office/officeart/2005/8/layout/hChevron3"/>
    <dgm:cxn modelId="{39A50BAE-5313-3347-9E9E-949FD7E518DA}" type="presParOf" srcId="{388771DF-9A03-E643-AEDE-C3EB9D89A554}" destId="{31C97814-1AE2-6845-A2BD-3D99651BF24E}" srcOrd="3" destOrd="0" presId="urn:microsoft.com/office/officeart/2005/8/layout/hChevron3"/>
    <dgm:cxn modelId="{09D0803B-6C8C-9F4C-85E5-DBAF3C860D05}" type="presParOf" srcId="{388771DF-9A03-E643-AEDE-C3EB9D89A554}" destId="{6FBE40C1-8D90-0449-870A-87894BEC9DDC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8B24A7-F266-4E4B-ADA3-F319B3656B34}" type="doc">
      <dgm:prSet loTypeId="urn:microsoft.com/office/officeart/2005/8/layout/process4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4351BDF-72D0-DA4F-8523-D0254F32DCB9}">
      <dgm:prSet phldrT="[Texto]"/>
      <dgm:spPr/>
      <dgm:t>
        <a:bodyPr/>
        <a:lstStyle/>
        <a:p>
          <a:r>
            <a:rPr lang="es-ES" dirty="0"/>
            <a:t>MODIFICAR HÁBITOS DE VIDA</a:t>
          </a:r>
        </a:p>
      </dgm:t>
    </dgm:pt>
    <dgm:pt modelId="{2B8A7ADE-84C0-9348-B21C-2AE5507D8E1B}" type="parTrans" cxnId="{C856CE9E-5C23-104D-B343-F43D9D63C93A}">
      <dgm:prSet/>
      <dgm:spPr/>
      <dgm:t>
        <a:bodyPr/>
        <a:lstStyle/>
        <a:p>
          <a:endParaRPr lang="es-ES"/>
        </a:p>
      </dgm:t>
    </dgm:pt>
    <dgm:pt modelId="{95537C76-2139-9D4E-AFA4-E5A96A50EB66}" type="sibTrans" cxnId="{C856CE9E-5C23-104D-B343-F43D9D63C93A}">
      <dgm:prSet/>
      <dgm:spPr/>
      <dgm:t>
        <a:bodyPr/>
        <a:lstStyle/>
        <a:p>
          <a:endParaRPr lang="es-ES"/>
        </a:p>
      </dgm:t>
    </dgm:pt>
    <dgm:pt modelId="{78D01816-2DC0-2045-9932-B5958B6F392E}">
      <dgm:prSet phldrT="[Texto]" custT="1"/>
      <dgm:spPr/>
      <dgm:t>
        <a:bodyPr/>
        <a:lstStyle/>
        <a:p>
          <a:pPr algn="l">
            <a:buFont typeface="+mj-lt"/>
            <a:buAutoNum type="arabicPeriod"/>
          </a:pPr>
          <a:r>
            <a:rPr lang="es-ES" sz="1800" dirty="0"/>
            <a:t>En los pacientes con dispepsia no investigada se recomienda dejar de fumar, reducir la ingesta de alcohol y tratar el sobrepeso como medidas coadyuvantes al tratamiento </a:t>
          </a:r>
          <a:r>
            <a:rPr lang="es-ES" sz="1800" dirty="0" err="1"/>
            <a:t>específico</a:t>
          </a:r>
          <a:r>
            <a:rPr lang="es-ES" sz="1800" dirty="0"/>
            <a:t> </a:t>
          </a:r>
        </a:p>
      </dgm:t>
    </dgm:pt>
    <dgm:pt modelId="{23540420-2BB7-E64C-9746-2F97898CE352}" type="parTrans" cxnId="{1C39E315-F045-4F40-B738-E6001F7D94CD}">
      <dgm:prSet/>
      <dgm:spPr/>
      <dgm:t>
        <a:bodyPr/>
        <a:lstStyle/>
        <a:p>
          <a:endParaRPr lang="es-ES"/>
        </a:p>
      </dgm:t>
    </dgm:pt>
    <dgm:pt modelId="{B052BB12-B84F-5F4C-AE62-5C9682B5F17F}" type="sibTrans" cxnId="{1C39E315-F045-4F40-B738-E6001F7D94CD}">
      <dgm:prSet/>
      <dgm:spPr/>
      <dgm:t>
        <a:bodyPr/>
        <a:lstStyle/>
        <a:p>
          <a:endParaRPr lang="es-ES"/>
        </a:p>
      </dgm:t>
    </dgm:pt>
    <dgm:pt modelId="{8F214525-3F4A-E04E-8ED8-9F841C66BCD1}">
      <dgm:prSet phldrT="[Texto]"/>
      <dgm:spPr/>
      <dgm:t>
        <a:bodyPr/>
        <a:lstStyle/>
        <a:p>
          <a:r>
            <a:rPr lang="es-ES" dirty="0"/>
            <a:t>Test And </a:t>
          </a:r>
          <a:r>
            <a:rPr lang="es-ES" dirty="0" err="1"/>
            <a:t>Treat</a:t>
          </a:r>
          <a:endParaRPr lang="es-ES" dirty="0"/>
        </a:p>
      </dgm:t>
    </dgm:pt>
    <dgm:pt modelId="{344D903C-4783-374B-91BC-47626A30FB6A}" type="parTrans" cxnId="{106FA96B-D0D3-4148-B483-A0123A5A9BE3}">
      <dgm:prSet/>
      <dgm:spPr/>
      <dgm:t>
        <a:bodyPr/>
        <a:lstStyle/>
        <a:p>
          <a:endParaRPr lang="es-ES"/>
        </a:p>
      </dgm:t>
    </dgm:pt>
    <dgm:pt modelId="{35820CFF-DA84-A04B-8D8A-54577DBBB5B4}" type="sibTrans" cxnId="{106FA96B-D0D3-4148-B483-A0123A5A9BE3}">
      <dgm:prSet/>
      <dgm:spPr/>
      <dgm:t>
        <a:bodyPr/>
        <a:lstStyle/>
        <a:p>
          <a:endParaRPr lang="es-ES"/>
        </a:p>
      </dgm:t>
    </dgm:pt>
    <dgm:pt modelId="{B8E347D6-7397-8B44-856F-932CE4544702}">
      <dgm:prSet phldrT="[Texto]" custT="1"/>
      <dgm:spPr/>
      <dgm:t>
        <a:bodyPr/>
        <a:lstStyle/>
        <a:p>
          <a:pPr algn="l"/>
          <a:r>
            <a:rPr lang="es-ES" sz="1800" dirty="0"/>
            <a:t>En los pacientes con dispepsia no investigada en quienes se utiliza la estrategia “</a:t>
          </a:r>
          <a:r>
            <a:rPr lang="es-ES" sz="1800" i="1" dirty="0"/>
            <a:t>test and </a:t>
          </a:r>
          <a:r>
            <a:rPr lang="es-ES" sz="1800" i="1" dirty="0" err="1"/>
            <a:t>treat</a:t>
          </a:r>
          <a:r>
            <a:rPr lang="es-ES" sz="1800" dirty="0"/>
            <a:t>” se recomienda para el </a:t>
          </a:r>
          <a:r>
            <a:rPr lang="es-ES" sz="1800" dirty="0" err="1"/>
            <a:t>diagnóstico</a:t>
          </a:r>
          <a:r>
            <a:rPr lang="es-ES" sz="1800" dirty="0"/>
            <a:t> de la </a:t>
          </a:r>
          <a:r>
            <a:rPr lang="es-ES" sz="1800" dirty="0" err="1"/>
            <a:t>infección</a:t>
          </a:r>
          <a:r>
            <a:rPr lang="es-ES" sz="1800" dirty="0"/>
            <a:t> por </a:t>
          </a:r>
          <a:r>
            <a:rPr lang="es-ES" sz="1800" i="1" dirty="0"/>
            <a:t>H. pylori </a:t>
          </a:r>
          <a:r>
            <a:rPr lang="es-ES" sz="1800" dirty="0"/>
            <a:t>la prueba del aliento con urea marcada con 13c </a:t>
          </a:r>
        </a:p>
      </dgm:t>
    </dgm:pt>
    <dgm:pt modelId="{8433B531-6DA7-1D48-A77A-F36B565BBD1C}" type="parTrans" cxnId="{764B96E8-FD77-0941-B394-6C898F77441C}">
      <dgm:prSet/>
      <dgm:spPr/>
      <dgm:t>
        <a:bodyPr/>
        <a:lstStyle/>
        <a:p>
          <a:endParaRPr lang="es-ES"/>
        </a:p>
      </dgm:t>
    </dgm:pt>
    <dgm:pt modelId="{87D0928F-7754-6B48-9A67-B1932BE0BE53}" type="sibTrans" cxnId="{764B96E8-FD77-0941-B394-6C898F77441C}">
      <dgm:prSet/>
      <dgm:spPr/>
      <dgm:t>
        <a:bodyPr/>
        <a:lstStyle/>
        <a:p>
          <a:endParaRPr lang="es-ES"/>
        </a:p>
      </dgm:t>
    </dgm:pt>
    <dgm:pt modelId="{A5CC731E-FD62-FE4F-8734-10D37D9245A3}">
      <dgm:prSet phldrT="[Texto]"/>
      <dgm:spPr/>
      <dgm:t>
        <a:bodyPr/>
        <a:lstStyle/>
        <a:p>
          <a:r>
            <a:rPr lang="es-ES" dirty="0"/>
            <a:t>	TTO ANTISECRETOR VS ENDOSCOPIA</a:t>
          </a:r>
        </a:p>
      </dgm:t>
    </dgm:pt>
    <dgm:pt modelId="{EC2A6A2A-8385-5749-B7E6-37D7CD81584D}" type="parTrans" cxnId="{222B2B8F-36AB-7643-A144-BF325371F6E6}">
      <dgm:prSet/>
      <dgm:spPr/>
      <dgm:t>
        <a:bodyPr/>
        <a:lstStyle/>
        <a:p>
          <a:endParaRPr lang="es-ES"/>
        </a:p>
      </dgm:t>
    </dgm:pt>
    <dgm:pt modelId="{710E886B-E010-224D-9DB6-507A27F8BF74}" type="sibTrans" cxnId="{222B2B8F-36AB-7643-A144-BF325371F6E6}">
      <dgm:prSet/>
      <dgm:spPr/>
      <dgm:t>
        <a:bodyPr/>
        <a:lstStyle/>
        <a:p>
          <a:endParaRPr lang="es-ES"/>
        </a:p>
      </dgm:t>
    </dgm:pt>
    <dgm:pt modelId="{A00CD385-A10F-8344-9168-F1E277C1954D}">
      <dgm:prSet phldrT="[Texto]" custT="1"/>
      <dgm:spPr/>
      <dgm:t>
        <a:bodyPr/>
        <a:lstStyle/>
        <a:p>
          <a:pPr algn="l"/>
          <a:r>
            <a:rPr lang="es-ES" sz="1800" dirty="0"/>
            <a:t>En los pacientes con dispepsia no investigada, en caso de optar por el tratamiento </a:t>
          </a:r>
          <a:r>
            <a:rPr lang="es-ES" sz="1800" dirty="0" err="1"/>
            <a:t>empírico</a:t>
          </a:r>
          <a:r>
            <a:rPr lang="es-ES" sz="1800" dirty="0"/>
            <a:t> antisecretor, se recomienda utilizar IBP</a:t>
          </a:r>
        </a:p>
      </dgm:t>
    </dgm:pt>
    <dgm:pt modelId="{016C3E08-074A-5B45-8F10-7B69A519068E}" type="parTrans" cxnId="{FC56EE29-2E91-3741-9F11-EC6BF17A28AD}">
      <dgm:prSet/>
      <dgm:spPr/>
      <dgm:t>
        <a:bodyPr/>
        <a:lstStyle/>
        <a:p>
          <a:endParaRPr lang="es-ES"/>
        </a:p>
      </dgm:t>
    </dgm:pt>
    <dgm:pt modelId="{D729708D-5ACF-AB44-9787-D7FB815A02C0}" type="sibTrans" cxnId="{FC56EE29-2E91-3741-9F11-EC6BF17A28AD}">
      <dgm:prSet/>
      <dgm:spPr/>
      <dgm:t>
        <a:bodyPr/>
        <a:lstStyle/>
        <a:p>
          <a:endParaRPr lang="es-ES"/>
        </a:p>
      </dgm:t>
    </dgm:pt>
    <dgm:pt modelId="{CF208F7E-33B7-FA49-898A-45712E9BE754}">
      <dgm:prSet phldrT="[Texto]" custT="1"/>
      <dgm:spPr/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es-ES" sz="1800" dirty="0"/>
            <a:t>Si se opta directamente por endoscopia, esta debe- </a:t>
          </a:r>
          <a:r>
            <a:rPr lang="es-ES" sz="1800" dirty="0" err="1"/>
            <a:t>ría</a:t>
          </a:r>
          <a:r>
            <a:rPr lang="es-ES" sz="1800" dirty="0"/>
            <a:t> realizarse de forma precoz, con el paciente </a:t>
          </a:r>
          <a:r>
            <a:rPr lang="es-ES" sz="1800" dirty="0" err="1"/>
            <a:t>sintomático</a:t>
          </a:r>
          <a:r>
            <a:rPr lang="es-ES" sz="1800" dirty="0"/>
            <a:t> y sin tratamiento antisecretor previo </a:t>
          </a:r>
        </a:p>
      </dgm:t>
    </dgm:pt>
    <dgm:pt modelId="{7F03A9D7-BD81-9B46-8F13-8141EC3CC190}" type="parTrans" cxnId="{5057F22F-4BC7-3044-928A-A833D2CA53B8}">
      <dgm:prSet/>
      <dgm:spPr/>
      <dgm:t>
        <a:bodyPr/>
        <a:lstStyle/>
        <a:p>
          <a:endParaRPr lang="es-ES"/>
        </a:p>
      </dgm:t>
    </dgm:pt>
    <dgm:pt modelId="{EBE1F4BC-509D-A04E-8F04-E6AD107416F9}" type="sibTrans" cxnId="{5057F22F-4BC7-3044-928A-A833D2CA53B8}">
      <dgm:prSet/>
      <dgm:spPr/>
      <dgm:t>
        <a:bodyPr/>
        <a:lstStyle/>
        <a:p>
          <a:endParaRPr lang="es-ES"/>
        </a:p>
      </dgm:t>
    </dgm:pt>
    <dgm:pt modelId="{B0D1DECD-7241-EF48-A850-297E103D71C6}" type="pres">
      <dgm:prSet presAssocID="{EE8B24A7-F266-4E4B-ADA3-F319B3656B34}" presName="Name0" presStyleCnt="0">
        <dgm:presLayoutVars>
          <dgm:dir/>
          <dgm:animLvl val="lvl"/>
          <dgm:resizeHandles val="exact"/>
        </dgm:presLayoutVars>
      </dgm:prSet>
      <dgm:spPr/>
    </dgm:pt>
    <dgm:pt modelId="{A42A1E68-92D4-7146-8031-05F083BEF694}" type="pres">
      <dgm:prSet presAssocID="{A5CC731E-FD62-FE4F-8734-10D37D9245A3}" presName="boxAndChildren" presStyleCnt="0"/>
      <dgm:spPr/>
    </dgm:pt>
    <dgm:pt modelId="{CD1BBBF4-48A7-214B-9B93-CE44BA8BB805}" type="pres">
      <dgm:prSet presAssocID="{A5CC731E-FD62-FE4F-8734-10D37D9245A3}" presName="parentTextBox" presStyleLbl="node1" presStyleIdx="0" presStyleCnt="3"/>
      <dgm:spPr/>
    </dgm:pt>
    <dgm:pt modelId="{09D8CDF1-C090-B840-8CAD-620BEA76B209}" type="pres">
      <dgm:prSet presAssocID="{A5CC731E-FD62-FE4F-8734-10D37D9245A3}" presName="entireBox" presStyleLbl="node1" presStyleIdx="0" presStyleCnt="3" custScaleY="100914"/>
      <dgm:spPr/>
    </dgm:pt>
    <dgm:pt modelId="{3422C32F-4DA9-EA4D-9F5D-F7A3BA61725C}" type="pres">
      <dgm:prSet presAssocID="{A5CC731E-FD62-FE4F-8734-10D37D9245A3}" presName="descendantBox" presStyleCnt="0"/>
      <dgm:spPr/>
    </dgm:pt>
    <dgm:pt modelId="{6A26E7E5-6708-7A45-924F-29BAC5E444BB}" type="pres">
      <dgm:prSet presAssocID="{A00CD385-A10F-8344-9168-F1E277C1954D}" presName="childTextBox" presStyleLbl="fgAccFollowNode1" presStyleIdx="0" presStyleCnt="4" custScaleY="139151">
        <dgm:presLayoutVars>
          <dgm:bulletEnabled val="1"/>
        </dgm:presLayoutVars>
      </dgm:prSet>
      <dgm:spPr/>
    </dgm:pt>
    <dgm:pt modelId="{321E5C64-071D-7C49-B36C-D4F7E247A588}" type="pres">
      <dgm:prSet presAssocID="{CF208F7E-33B7-FA49-898A-45712E9BE754}" presName="childTextBox" presStyleLbl="fgAccFollowNode1" presStyleIdx="1" presStyleCnt="4" custScaleY="141756" custLinFactNeighborX="-229">
        <dgm:presLayoutVars>
          <dgm:bulletEnabled val="1"/>
        </dgm:presLayoutVars>
      </dgm:prSet>
      <dgm:spPr/>
    </dgm:pt>
    <dgm:pt modelId="{758944A9-10DE-C541-8424-9B3F92DF91B7}" type="pres">
      <dgm:prSet presAssocID="{35820CFF-DA84-A04B-8D8A-54577DBBB5B4}" presName="sp" presStyleCnt="0"/>
      <dgm:spPr/>
    </dgm:pt>
    <dgm:pt modelId="{3D018B98-B4EC-2D4C-9556-4AC35DD9178E}" type="pres">
      <dgm:prSet presAssocID="{8F214525-3F4A-E04E-8ED8-9F841C66BCD1}" presName="arrowAndChildren" presStyleCnt="0"/>
      <dgm:spPr/>
    </dgm:pt>
    <dgm:pt modelId="{9BBBC9BD-A9F5-184B-82D6-198D5D3CC321}" type="pres">
      <dgm:prSet presAssocID="{8F214525-3F4A-E04E-8ED8-9F841C66BCD1}" presName="parentTextArrow" presStyleLbl="node1" presStyleIdx="0" presStyleCnt="3"/>
      <dgm:spPr/>
    </dgm:pt>
    <dgm:pt modelId="{C16E095D-1A1B-D645-A71B-643526C51487}" type="pres">
      <dgm:prSet presAssocID="{8F214525-3F4A-E04E-8ED8-9F841C66BCD1}" presName="arrow" presStyleLbl="node1" presStyleIdx="1" presStyleCnt="3" custScaleY="73616" custLinFactNeighborY="2680"/>
      <dgm:spPr/>
    </dgm:pt>
    <dgm:pt modelId="{C10407BA-6B05-214D-8BA4-64AC4307F56A}" type="pres">
      <dgm:prSet presAssocID="{8F214525-3F4A-E04E-8ED8-9F841C66BCD1}" presName="descendantArrow" presStyleCnt="0"/>
      <dgm:spPr/>
    </dgm:pt>
    <dgm:pt modelId="{6D394DF7-C502-EC4D-B3A3-478C7E1A27CA}" type="pres">
      <dgm:prSet presAssocID="{B8E347D6-7397-8B44-856F-932CE4544702}" presName="childTextArrow" presStyleLbl="fgAccFollowNode1" presStyleIdx="2" presStyleCnt="4" custScaleY="101188" custLinFactNeighborY="-550">
        <dgm:presLayoutVars>
          <dgm:bulletEnabled val="1"/>
        </dgm:presLayoutVars>
      </dgm:prSet>
      <dgm:spPr/>
    </dgm:pt>
    <dgm:pt modelId="{C8E8865A-FE9B-1946-A9CD-285FCBBFA0A4}" type="pres">
      <dgm:prSet presAssocID="{95537C76-2139-9D4E-AFA4-E5A96A50EB66}" presName="sp" presStyleCnt="0"/>
      <dgm:spPr/>
    </dgm:pt>
    <dgm:pt modelId="{D18457D4-AE48-1742-8530-A28444911F2F}" type="pres">
      <dgm:prSet presAssocID="{14351BDF-72D0-DA4F-8523-D0254F32DCB9}" presName="arrowAndChildren" presStyleCnt="0"/>
      <dgm:spPr/>
    </dgm:pt>
    <dgm:pt modelId="{4A5E9D2B-DCF1-BE45-B07D-0FEAD61EF925}" type="pres">
      <dgm:prSet presAssocID="{14351BDF-72D0-DA4F-8523-D0254F32DCB9}" presName="parentTextArrow" presStyleLbl="node1" presStyleIdx="1" presStyleCnt="3"/>
      <dgm:spPr/>
    </dgm:pt>
    <dgm:pt modelId="{F3D62C27-A534-C34B-B7C1-AEED450D2C42}" type="pres">
      <dgm:prSet presAssocID="{14351BDF-72D0-DA4F-8523-D0254F32DCB9}" presName="arrow" presStyleLbl="node1" presStyleIdx="2" presStyleCnt="3" custScaleX="98369" custScaleY="79907" custLinFactNeighborY="5727"/>
      <dgm:spPr/>
    </dgm:pt>
    <dgm:pt modelId="{E5FAF591-E950-7241-960A-00822AB30501}" type="pres">
      <dgm:prSet presAssocID="{14351BDF-72D0-DA4F-8523-D0254F32DCB9}" presName="descendantArrow" presStyleCnt="0"/>
      <dgm:spPr/>
    </dgm:pt>
    <dgm:pt modelId="{5E327420-E2FF-E345-8C03-0AAA712D1325}" type="pres">
      <dgm:prSet presAssocID="{78D01816-2DC0-2045-9932-B5958B6F392E}" presName="childTextArrow" presStyleLbl="fgAccFollowNode1" presStyleIdx="3" presStyleCnt="4" custScaleX="98158" custScaleY="106709" custLinFactNeighborX="0" custLinFactNeighborY="11904">
        <dgm:presLayoutVars>
          <dgm:bulletEnabled val="1"/>
        </dgm:presLayoutVars>
      </dgm:prSet>
      <dgm:spPr/>
    </dgm:pt>
  </dgm:ptLst>
  <dgm:cxnLst>
    <dgm:cxn modelId="{1C39E315-F045-4F40-B738-E6001F7D94CD}" srcId="{14351BDF-72D0-DA4F-8523-D0254F32DCB9}" destId="{78D01816-2DC0-2045-9932-B5958B6F392E}" srcOrd="0" destOrd="0" parTransId="{23540420-2BB7-E64C-9746-2F97898CE352}" sibTransId="{B052BB12-B84F-5F4C-AE62-5C9682B5F17F}"/>
    <dgm:cxn modelId="{CD319E28-9E7E-B149-988F-F008D5E62DD8}" type="presOf" srcId="{14351BDF-72D0-DA4F-8523-D0254F32DCB9}" destId="{4A5E9D2B-DCF1-BE45-B07D-0FEAD61EF925}" srcOrd="0" destOrd="0" presId="urn:microsoft.com/office/officeart/2005/8/layout/process4"/>
    <dgm:cxn modelId="{FC56EE29-2E91-3741-9F11-EC6BF17A28AD}" srcId="{A5CC731E-FD62-FE4F-8734-10D37D9245A3}" destId="{A00CD385-A10F-8344-9168-F1E277C1954D}" srcOrd="0" destOrd="0" parTransId="{016C3E08-074A-5B45-8F10-7B69A519068E}" sibTransId="{D729708D-5ACF-AB44-9787-D7FB815A02C0}"/>
    <dgm:cxn modelId="{58F09E2B-0C15-8E4B-A08D-5F925D3A178E}" type="presOf" srcId="{8F214525-3F4A-E04E-8ED8-9F841C66BCD1}" destId="{9BBBC9BD-A9F5-184B-82D6-198D5D3CC321}" srcOrd="0" destOrd="0" presId="urn:microsoft.com/office/officeart/2005/8/layout/process4"/>
    <dgm:cxn modelId="{5057F22F-4BC7-3044-928A-A833D2CA53B8}" srcId="{A5CC731E-FD62-FE4F-8734-10D37D9245A3}" destId="{CF208F7E-33B7-FA49-898A-45712E9BE754}" srcOrd="1" destOrd="0" parTransId="{7F03A9D7-BD81-9B46-8F13-8141EC3CC190}" sibTransId="{EBE1F4BC-509D-A04E-8F04-E6AD107416F9}"/>
    <dgm:cxn modelId="{21C1B152-69A6-884B-AFC8-48C49DE7BA84}" type="presOf" srcId="{A00CD385-A10F-8344-9168-F1E277C1954D}" destId="{6A26E7E5-6708-7A45-924F-29BAC5E444BB}" srcOrd="0" destOrd="0" presId="urn:microsoft.com/office/officeart/2005/8/layout/process4"/>
    <dgm:cxn modelId="{4151555A-F178-324C-9DAB-3A4108E100FF}" type="presOf" srcId="{A5CC731E-FD62-FE4F-8734-10D37D9245A3}" destId="{CD1BBBF4-48A7-214B-9B93-CE44BA8BB805}" srcOrd="0" destOrd="0" presId="urn:microsoft.com/office/officeart/2005/8/layout/process4"/>
    <dgm:cxn modelId="{106FA96B-D0D3-4148-B483-A0123A5A9BE3}" srcId="{EE8B24A7-F266-4E4B-ADA3-F319B3656B34}" destId="{8F214525-3F4A-E04E-8ED8-9F841C66BCD1}" srcOrd="1" destOrd="0" parTransId="{344D903C-4783-374B-91BC-47626A30FB6A}" sibTransId="{35820CFF-DA84-A04B-8D8A-54577DBBB5B4}"/>
    <dgm:cxn modelId="{84B1D46F-5DD7-3F4B-8440-39AFA799AF6E}" type="presOf" srcId="{B8E347D6-7397-8B44-856F-932CE4544702}" destId="{6D394DF7-C502-EC4D-B3A3-478C7E1A27CA}" srcOrd="0" destOrd="0" presId="urn:microsoft.com/office/officeart/2005/8/layout/process4"/>
    <dgm:cxn modelId="{4D598885-0376-4B43-9045-A299B3D4FBF8}" type="presOf" srcId="{78D01816-2DC0-2045-9932-B5958B6F392E}" destId="{5E327420-E2FF-E345-8C03-0AAA712D1325}" srcOrd="0" destOrd="0" presId="urn:microsoft.com/office/officeart/2005/8/layout/process4"/>
    <dgm:cxn modelId="{45ECA988-4314-E14F-A99A-D0D57D4A46F3}" type="presOf" srcId="{A5CC731E-FD62-FE4F-8734-10D37D9245A3}" destId="{09D8CDF1-C090-B840-8CAD-620BEA76B209}" srcOrd="1" destOrd="0" presId="urn:microsoft.com/office/officeart/2005/8/layout/process4"/>
    <dgm:cxn modelId="{49B72189-B959-D24B-B04E-0ED1E3C360CD}" type="presOf" srcId="{8F214525-3F4A-E04E-8ED8-9F841C66BCD1}" destId="{C16E095D-1A1B-D645-A71B-643526C51487}" srcOrd="1" destOrd="0" presId="urn:microsoft.com/office/officeart/2005/8/layout/process4"/>
    <dgm:cxn modelId="{222B2B8F-36AB-7643-A144-BF325371F6E6}" srcId="{EE8B24A7-F266-4E4B-ADA3-F319B3656B34}" destId="{A5CC731E-FD62-FE4F-8734-10D37D9245A3}" srcOrd="2" destOrd="0" parTransId="{EC2A6A2A-8385-5749-B7E6-37D7CD81584D}" sibTransId="{710E886B-E010-224D-9DB6-507A27F8BF74}"/>
    <dgm:cxn modelId="{C856CE9E-5C23-104D-B343-F43D9D63C93A}" srcId="{EE8B24A7-F266-4E4B-ADA3-F319B3656B34}" destId="{14351BDF-72D0-DA4F-8523-D0254F32DCB9}" srcOrd="0" destOrd="0" parTransId="{2B8A7ADE-84C0-9348-B21C-2AE5507D8E1B}" sibTransId="{95537C76-2139-9D4E-AFA4-E5A96A50EB66}"/>
    <dgm:cxn modelId="{3E02F0B1-B513-DA46-908E-BBDEB6FD319C}" type="presOf" srcId="{14351BDF-72D0-DA4F-8523-D0254F32DCB9}" destId="{F3D62C27-A534-C34B-B7C1-AEED450D2C42}" srcOrd="1" destOrd="0" presId="urn:microsoft.com/office/officeart/2005/8/layout/process4"/>
    <dgm:cxn modelId="{764B96E8-FD77-0941-B394-6C898F77441C}" srcId="{8F214525-3F4A-E04E-8ED8-9F841C66BCD1}" destId="{B8E347D6-7397-8B44-856F-932CE4544702}" srcOrd="0" destOrd="0" parTransId="{8433B531-6DA7-1D48-A77A-F36B565BBD1C}" sibTransId="{87D0928F-7754-6B48-9A67-B1932BE0BE53}"/>
    <dgm:cxn modelId="{10D595FB-D154-6449-B0D4-2F3276E0C7B8}" type="presOf" srcId="{EE8B24A7-F266-4E4B-ADA3-F319B3656B34}" destId="{B0D1DECD-7241-EF48-A850-297E103D71C6}" srcOrd="0" destOrd="0" presId="urn:microsoft.com/office/officeart/2005/8/layout/process4"/>
    <dgm:cxn modelId="{CC36E5FB-B5C9-9E47-9680-03C3A16BB42A}" type="presOf" srcId="{CF208F7E-33B7-FA49-898A-45712E9BE754}" destId="{321E5C64-071D-7C49-B36C-D4F7E247A588}" srcOrd="0" destOrd="0" presId="urn:microsoft.com/office/officeart/2005/8/layout/process4"/>
    <dgm:cxn modelId="{86F65AC1-72DD-E746-8005-E66716E66991}" type="presParOf" srcId="{B0D1DECD-7241-EF48-A850-297E103D71C6}" destId="{A42A1E68-92D4-7146-8031-05F083BEF694}" srcOrd="0" destOrd="0" presId="urn:microsoft.com/office/officeart/2005/8/layout/process4"/>
    <dgm:cxn modelId="{72F2380E-B31B-FA4F-9467-B81D0521C1E1}" type="presParOf" srcId="{A42A1E68-92D4-7146-8031-05F083BEF694}" destId="{CD1BBBF4-48A7-214B-9B93-CE44BA8BB805}" srcOrd="0" destOrd="0" presId="urn:microsoft.com/office/officeart/2005/8/layout/process4"/>
    <dgm:cxn modelId="{D8270107-8356-D347-A917-CB2DD3EA3DF7}" type="presParOf" srcId="{A42A1E68-92D4-7146-8031-05F083BEF694}" destId="{09D8CDF1-C090-B840-8CAD-620BEA76B209}" srcOrd="1" destOrd="0" presId="urn:microsoft.com/office/officeart/2005/8/layout/process4"/>
    <dgm:cxn modelId="{E4421233-E1FD-6447-A6FA-C2F37D2AE977}" type="presParOf" srcId="{A42A1E68-92D4-7146-8031-05F083BEF694}" destId="{3422C32F-4DA9-EA4D-9F5D-F7A3BA61725C}" srcOrd="2" destOrd="0" presId="urn:microsoft.com/office/officeart/2005/8/layout/process4"/>
    <dgm:cxn modelId="{547F51A2-5C96-AE40-979D-3BB8CC498A16}" type="presParOf" srcId="{3422C32F-4DA9-EA4D-9F5D-F7A3BA61725C}" destId="{6A26E7E5-6708-7A45-924F-29BAC5E444BB}" srcOrd="0" destOrd="0" presId="urn:microsoft.com/office/officeart/2005/8/layout/process4"/>
    <dgm:cxn modelId="{DED91BBA-87E5-0141-8251-39BB706CF52E}" type="presParOf" srcId="{3422C32F-4DA9-EA4D-9F5D-F7A3BA61725C}" destId="{321E5C64-071D-7C49-B36C-D4F7E247A588}" srcOrd="1" destOrd="0" presId="urn:microsoft.com/office/officeart/2005/8/layout/process4"/>
    <dgm:cxn modelId="{981B7F31-6263-AB4E-B930-6495CA20F0D6}" type="presParOf" srcId="{B0D1DECD-7241-EF48-A850-297E103D71C6}" destId="{758944A9-10DE-C541-8424-9B3F92DF91B7}" srcOrd="1" destOrd="0" presId="urn:microsoft.com/office/officeart/2005/8/layout/process4"/>
    <dgm:cxn modelId="{9A7C8E4B-4DEA-0C4B-A68A-84CC8F3B953E}" type="presParOf" srcId="{B0D1DECD-7241-EF48-A850-297E103D71C6}" destId="{3D018B98-B4EC-2D4C-9556-4AC35DD9178E}" srcOrd="2" destOrd="0" presId="urn:microsoft.com/office/officeart/2005/8/layout/process4"/>
    <dgm:cxn modelId="{4B6B1F99-101F-A242-8B3F-CD4A416E219A}" type="presParOf" srcId="{3D018B98-B4EC-2D4C-9556-4AC35DD9178E}" destId="{9BBBC9BD-A9F5-184B-82D6-198D5D3CC321}" srcOrd="0" destOrd="0" presId="urn:microsoft.com/office/officeart/2005/8/layout/process4"/>
    <dgm:cxn modelId="{AB8307CB-E4FD-204F-A537-E1767CFEEB1E}" type="presParOf" srcId="{3D018B98-B4EC-2D4C-9556-4AC35DD9178E}" destId="{C16E095D-1A1B-D645-A71B-643526C51487}" srcOrd="1" destOrd="0" presId="urn:microsoft.com/office/officeart/2005/8/layout/process4"/>
    <dgm:cxn modelId="{0276D275-C2C6-2B48-B346-B305282670D6}" type="presParOf" srcId="{3D018B98-B4EC-2D4C-9556-4AC35DD9178E}" destId="{C10407BA-6B05-214D-8BA4-64AC4307F56A}" srcOrd="2" destOrd="0" presId="urn:microsoft.com/office/officeart/2005/8/layout/process4"/>
    <dgm:cxn modelId="{1FC164F7-CA98-B940-95F6-7D46D26C40AE}" type="presParOf" srcId="{C10407BA-6B05-214D-8BA4-64AC4307F56A}" destId="{6D394DF7-C502-EC4D-B3A3-478C7E1A27CA}" srcOrd="0" destOrd="0" presId="urn:microsoft.com/office/officeart/2005/8/layout/process4"/>
    <dgm:cxn modelId="{17653F94-02C9-5A4D-8340-1CE45BB2D650}" type="presParOf" srcId="{B0D1DECD-7241-EF48-A850-297E103D71C6}" destId="{C8E8865A-FE9B-1946-A9CD-285FCBBFA0A4}" srcOrd="3" destOrd="0" presId="urn:microsoft.com/office/officeart/2005/8/layout/process4"/>
    <dgm:cxn modelId="{9917BACE-4E31-944A-925E-64CFFFFE19DE}" type="presParOf" srcId="{B0D1DECD-7241-EF48-A850-297E103D71C6}" destId="{D18457D4-AE48-1742-8530-A28444911F2F}" srcOrd="4" destOrd="0" presId="urn:microsoft.com/office/officeart/2005/8/layout/process4"/>
    <dgm:cxn modelId="{2E0C536D-96BA-C040-B017-1DDE6C69A45F}" type="presParOf" srcId="{D18457D4-AE48-1742-8530-A28444911F2F}" destId="{4A5E9D2B-DCF1-BE45-B07D-0FEAD61EF925}" srcOrd="0" destOrd="0" presId="urn:microsoft.com/office/officeart/2005/8/layout/process4"/>
    <dgm:cxn modelId="{FE1FEC91-A4A6-5D43-85D8-D1D8F6269551}" type="presParOf" srcId="{D18457D4-AE48-1742-8530-A28444911F2F}" destId="{F3D62C27-A534-C34B-B7C1-AEED450D2C42}" srcOrd="1" destOrd="0" presId="urn:microsoft.com/office/officeart/2005/8/layout/process4"/>
    <dgm:cxn modelId="{F2A1EF20-4DAB-B643-89BF-91076460BDFC}" type="presParOf" srcId="{D18457D4-AE48-1742-8530-A28444911F2F}" destId="{E5FAF591-E950-7241-960A-00822AB30501}" srcOrd="2" destOrd="0" presId="urn:microsoft.com/office/officeart/2005/8/layout/process4"/>
    <dgm:cxn modelId="{D23D51DD-57DD-6E43-A02C-B7BD6865CA55}" type="presParOf" srcId="{E5FAF591-E950-7241-960A-00822AB30501}" destId="{5E327420-E2FF-E345-8C03-0AAA712D132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8FFD37-3AB3-C54D-B484-AA5A94CB582C}">
      <dsp:nvSpPr>
        <dsp:cNvPr id="0" name=""/>
        <dsp:cNvSpPr/>
      </dsp:nvSpPr>
      <dsp:spPr>
        <a:xfrm>
          <a:off x="452" y="0"/>
          <a:ext cx="4164755" cy="83502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362" tIns="114681" rIns="57340" bIns="114681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300" kern="1200" dirty="0"/>
            <a:t>No investigada</a:t>
          </a:r>
        </a:p>
      </dsp:txBody>
      <dsp:txXfrm>
        <a:off x="452" y="0"/>
        <a:ext cx="3955999" cy="835025"/>
      </dsp:txXfrm>
    </dsp:sp>
    <dsp:sp modelId="{A96F4B0E-DEE1-164F-AAC1-D8319501A985}">
      <dsp:nvSpPr>
        <dsp:cNvPr id="0" name=""/>
        <dsp:cNvSpPr/>
      </dsp:nvSpPr>
      <dsp:spPr>
        <a:xfrm>
          <a:off x="3332257" y="0"/>
          <a:ext cx="3762648" cy="83502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2022" tIns="114681" rIns="57340" bIns="114681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300" kern="1200" dirty="0"/>
            <a:t>Orgánica</a:t>
          </a:r>
        </a:p>
      </dsp:txBody>
      <dsp:txXfrm>
        <a:off x="3749770" y="0"/>
        <a:ext cx="2927623" cy="835025"/>
      </dsp:txXfrm>
    </dsp:sp>
    <dsp:sp modelId="{6FBE40C1-8D90-0449-870A-87894BEC9DDC}">
      <dsp:nvSpPr>
        <dsp:cNvPr id="0" name=""/>
        <dsp:cNvSpPr/>
      </dsp:nvSpPr>
      <dsp:spPr>
        <a:xfrm>
          <a:off x="6261954" y="0"/>
          <a:ext cx="4164755" cy="83502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2022" tIns="114681" rIns="57340" bIns="114681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300" kern="1200" dirty="0"/>
            <a:t>Funcional</a:t>
          </a:r>
        </a:p>
      </dsp:txBody>
      <dsp:txXfrm>
        <a:off x="6679467" y="0"/>
        <a:ext cx="3329730" cy="8350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D8CDF1-C090-B840-8CAD-620BEA76B209}">
      <dsp:nvSpPr>
        <dsp:cNvPr id="0" name=""/>
        <dsp:cNvSpPr/>
      </dsp:nvSpPr>
      <dsp:spPr>
        <a:xfrm>
          <a:off x="0" y="3408220"/>
          <a:ext cx="10386349" cy="14748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	TTO ANTISECRETOR VS ENDOSCOPIA</a:t>
          </a:r>
        </a:p>
      </dsp:txBody>
      <dsp:txXfrm>
        <a:off x="0" y="3408220"/>
        <a:ext cx="10386349" cy="796439"/>
      </dsp:txXfrm>
    </dsp:sp>
    <dsp:sp modelId="{6A26E7E5-6708-7A45-924F-29BAC5E444BB}">
      <dsp:nvSpPr>
        <dsp:cNvPr id="0" name=""/>
        <dsp:cNvSpPr/>
      </dsp:nvSpPr>
      <dsp:spPr>
        <a:xfrm>
          <a:off x="0" y="4043288"/>
          <a:ext cx="5193174" cy="93551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En los pacientes con dispepsia no investigada, en caso de optar por el tratamiento </a:t>
          </a:r>
          <a:r>
            <a:rPr lang="es-ES" sz="1800" kern="1200" dirty="0" err="1"/>
            <a:t>empírico</a:t>
          </a:r>
          <a:r>
            <a:rPr lang="es-ES" sz="1800" kern="1200" dirty="0"/>
            <a:t> antisecretor, se recomienda utilizar IBP</a:t>
          </a:r>
        </a:p>
      </dsp:txBody>
      <dsp:txXfrm>
        <a:off x="0" y="4043288"/>
        <a:ext cx="5193174" cy="935517"/>
      </dsp:txXfrm>
    </dsp:sp>
    <dsp:sp modelId="{321E5C64-071D-7C49-B36C-D4F7E247A588}">
      <dsp:nvSpPr>
        <dsp:cNvPr id="0" name=""/>
        <dsp:cNvSpPr/>
      </dsp:nvSpPr>
      <dsp:spPr>
        <a:xfrm>
          <a:off x="5181282" y="4034531"/>
          <a:ext cx="5193174" cy="95303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ES" sz="1800" kern="1200" dirty="0"/>
            <a:t>Si se opta directamente por endoscopia, esta debe- </a:t>
          </a:r>
          <a:r>
            <a:rPr lang="es-ES" sz="1800" kern="1200" dirty="0" err="1"/>
            <a:t>ría</a:t>
          </a:r>
          <a:r>
            <a:rPr lang="es-ES" sz="1800" kern="1200" dirty="0"/>
            <a:t> realizarse de forma precoz, con el paciente </a:t>
          </a:r>
          <a:r>
            <a:rPr lang="es-ES" sz="1800" kern="1200" dirty="0" err="1"/>
            <a:t>sintomático</a:t>
          </a:r>
          <a:r>
            <a:rPr lang="es-ES" sz="1800" kern="1200" dirty="0"/>
            <a:t> y sin tratamiento antisecretor previo </a:t>
          </a:r>
        </a:p>
      </dsp:txBody>
      <dsp:txXfrm>
        <a:off x="5181282" y="4034531"/>
        <a:ext cx="5193174" cy="953030"/>
      </dsp:txXfrm>
    </dsp:sp>
    <dsp:sp modelId="{C16E095D-1A1B-D645-A71B-643526C51487}">
      <dsp:nvSpPr>
        <dsp:cNvPr id="0" name=""/>
        <dsp:cNvSpPr/>
      </dsp:nvSpPr>
      <dsp:spPr>
        <a:xfrm rot="10800000">
          <a:off x="0" y="1835620"/>
          <a:ext cx="10386349" cy="1654764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Test And </a:t>
          </a:r>
          <a:r>
            <a:rPr lang="es-ES" sz="2000" kern="1200" dirty="0" err="1"/>
            <a:t>Treat</a:t>
          </a:r>
          <a:endParaRPr lang="es-ES" sz="2000" kern="1200" dirty="0"/>
        </a:p>
      </dsp:txBody>
      <dsp:txXfrm rot="-10800000">
        <a:off x="0" y="1835620"/>
        <a:ext cx="10386349" cy="580822"/>
      </dsp:txXfrm>
    </dsp:sp>
    <dsp:sp modelId="{6D394DF7-C502-EC4D-B3A3-478C7E1A27CA}">
      <dsp:nvSpPr>
        <dsp:cNvPr id="0" name=""/>
        <dsp:cNvSpPr/>
      </dsp:nvSpPr>
      <dsp:spPr>
        <a:xfrm>
          <a:off x="0" y="2260144"/>
          <a:ext cx="10386349" cy="68008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En los pacientes con dispepsia no investigada en quienes se utiliza la estrategia “</a:t>
          </a:r>
          <a:r>
            <a:rPr lang="es-ES" sz="1800" i="1" kern="1200" dirty="0"/>
            <a:t>test and </a:t>
          </a:r>
          <a:r>
            <a:rPr lang="es-ES" sz="1800" i="1" kern="1200" dirty="0" err="1"/>
            <a:t>treat</a:t>
          </a:r>
          <a:r>
            <a:rPr lang="es-ES" sz="1800" kern="1200" dirty="0"/>
            <a:t>” se recomienda para el </a:t>
          </a:r>
          <a:r>
            <a:rPr lang="es-ES" sz="1800" kern="1200" dirty="0" err="1"/>
            <a:t>diagnóstico</a:t>
          </a:r>
          <a:r>
            <a:rPr lang="es-ES" sz="1800" kern="1200" dirty="0"/>
            <a:t> de la </a:t>
          </a:r>
          <a:r>
            <a:rPr lang="es-ES" sz="1800" kern="1200" dirty="0" err="1"/>
            <a:t>infección</a:t>
          </a:r>
          <a:r>
            <a:rPr lang="es-ES" sz="1800" kern="1200" dirty="0"/>
            <a:t> por </a:t>
          </a:r>
          <a:r>
            <a:rPr lang="es-ES" sz="1800" i="1" kern="1200" dirty="0"/>
            <a:t>H. pylori </a:t>
          </a:r>
          <a:r>
            <a:rPr lang="es-ES" sz="1800" kern="1200" dirty="0"/>
            <a:t>la prueba del aliento con urea marcada con 13c </a:t>
          </a:r>
        </a:p>
      </dsp:txBody>
      <dsp:txXfrm>
        <a:off x="0" y="2260144"/>
        <a:ext cx="10386349" cy="680086"/>
      </dsp:txXfrm>
    </dsp:sp>
    <dsp:sp modelId="{F3D62C27-A534-C34B-B7C1-AEED450D2C42}">
      <dsp:nvSpPr>
        <dsp:cNvPr id="0" name=""/>
        <dsp:cNvSpPr/>
      </dsp:nvSpPr>
      <dsp:spPr>
        <a:xfrm rot="10800000">
          <a:off x="84700" y="129859"/>
          <a:ext cx="10216947" cy="1796175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MODIFICAR HÁBITOS DE VIDA</a:t>
          </a:r>
        </a:p>
      </dsp:txBody>
      <dsp:txXfrm rot="-10800000">
        <a:off x="84700" y="129859"/>
        <a:ext cx="10216947" cy="630457"/>
      </dsp:txXfrm>
    </dsp:sp>
    <dsp:sp modelId="{5E327420-E2FF-E345-8C03-0AAA712D1325}">
      <dsp:nvSpPr>
        <dsp:cNvPr id="0" name=""/>
        <dsp:cNvSpPr/>
      </dsp:nvSpPr>
      <dsp:spPr>
        <a:xfrm>
          <a:off x="95658" y="621748"/>
          <a:ext cx="10195032" cy="717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ES" sz="1800" kern="1200" dirty="0"/>
            <a:t>En los pacientes con dispepsia no investigada se recomienda dejar de fumar, reducir la ingesta de alcohol y tratar el sobrepeso como medidas coadyuvantes al tratamiento </a:t>
          </a:r>
          <a:r>
            <a:rPr lang="es-ES" sz="1800" kern="1200" dirty="0" err="1"/>
            <a:t>específico</a:t>
          </a:r>
          <a:r>
            <a:rPr lang="es-ES" sz="1800" kern="1200" dirty="0"/>
            <a:t> </a:t>
          </a:r>
        </a:p>
      </dsp:txBody>
      <dsp:txXfrm>
        <a:off x="95658" y="621748"/>
        <a:ext cx="10195032" cy="7171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7DEDCF-E040-B04C-8EB3-EC9BFB4FB645}" type="datetimeFigureOut">
              <a:rPr lang="es-ES" smtClean="0"/>
              <a:t>14/1/24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2DC148-2420-944A-B478-F8EDB5F0D9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202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DC148-2420-944A-B478-F8EDB5F0D97E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8283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DC148-2420-944A-B478-F8EDB5F0D97E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0340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DC148-2420-944A-B478-F8EDB5F0D97E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1291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DC148-2420-944A-B478-F8EDB5F0D97E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740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>
              <a:solidFill>
                <a:schemeClr val="bg1"/>
              </a:solidFill>
              <a:effectLst/>
            </a:endParaRPr>
          </a:p>
          <a:p>
            <a:endParaRPr lang="es-ES" dirty="0">
              <a:solidFill>
                <a:schemeClr val="bg1"/>
              </a:solidFill>
              <a:effectLst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DC148-2420-944A-B478-F8EDB5F0D97E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68652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DC148-2420-944A-B478-F8EDB5F0D97E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47211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DC148-2420-944A-B478-F8EDB5F0D97E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29368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DC148-2420-944A-B478-F8EDB5F0D97E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78978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>
              <a:effectLst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DC148-2420-944A-B478-F8EDB5F0D97E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36609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>
              <a:effectLst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DC148-2420-944A-B478-F8EDB5F0D97E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73711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DC148-2420-944A-B478-F8EDB5F0D97E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0653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438C19-6CBA-42EE-FAEA-B8FCABBF1D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A61980-E782-8BBF-E4FD-C268D0E902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8FC0C9-F8FD-2BF9-6890-378566005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DAAC7-34CB-E343-8CE8-A68BD3EA18B2}" type="datetimeFigureOut">
              <a:rPr lang="es-ES" smtClean="0"/>
              <a:t>14/1/24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FD47C1-C41B-BBD3-DBCC-02FA9D4D6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662591-67B2-255B-D4E4-1944E1D40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ED174-D92B-8643-8675-92FC02C074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9563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F2247A-AC3C-CF40-9937-6EFB3DD4F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2FF778D-B2C1-BE8C-D65F-2AF0343C0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7328D1-F38C-8F7C-4E4C-1DBFBEC4B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DAAC7-34CB-E343-8CE8-A68BD3EA18B2}" type="datetimeFigureOut">
              <a:rPr lang="es-ES" smtClean="0"/>
              <a:t>14/1/24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E071B7-9FAF-36E6-29EF-C4ACEF85D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107839-ECEB-2C51-53B3-468AA522A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ED174-D92B-8643-8675-92FC02C074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2367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62A977-80E8-B7F6-9800-B8610D5EF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6920CA8-715F-41CC-E1F3-5D2002BD2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748BD2-0E9E-C3D0-700B-27BC4B41C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DAAC7-34CB-E343-8CE8-A68BD3EA18B2}" type="datetimeFigureOut">
              <a:rPr lang="es-ES" smtClean="0"/>
              <a:t>14/1/24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A6936-C799-3924-FD87-D2DEDED5D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5A41C-A03A-F336-6651-E1532EAE3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ED174-D92B-8643-8675-92FC02C074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9804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E0EE4B-CF2B-CF26-CB81-6DCB09510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5277BFB-10EB-DE4A-1116-04B3B6357A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EEC1598-B3F3-2878-EC57-DAC29F53FA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E3768EC-6D7C-9440-9932-AFA5B6CCC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DAAC7-34CB-E343-8CE8-A68BD3EA18B2}" type="datetimeFigureOut">
              <a:rPr lang="es-ES" smtClean="0"/>
              <a:t>14/1/24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B2EBFE1-8A4E-63B7-9FA0-FB4512679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596A06A-EE60-7451-8825-0E4B7BD76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ED174-D92B-8643-8675-92FC02C074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259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754112-AB6F-DE12-D493-D4BA9EE85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76F7426-452D-70B3-77F6-166A4BEDA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12C9BE4-52BB-03E4-2FA2-D0D7378875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BFE12D9-6FD6-9E11-28B8-ED48DF4D01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D58D6EC-FC1E-FD3D-21B4-8978C27277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E02D914-33F9-0ECE-9F01-B2B7070B0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DAAC7-34CB-E343-8CE8-A68BD3EA18B2}" type="datetimeFigureOut">
              <a:rPr lang="es-ES" smtClean="0"/>
              <a:t>14/1/24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25271D2-63F9-99CD-A8F4-AF05E8727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A0B7E7E-6DB1-7E15-D018-FE678F2C6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ED174-D92B-8643-8675-92FC02C074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8195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6F2687-885E-664D-9E46-25F36682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3428FC2-3DAB-4DAE-63E9-31937E451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DAAC7-34CB-E343-8CE8-A68BD3EA18B2}" type="datetimeFigureOut">
              <a:rPr lang="es-ES" smtClean="0"/>
              <a:t>14/1/24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0458F13-BB56-62F0-E4A3-1E0BD8F2B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AF375F5-32BA-4131-00EB-AE123A528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ED174-D92B-8643-8675-92FC02C074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3644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23B45C1-1C5A-DD00-9B5B-E2FD78628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DAAC7-34CB-E343-8CE8-A68BD3EA18B2}" type="datetimeFigureOut">
              <a:rPr lang="es-ES" smtClean="0"/>
              <a:t>14/1/24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2596E40-53A2-897C-0C52-71BBD0693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F9EC8DC-D328-7946-0741-8D186AF8A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ED174-D92B-8643-8675-92FC02C074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5703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DDFEE8-CBD8-38BB-C575-83D6189E5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FFC583-4B36-6585-2138-9ADCC5E587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F4172DE-3507-C140-3474-E1E61F8B0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53CBB7D-C3CA-B6CD-27B5-93E9B5A8A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DAAC7-34CB-E343-8CE8-A68BD3EA18B2}" type="datetimeFigureOut">
              <a:rPr lang="es-ES" smtClean="0"/>
              <a:t>14/1/24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61D5FB-219A-863F-0586-5E48D66C9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27A8080-35E1-398F-3902-DDE95C081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ED174-D92B-8643-8675-92FC02C074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1428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AA092D-9746-52DC-577E-74B0A2CD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E88FBF4-9354-9F6B-0FB4-4C414F6EB8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46488B9-20C0-E553-6478-41E45690B3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2FBFC40-A84A-D865-6565-06F88FA4B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DAAC7-34CB-E343-8CE8-A68BD3EA18B2}" type="datetimeFigureOut">
              <a:rPr lang="es-ES" smtClean="0"/>
              <a:t>14/1/24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FC1CB6A-5597-D7F7-C563-BAC24E74F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D8F16A5-AA42-BF19-4A4B-DD3D7060F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ED174-D92B-8643-8675-92FC02C074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9350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E8F74F-210D-9B79-EE93-F2A3EA416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39E6E2-C8C6-BCF2-8D30-8BFB43CC12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9DD384-E4B9-CE0E-DF6C-17DAC349D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DAAC7-34CB-E343-8CE8-A68BD3EA18B2}" type="datetimeFigureOut">
              <a:rPr lang="es-ES" smtClean="0"/>
              <a:t>14/1/24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0831DD-75FD-A475-628F-2CA8EB2AB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5F7E02-CC2B-C340-8819-46900A2DE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ED174-D92B-8643-8675-92FC02C074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0627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93B2BB0-CFF7-2DB5-004F-AFA716DF64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F1CB90A-41F8-1211-0C7D-A13E2B1263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482CEC-9AA6-264A-8713-1F6680C90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DAAC7-34CB-E343-8CE8-A68BD3EA18B2}" type="datetimeFigureOut">
              <a:rPr lang="es-ES" smtClean="0"/>
              <a:t>14/1/24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B1AB47-204D-DE8B-78CD-C921642C4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E6E2A2-F3FB-C71A-2EA0-4441EEB9A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ED174-D92B-8643-8675-92FC02C074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6844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249753D-CC1A-0A75-9F09-BDB692FB7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AECBC48-C898-AE3A-F7B6-FBD4495698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E6FD94-1D21-6713-7B7A-4490C41D8F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DAAC7-34CB-E343-8CE8-A68BD3EA18B2}" type="datetimeFigureOut">
              <a:rPr lang="es-ES" smtClean="0"/>
              <a:t>14/1/24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C3EF52-D36B-1DC6-FD26-DE38FA16CD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E43692-116F-1900-DE7B-3566F447CD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7ED174-D92B-8643-8675-92FC02C074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8189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F4E53F-3EE5-52FD-4BCD-BCB37E318B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9700" y="368300"/>
            <a:ext cx="9144000" cy="835025"/>
          </a:xfrm>
        </p:spPr>
        <p:txBody>
          <a:bodyPr>
            <a:normAutofit/>
          </a:bodyPr>
          <a:lstStyle/>
          <a:p>
            <a:r>
              <a:rPr lang="es-ES" sz="4000" dirty="0"/>
              <a:t>DISPEPSIA</a:t>
            </a:r>
            <a:endParaRPr lang="es-ES" sz="36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BB4707A-BEB0-CFFB-9C0A-776D7F955B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1113" y="1428750"/>
            <a:ext cx="9144000" cy="4643437"/>
          </a:xfrm>
        </p:spPr>
        <p:txBody>
          <a:bodyPr/>
          <a:lstStyle/>
          <a:p>
            <a:r>
              <a:rPr lang="es-ES" sz="2800" dirty="0"/>
              <a:t>INDICE</a:t>
            </a:r>
          </a:p>
          <a:p>
            <a:pPr algn="l"/>
            <a:r>
              <a:rPr lang="es-ES" dirty="0"/>
              <a:t>DEFINICION</a:t>
            </a:r>
          </a:p>
          <a:p>
            <a:pPr algn="l"/>
            <a:r>
              <a:rPr lang="es-ES" dirty="0"/>
              <a:t>ANAMNESIS Y EXPLORACIÓN</a:t>
            </a:r>
          </a:p>
          <a:p>
            <a:pPr algn="l"/>
            <a:r>
              <a:rPr lang="es-ES" dirty="0"/>
              <a:t>ALGORITMO DIAGNÓSTICO</a:t>
            </a:r>
          </a:p>
          <a:p>
            <a:pPr algn="l"/>
            <a:r>
              <a:rPr lang="es-ES" dirty="0"/>
              <a:t>DISPEPSIA NO INVESTIGADA</a:t>
            </a:r>
          </a:p>
          <a:p>
            <a:pPr algn="l"/>
            <a:r>
              <a:rPr lang="es-ES" dirty="0"/>
              <a:t>DISPEPSIA ORGANICA</a:t>
            </a:r>
          </a:p>
          <a:p>
            <a:pPr algn="l"/>
            <a:r>
              <a:rPr lang="es-ES" dirty="0"/>
              <a:t>	HELICOBACTER PYLORI</a:t>
            </a:r>
          </a:p>
          <a:p>
            <a:pPr algn="l"/>
            <a:r>
              <a:rPr lang="es-ES" dirty="0"/>
              <a:t>DISPEPSIA FUNCIONAL</a:t>
            </a:r>
          </a:p>
          <a:p>
            <a:pPr algn="l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B7AAE4F-BA4F-4642-2795-BA57C9F00BC1}"/>
              </a:ext>
            </a:extLst>
          </p:cNvPr>
          <p:cNvSpPr txBox="1"/>
          <p:nvPr/>
        </p:nvSpPr>
        <p:spPr>
          <a:xfrm>
            <a:off x="7315200" y="5877957"/>
            <a:ext cx="4171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Carlos Galera Román</a:t>
            </a:r>
          </a:p>
        </p:txBody>
      </p:sp>
      <p:pic>
        <p:nvPicPr>
          <p:cNvPr id="5122" name="Picture 2" descr="La bacteria Helicobacter Pylori puede causar cáncer? | Sanitas">
            <a:extLst>
              <a:ext uri="{FF2B5EF4-FFF2-40B4-BE49-F238E27FC236}">
                <a16:creationId xmlns:a16="http://schemas.microsoft.com/office/drawing/2014/main" id="{AA2BD6C2-AA3C-A731-C86D-C959ECA02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575" y="1889641"/>
            <a:ext cx="4826000" cy="33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342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F4E53F-3EE5-52FD-4BCD-BCB37E318B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5898" y="182463"/>
            <a:ext cx="9144000" cy="835025"/>
          </a:xfrm>
        </p:spPr>
        <p:txBody>
          <a:bodyPr>
            <a:normAutofit/>
          </a:bodyPr>
          <a:lstStyle/>
          <a:p>
            <a:r>
              <a:rPr lang="es-ES" sz="3600" dirty="0"/>
              <a:t>DISPEPSIA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BB4707A-BEB0-CFFB-9C0A-776D7F955B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1125" y="1139383"/>
            <a:ext cx="9144000" cy="4886325"/>
          </a:xfrm>
        </p:spPr>
        <p:txBody>
          <a:bodyPr>
            <a:normAutofit/>
          </a:bodyPr>
          <a:lstStyle/>
          <a:p>
            <a:pPr algn="l"/>
            <a:r>
              <a:rPr lang="es-ES" sz="2000" dirty="0"/>
              <a:t>No hay un acuerdo general acerca de la definición de dispepsia. Por lo que se conoce a esta como la presencia de alguno de los siguientes síntomas: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C00000"/>
                </a:solidFill>
              </a:rPr>
              <a:t>E</a:t>
            </a:r>
            <a:r>
              <a:rPr lang="es-ES" sz="2000" dirty="0">
                <a:solidFill>
                  <a:srgbClr val="C00000"/>
                </a:solidFill>
                <a:effectLst/>
              </a:rPr>
              <a:t>pigastralgia</a:t>
            </a:r>
            <a:r>
              <a:rPr lang="es-ES" sz="2000" dirty="0">
                <a:solidFill>
                  <a:srgbClr val="2D2D2D"/>
                </a:solidFill>
                <a:effectLst/>
              </a:rPr>
              <a:t>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C00000"/>
                </a:solidFill>
              </a:rPr>
              <a:t>A</a:t>
            </a:r>
            <a:r>
              <a:rPr lang="es-ES" sz="2000" dirty="0">
                <a:solidFill>
                  <a:srgbClr val="C00000"/>
                </a:solidFill>
                <a:effectLst/>
              </a:rPr>
              <a:t>rdor de </a:t>
            </a:r>
            <a:r>
              <a:rPr lang="es-ES" sz="2000" dirty="0" err="1">
                <a:solidFill>
                  <a:srgbClr val="C00000"/>
                </a:solidFill>
                <a:effectLst/>
              </a:rPr>
              <a:t>estómago</a:t>
            </a:r>
            <a:endParaRPr lang="es-ES" sz="2000" dirty="0">
              <a:solidFill>
                <a:srgbClr val="C00000"/>
              </a:solidFill>
              <a:effectLst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C00000"/>
                </a:solidFill>
                <a:effectLst/>
              </a:rPr>
              <a:t> </a:t>
            </a:r>
            <a:r>
              <a:rPr lang="es-ES" sz="2000" dirty="0" err="1">
                <a:solidFill>
                  <a:srgbClr val="C00000"/>
                </a:solidFill>
              </a:rPr>
              <a:t>H</a:t>
            </a:r>
            <a:r>
              <a:rPr lang="es-ES" sz="2000" dirty="0" err="1">
                <a:solidFill>
                  <a:srgbClr val="C00000"/>
                </a:solidFill>
                <a:effectLst/>
              </a:rPr>
              <a:t>inchazón</a:t>
            </a:r>
            <a:r>
              <a:rPr lang="es-ES" sz="2000" dirty="0">
                <a:solidFill>
                  <a:srgbClr val="C00000"/>
                </a:solidFill>
                <a:effectLst/>
              </a:rPr>
              <a:t> posprandial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C00000"/>
                </a:solidFill>
              </a:rPr>
              <a:t>S</a:t>
            </a:r>
            <a:r>
              <a:rPr lang="es-ES" sz="2000" dirty="0">
                <a:solidFill>
                  <a:srgbClr val="C00000"/>
                </a:solidFill>
                <a:effectLst/>
              </a:rPr>
              <a:t>aciedad precoz o </a:t>
            </a:r>
            <a:r>
              <a:rPr lang="es-ES" sz="2000" dirty="0" err="1">
                <a:solidFill>
                  <a:srgbClr val="C00000"/>
                </a:solidFill>
                <a:effectLst/>
              </a:rPr>
              <a:t>náuseas</a:t>
            </a:r>
            <a:r>
              <a:rPr lang="es-ES" sz="2000" dirty="0">
                <a:solidFill>
                  <a:srgbClr val="C00000"/>
                </a:solidFill>
                <a:effectLst/>
              </a:rPr>
              <a:t> y </a:t>
            </a:r>
            <a:r>
              <a:rPr lang="es-ES" sz="2000" dirty="0" err="1">
                <a:solidFill>
                  <a:srgbClr val="C00000"/>
                </a:solidFill>
                <a:effectLst/>
              </a:rPr>
              <a:t>vómitos</a:t>
            </a:r>
            <a:r>
              <a:rPr lang="es-ES" sz="2000" dirty="0">
                <a:solidFill>
                  <a:srgbClr val="C00000"/>
                </a:solidFill>
                <a:effectLst/>
              </a:rPr>
              <a:t>. </a:t>
            </a:r>
          </a:p>
          <a:p>
            <a:pPr algn="l"/>
            <a:r>
              <a:rPr lang="es-ES" sz="2000" dirty="0">
                <a:solidFill>
                  <a:srgbClr val="2D2D2D"/>
                </a:solidFill>
                <a:effectLst/>
              </a:rPr>
              <a:t>Algunos autores incluyen incluso </a:t>
            </a:r>
            <a:r>
              <a:rPr lang="es-ES" sz="2000" dirty="0">
                <a:solidFill>
                  <a:schemeClr val="accent2"/>
                </a:solidFill>
                <a:effectLst/>
              </a:rPr>
              <a:t>pirosis</a:t>
            </a:r>
            <a:r>
              <a:rPr lang="es-ES" sz="2000" dirty="0">
                <a:solidFill>
                  <a:srgbClr val="2D2D2D"/>
                </a:solidFill>
              </a:rPr>
              <a:t>, la</a:t>
            </a:r>
            <a:r>
              <a:rPr lang="es-ES" sz="2000" dirty="0">
                <a:solidFill>
                  <a:srgbClr val="2D2D2D"/>
                </a:solidFill>
                <a:effectLst/>
              </a:rPr>
              <a:t> </a:t>
            </a:r>
            <a:r>
              <a:rPr lang="es-ES" sz="2000" dirty="0" err="1">
                <a:solidFill>
                  <a:schemeClr val="accent2"/>
                </a:solidFill>
                <a:effectLst/>
              </a:rPr>
              <a:t>regurgitación</a:t>
            </a:r>
            <a:r>
              <a:rPr lang="es-ES" sz="2000" dirty="0">
                <a:solidFill>
                  <a:srgbClr val="2D2D2D"/>
                </a:solidFill>
                <a:effectLst/>
              </a:rPr>
              <a:t> de la comida, </a:t>
            </a:r>
            <a:r>
              <a:rPr lang="es-ES" sz="2000" dirty="0" err="1">
                <a:solidFill>
                  <a:srgbClr val="2D2D2D"/>
                </a:solidFill>
                <a:effectLst/>
              </a:rPr>
              <a:t>síntomas</a:t>
            </a:r>
            <a:r>
              <a:rPr lang="es-ES" sz="2000" dirty="0">
                <a:solidFill>
                  <a:srgbClr val="2D2D2D"/>
                </a:solidFill>
                <a:effectLst/>
              </a:rPr>
              <a:t> sugestivos de </a:t>
            </a:r>
            <a:r>
              <a:rPr lang="es-ES" sz="2000" dirty="0">
                <a:solidFill>
                  <a:schemeClr val="accent2"/>
                </a:solidFill>
                <a:effectLst/>
              </a:rPr>
              <a:t>reflujo </a:t>
            </a:r>
            <a:r>
              <a:rPr lang="es-ES" sz="2000" dirty="0" err="1">
                <a:solidFill>
                  <a:schemeClr val="accent2"/>
                </a:solidFill>
                <a:effectLst/>
              </a:rPr>
              <a:t>gastroesofágico</a:t>
            </a:r>
            <a:r>
              <a:rPr lang="es-ES" sz="2000" dirty="0">
                <a:solidFill>
                  <a:schemeClr val="accent2"/>
                </a:solidFill>
                <a:effectLst/>
              </a:rPr>
              <a:t> .</a:t>
            </a:r>
          </a:p>
          <a:p>
            <a:pPr algn="l"/>
            <a:r>
              <a:rPr lang="es-ES" sz="2000" dirty="0"/>
              <a:t>-</a:t>
            </a:r>
            <a:r>
              <a:rPr lang="es-ES" sz="2000" dirty="0">
                <a:effectLst/>
              </a:rPr>
              <a:t>El 39% de la </a:t>
            </a:r>
            <a:r>
              <a:rPr lang="es-ES" sz="2000" dirty="0" err="1">
                <a:effectLst/>
              </a:rPr>
              <a:t>población</a:t>
            </a:r>
            <a:r>
              <a:rPr lang="es-ES" sz="2000" dirty="0">
                <a:effectLst/>
              </a:rPr>
              <a:t> ha presentado </a:t>
            </a:r>
            <a:r>
              <a:rPr lang="es-ES" sz="2000" dirty="0" err="1">
                <a:effectLst/>
              </a:rPr>
              <a:t>síntomas</a:t>
            </a:r>
            <a:r>
              <a:rPr lang="es-ES" sz="2000" dirty="0">
                <a:effectLst/>
              </a:rPr>
              <a:t> </a:t>
            </a:r>
            <a:r>
              <a:rPr lang="es-ES" sz="2000" dirty="0" err="1">
                <a:effectLst/>
              </a:rPr>
              <a:t>dispépticos</a:t>
            </a:r>
            <a:r>
              <a:rPr lang="es-ES" sz="2000" dirty="0">
                <a:effectLst/>
              </a:rPr>
              <a:t> alguna vez en su vida y el 24%, en los </a:t>
            </a:r>
            <a:r>
              <a:rPr lang="es-ES" sz="2000" dirty="0" err="1">
                <a:effectLst/>
              </a:rPr>
              <a:t>últimos</a:t>
            </a:r>
            <a:r>
              <a:rPr lang="es-ES" sz="2000" dirty="0">
                <a:effectLst/>
              </a:rPr>
              <a:t> 6 meses.</a:t>
            </a:r>
            <a:endParaRPr lang="es-ES" sz="2000" dirty="0">
              <a:solidFill>
                <a:schemeClr val="accent2"/>
              </a:solidFill>
            </a:endParaRPr>
          </a:p>
          <a:p>
            <a:pPr algn="l"/>
            <a:r>
              <a:rPr lang="es-ES" sz="2000" dirty="0">
                <a:solidFill>
                  <a:srgbClr val="2D2D2D"/>
                </a:solidFill>
                <a:effectLst/>
              </a:rPr>
              <a:t>-Es </a:t>
            </a:r>
            <a:r>
              <a:rPr lang="es-ES" sz="2000" dirty="0" err="1">
                <a:solidFill>
                  <a:srgbClr val="2D2D2D"/>
                </a:solidFill>
                <a:effectLst/>
              </a:rPr>
              <a:t>más</a:t>
            </a:r>
            <a:r>
              <a:rPr lang="es-ES" sz="2000" dirty="0">
                <a:solidFill>
                  <a:srgbClr val="2D2D2D"/>
                </a:solidFill>
                <a:effectLst/>
              </a:rPr>
              <a:t> prevalente en la mujer. En nuestro medio se estima que supone el 8% de las consultas de </a:t>
            </a:r>
            <a:r>
              <a:rPr lang="es-ES" sz="2000" dirty="0" err="1">
                <a:solidFill>
                  <a:srgbClr val="2D2D2D"/>
                </a:solidFill>
                <a:effectLst/>
              </a:rPr>
              <a:t>atención</a:t>
            </a:r>
            <a:r>
              <a:rPr lang="es-ES" sz="2000" dirty="0">
                <a:solidFill>
                  <a:srgbClr val="2D2D2D"/>
                </a:solidFill>
                <a:effectLst/>
              </a:rPr>
              <a:t> primaria .</a:t>
            </a:r>
            <a:endParaRPr lang="es-ES" sz="2000" dirty="0">
              <a:effectLst/>
            </a:endParaRPr>
          </a:p>
          <a:p>
            <a:pPr algn="l"/>
            <a:endParaRPr lang="es-ES" sz="2000" dirty="0">
              <a:effectLst/>
            </a:endParaRPr>
          </a:p>
          <a:p>
            <a:pPr algn="l"/>
            <a:endParaRPr lang="es-ES" dirty="0">
              <a:solidFill>
                <a:schemeClr val="accent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65525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F4E53F-3EE5-52FD-4BCD-BCB37E318B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9519" y="335285"/>
            <a:ext cx="9144000" cy="835025"/>
          </a:xfrm>
        </p:spPr>
        <p:txBody>
          <a:bodyPr>
            <a:normAutofit/>
          </a:bodyPr>
          <a:lstStyle/>
          <a:p>
            <a:r>
              <a:rPr lang="es-ES" sz="3600" dirty="0"/>
              <a:t>ANAMNESIS Y EXPLORACION FISICA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BB4707A-BEB0-CFFB-9C0A-776D7F955B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9204" y="1307941"/>
            <a:ext cx="10733591" cy="4849792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s-ES" dirty="0"/>
              <a:t>L</a:t>
            </a:r>
            <a:r>
              <a:rPr lang="es-ES" dirty="0">
                <a:effectLst/>
              </a:rPr>
              <a:t>os individuos sanos pueden presentar </a:t>
            </a:r>
            <a:r>
              <a:rPr lang="es-ES" dirty="0" err="1">
                <a:effectLst/>
              </a:rPr>
              <a:t>síntomas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dispépticos</a:t>
            </a:r>
            <a:r>
              <a:rPr lang="es-ES" dirty="0">
                <a:effectLst/>
              </a:rPr>
              <a:t> ocasionales que en la </a:t>
            </a:r>
            <a:r>
              <a:rPr lang="es-ES" dirty="0" err="1">
                <a:effectLst/>
              </a:rPr>
              <a:t>mayoría</a:t>
            </a:r>
            <a:r>
              <a:rPr lang="es-ES" dirty="0">
                <a:effectLst/>
              </a:rPr>
              <a:t> de los casos carecen de significado </a:t>
            </a:r>
            <a:r>
              <a:rPr lang="es-ES" dirty="0" err="1">
                <a:effectLst/>
              </a:rPr>
              <a:t>patológico</a:t>
            </a:r>
            <a:r>
              <a:rPr lang="es-ES" dirty="0"/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dirty="0"/>
              <a:t>Una </a:t>
            </a:r>
            <a:r>
              <a:rPr lang="es-ES" b="1" dirty="0"/>
              <a:t>historia </a:t>
            </a:r>
            <a:r>
              <a:rPr lang="es-ES" b="1" dirty="0" err="1"/>
              <a:t>clínica</a:t>
            </a:r>
            <a:r>
              <a:rPr lang="es-ES" b="1" dirty="0"/>
              <a:t> </a:t>
            </a:r>
            <a:r>
              <a:rPr lang="es-ES" dirty="0"/>
              <a:t>que recoja información sobre: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s-ES" sz="2400" dirty="0"/>
              <a:t>E</a:t>
            </a:r>
            <a:r>
              <a:rPr lang="es-ES" sz="2400" dirty="0">
                <a:effectLst/>
              </a:rPr>
              <a:t>stilos de vida, tabaquismo, ingesta de alcohol.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</a:rPr>
              <a:t>Toma de </a:t>
            </a:r>
            <a:r>
              <a:rPr lang="es-ES" sz="2400" dirty="0" err="1">
                <a:effectLst/>
              </a:rPr>
              <a:t>fármacos</a:t>
            </a:r>
            <a:r>
              <a:rPr lang="es-ES" sz="2400" dirty="0">
                <a:effectLst/>
              </a:rPr>
              <a:t> sobre todo AINES y/o inhibidores de la bomba de protones (IBP)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b="1" dirty="0"/>
              <a:t>A</a:t>
            </a:r>
            <a:r>
              <a:rPr lang="es-ES" b="1" dirty="0">
                <a:effectLst/>
              </a:rPr>
              <a:t>ntecedentes personales</a:t>
            </a:r>
            <a:r>
              <a:rPr lang="es-ES" dirty="0">
                <a:effectLst/>
              </a:rPr>
              <a:t>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s-ES" sz="2400" dirty="0" err="1"/>
              <a:t>D</a:t>
            </a:r>
            <a:r>
              <a:rPr lang="es-ES" sz="2400" dirty="0" err="1">
                <a:effectLst/>
              </a:rPr>
              <a:t>iagnóstico</a:t>
            </a:r>
            <a:r>
              <a:rPr lang="es-ES" sz="2400" dirty="0">
                <a:effectLst/>
              </a:rPr>
              <a:t> previo de </a:t>
            </a:r>
            <a:r>
              <a:rPr lang="es-ES" sz="2400" dirty="0" err="1">
                <a:effectLst/>
              </a:rPr>
              <a:t>infección</a:t>
            </a:r>
            <a:r>
              <a:rPr lang="es-ES" sz="2400" dirty="0">
                <a:effectLst/>
              </a:rPr>
              <a:t> por </a:t>
            </a:r>
            <a:r>
              <a:rPr lang="es-ES" sz="2400" i="1" dirty="0">
                <a:effectLst/>
              </a:rPr>
              <a:t>H. pylori.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s-ES" sz="2400" dirty="0" err="1"/>
              <a:t>C</a:t>
            </a:r>
            <a:r>
              <a:rPr lang="es-ES" sz="2400" dirty="0" err="1">
                <a:effectLst/>
              </a:rPr>
              <a:t>irugía</a:t>
            </a:r>
            <a:r>
              <a:rPr lang="es-ES" sz="2400" dirty="0">
                <a:effectLst/>
              </a:rPr>
              <a:t> </a:t>
            </a:r>
            <a:r>
              <a:rPr lang="es-ES" sz="2400" dirty="0" err="1">
                <a:effectLst/>
              </a:rPr>
              <a:t>gástrica</a:t>
            </a:r>
            <a:r>
              <a:rPr lang="es-ES" sz="2400" dirty="0">
                <a:effectLst/>
              </a:rPr>
              <a:t> </a:t>
            </a:r>
            <a:endParaRPr lang="es-ES" sz="2400" dirty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s-ES" sz="2400" dirty="0"/>
              <a:t>M</a:t>
            </a:r>
            <a:r>
              <a:rPr lang="es-ES" sz="2400" dirty="0">
                <a:effectLst/>
              </a:rPr>
              <a:t>anifestaciones extraintestinales que puedan hacer sospechar una </a:t>
            </a:r>
            <a:r>
              <a:rPr lang="es-ES" sz="2400" dirty="0" err="1">
                <a:effectLst/>
              </a:rPr>
              <a:t>enteropatía</a:t>
            </a:r>
            <a:r>
              <a:rPr lang="es-ES" sz="2400" dirty="0">
                <a:effectLst/>
              </a:rPr>
              <a:t> sensible al gluten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b="1" dirty="0"/>
              <a:t>Patrón de síntomas</a:t>
            </a:r>
          </a:p>
          <a:p>
            <a:pPr marL="800100" lvl="1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</a:rPr>
              <a:t>Pirosis </a:t>
            </a:r>
            <a:r>
              <a:rPr lang="es-ES" sz="2400" dirty="0" err="1">
                <a:effectLst/>
              </a:rPr>
              <a:t>retrosternal</a:t>
            </a:r>
            <a:r>
              <a:rPr lang="es-ES" sz="2400" dirty="0">
                <a:effectLst/>
              </a:rPr>
              <a:t> + </a:t>
            </a:r>
            <a:r>
              <a:rPr lang="es-ES" sz="2400" dirty="0" err="1">
                <a:effectLst/>
              </a:rPr>
              <a:t>regurgitación</a:t>
            </a:r>
            <a:r>
              <a:rPr lang="es-ES" sz="2400" dirty="0">
                <a:effectLst/>
              </a:rPr>
              <a:t> predominante </a:t>
            </a:r>
            <a:r>
              <a:rPr lang="es-ES" sz="2400" dirty="0">
                <a:effectLst/>
                <a:sym typeface="Wingdings" pitchFamily="2" charset="2"/>
              </a:rPr>
              <a:t>ERGE.</a:t>
            </a:r>
          </a:p>
          <a:p>
            <a:pPr marL="800100" lvl="1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2400" dirty="0"/>
              <a:t>E</a:t>
            </a:r>
            <a:r>
              <a:rPr lang="es-ES" sz="2400" dirty="0">
                <a:effectLst/>
              </a:rPr>
              <a:t>pigastralgia posprandial </a:t>
            </a:r>
            <a:r>
              <a:rPr lang="es-ES" sz="2400" dirty="0" err="1">
                <a:effectLst/>
              </a:rPr>
              <a:t>tardía</a:t>
            </a:r>
            <a:r>
              <a:rPr lang="es-ES" sz="2400" dirty="0">
                <a:effectLst/>
              </a:rPr>
              <a:t> que cede con alimentos o </a:t>
            </a:r>
            <a:r>
              <a:rPr lang="es-ES" sz="2400" dirty="0" err="1">
                <a:effectLst/>
              </a:rPr>
              <a:t>antiácidos</a:t>
            </a:r>
            <a:r>
              <a:rPr lang="es-ES" sz="2400" dirty="0">
                <a:effectLst/>
              </a:rPr>
              <a:t> y/o que despierta al paciente de madrugada </a:t>
            </a:r>
            <a:r>
              <a:rPr lang="es-ES" sz="2400" dirty="0">
                <a:effectLst/>
                <a:sym typeface="Wingdings" pitchFamily="2" charset="2"/>
              </a:rPr>
              <a:t>Úlcera Péptica.</a:t>
            </a:r>
            <a:endParaRPr lang="es-ES" sz="2400" dirty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s-ES" sz="1000" dirty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s-ES" sz="1000" dirty="0">
              <a:effectLst/>
            </a:endParaRPr>
          </a:p>
          <a:p>
            <a:pPr lvl="1" algn="l"/>
            <a:r>
              <a:rPr lang="es-ES" sz="1000" dirty="0">
                <a:effectLst/>
              </a:rPr>
              <a:t> </a:t>
            </a:r>
          </a:p>
          <a:p>
            <a:pPr lvl="1" algn="l"/>
            <a:endParaRPr lang="es-ES" sz="1400" dirty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s-ES" sz="14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ES" sz="16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ES" sz="16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ES" sz="16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ES" sz="1600" dirty="0"/>
          </a:p>
          <a:p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1391022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F4E53F-3EE5-52FD-4BCD-BCB37E318B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801" y="-63985"/>
            <a:ext cx="9144000" cy="835025"/>
          </a:xfrm>
        </p:spPr>
        <p:txBody>
          <a:bodyPr>
            <a:normAutofit/>
          </a:bodyPr>
          <a:lstStyle/>
          <a:p>
            <a:r>
              <a:rPr lang="es-ES" sz="3600" dirty="0"/>
              <a:t>ALGORITMO DIAGNÓSTICO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66A71AC-40BC-606F-295A-6F316C414DCA}"/>
              </a:ext>
            </a:extLst>
          </p:cNvPr>
          <p:cNvSpPr txBox="1"/>
          <p:nvPr/>
        </p:nvSpPr>
        <p:spPr>
          <a:xfrm>
            <a:off x="719801" y="943823"/>
            <a:ext cx="370046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Signos y síntomas de alarma: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>
                <a:effectLst/>
              </a:rPr>
              <a:t>Pérdida de peso significativa no intencionada. </a:t>
            </a: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err="1">
                <a:effectLst/>
              </a:rPr>
              <a:t>Vómitos</a:t>
            </a:r>
            <a:r>
              <a:rPr lang="es-ES" sz="1800" dirty="0">
                <a:effectLst/>
              </a:rPr>
              <a:t> persistentes.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>
                <a:effectLst/>
              </a:rPr>
              <a:t> Disfagia.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>
                <a:effectLst/>
              </a:rPr>
              <a:t>Sangrado digestivo (hematemesis o melenas).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>
                <a:effectLst/>
              </a:rPr>
              <a:t> Anemia </a:t>
            </a:r>
            <a:r>
              <a:rPr lang="es-ES" sz="1800" dirty="0" err="1">
                <a:effectLst/>
              </a:rPr>
              <a:t>ferropénica</a:t>
            </a:r>
            <a:r>
              <a:rPr lang="es-ES" sz="1800" dirty="0">
                <a:effectLst/>
              </a:rPr>
              <a:t>. </a:t>
            </a:r>
            <a:endParaRPr lang="es-ES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>
                <a:effectLst/>
              </a:rPr>
              <a:t> </a:t>
            </a:r>
            <a:r>
              <a:rPr lang="es-ES" sz="1800" dirty="0" err="1">
                <a:effectLst/>
              </a:rPr>
              <a:t>Cirugía</a:t>
            </a:r>
            <a:r>
              <a:rPr lang="es-ES" sz="1800" dirty="0">
                <a:effectLst/>
              </a:rPr>
              <a:t> </a:t>
            </a:r>
            <a:r>
              <a:rPr lang="es-ES" sz="1800" dirty="0" err="1">
                <a:effectLst/>
              </a:rPr>
              <a:t>gástrica</a:t>
            </a:r>
            <a:r>
              <a:rPr lang="es-ES" sz="1800" dirty="0">
                <a:effectLst/>
              </a:rPr>
              <a:t> previa.</a:t>
            </a:r>
            <a:br>
              <a:rPr lang="es-ES" sz="1800" dirty="0">
                <a:effectLst/>
              </a:rPr>
            </a:br>
            <a:r>
              <a:rPr lang="es-ES" sz="1800" dirty="0">
                <a:effectLst/>
              </a:rPr>
              <a:t> Presencia de masa abdominal palpable. </a:t>
            </a:r>
          </a:p>
          <a:p>
            <a:endParaRPr lang="es-ES" sz="1800" dirty="0">
              <a:effectLst/>
            </a:endParaRPr>
          </a:p>
          <a:p>
            <a:endParaRPr lang="es-ES" dirty="0">
              <a:effectLst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66924E5-D6CB-8461-B058-1EB7A5230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099" y="943823"/>
            <a:ext cx="5980089" cy="4102341"/>
          </a:xfrm>
          <a:prstGeom prst="rect">
            <a:avLst/>
          </a:prstGeom>
        </p:spPr>
      </p:pic>
      <p:graphicFrame>
        <p:nvGraphicFramePr>
          <p:cNvPr id="13" name="Marcador de contenido 3">
            <a:extLst>
              <a:ext uri="{FF2B5EF4-FFF2-40B4-BE49-F238E27FC236}">
                <a16:creationId xmlns:a16="http://schemas.microsoft.com/office/drawing/2014/main" id="{BD9B7C65-646F-B318-F6C3-2AC64933A8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8797497"/>
              </p:ext>
            </p:extLst>
          </p:nvPr>
        </p:nvGraphicFramePr>
        <p:xfrm>
          <a:off x="598025" y="5285295"/>
          <a:ext cx="10427163" cy="835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4" name="CuadroTexto 13">
            <a:extLst>
              <a:ext uri="{FF2B5EF4-FFF2-40B4-BE49-F238E27FC236}">
                <a16:creationId xmlns:a16="http://schemas.microsoft.com/office/drawing/2014/main" id="{6FA7D0C5-4860-0460-7326-E8B4B3A995AA}"/>
              </a:ext>
            </a:extLst>
          </p:cNvPr>
          <p:cNvSpPr txBox="1"/>
          <p:nvPr/>
        </p:nvSpPr>
        <p:spPr>
          <a:xfrm>
            <a:off x="719801" y="4361965"/>
            <a:ext cx="28589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Podemos clasificar a la dispepsia en 3 tipos: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85225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F4E53F-3EE5-52FD-4BCD-BCB37E318B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8496" y="144684"/>
            <a:ext cx="9144000" cy="835025"/>
          </a:xfrm>
        </p:spPr>
        <p:txBody>
          <a:bodyPr>
            <a:normAutofit/>
          </a:bodyPr>
          <a:lstStyle/>
          <a:p>
            <a:r>
              <a:rPr lang="es-ES" sz="3600" dirty="0"/>
              <a:t>	DISPEPSIA NO INVESTIGADA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BB4707A-BEB0-CFFB-9C0A-776D7F955B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2825" y="979709"/>
            <a:ext cx="10386349" cy="1290436"/>
          </a:xfrm>
        </p:spPr>
        <p:txBody>
          <a:bodyPr>
            <a:normAutofit/>
          </a:bodyPr>
          <a:lstStyle/>
          <a:p>
            <a:pPr algn="l"/>
            <a:r>
              <a:rPr lang="es-ES" sz="2000" dirty="0"/>
              <a:t>Pacientes que presentan la clínica por primera vez y a aquellos en los que la sintomatología es recurrente pero que nunca han sido sometidos a una evaluación diagnóstica.</a:t>
            </a:r>
          </a:p>
          <a:p>
            <a:pPr algn="l"/>
            <a:endParaRPr lang="es-ES" sz="2000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1ECEC96-7A0C-4E31-1BBD-CC25D937C2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1404374"/>
              </p:ext>
            </p:extLst>
          </p:nvPr>
        </p:nvGraphicFramePr>
        <p:xfrm>
          <a:off x="748496" y="1548376"/>
          <a:ext cx="10386349" cy="4988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05351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F4E53F-3EE5-52FD-4BCD-BCB37E318B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5818" y="271463"/>
            <a:ext cx="9144000" cy="835025"/>
          </a:xfrm>
        </p:spPr>
        <p:txBody>
          <a:bodyPr>
            <a:normAutofit/>
          </a:bodyPr>
          <a:lstStyle/>
          <a:p>
            <a:r>
              <a:rPr lang="es-ES" sz="3600" dirty="0"/>
              <a:t>DISPEPSIA ORGANICA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BB4707A-BEB0-CFFB-9C0A-776D7F955B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5818" y="1366316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es-ES" sz="2000" dirty="0"/>
              <a:t>Cuando mediante diferentes pruebas diagnósticas encontramos una causa que origine los síntomas. </a:t>
            </a:r>
          </a:p>
          <a:p>
            <a:pPr algn="l"/>
            <a:r>
              <a:rPr lang="es-ES" sz="2000" dirty="0"/>
              <a:t>Los </a:t>
            </a:r>
            <a:r>
              <a:rPr lang="es-ES" sz="2000" dirty="0" err="1"/>
              <a:t>síntomas</a:t>
            </a:r>
            <a:r>
              <a:rPr lang="es-ES" sz="2000" dirty="0"/>
              <a:t> </a:t>
            </a:r>
            <a:r>
              <a:rPr lang="es-ES" sz="2000" dirty="0" err="1"/>
              <a:t>dispépticos</a:t>
            </a:r>
            <a:r>
              <a:rPr lang="es-ES" sz="2000" dirty="0"/>
              <a:t> pueden tener diversas causas </a:t>
            </a:r>
            <a:r>
              <a:rPr lang="es-ES" sz="2000" dirty="0" err="1"/>
              <a:t>orgánicas</a:t>
            </a:r>
            <a:r>
              <a:rPr lang="es-ES" sz="2000" dirty="0"/>
              <a:t>. Las </a:t>
            </a:r>
            <a:r>
              <a:rPr lang="es-ES" sz="2000" dirty="0" err="1"/>
              <a:t>más</a:t>
            </a:r>
            <a:r>
              <a:rPr lang="es-ES" sz="2000" dirty="0"/>
              <a:t> importantes son: reflujo </a:t>
            </a:r>
            <a:r>
              <a:rPr lang="es-ES" sz="2000" dirty="0" err="1"/>
              <a:t>gastroesofágico</a:t>
            </a:r>
            <a:r>
              <a:rPr lang="es-ES" sz="2000" dirty="0"/>
              <a:t>, </a:t>
            </a:r>
            <a:r>
              <a:rPr lang="es-ES" sz="2000" dirty="0" err="1"/>
              <a:t>cáncer</a:t>
            </a:r>
            <a:r>
              <a:rPr lang="es-ES" sz="2000" dirty="0"/>
              <a:t> de </a:t>
            </a:r>
            <a:r>
              <a:rPr lang="es-ES" sz="2000" dirty="0" err="1"/>
              <a:t>esófago</a:t>
            </a:r>
            <a:r>
              <a:rPr lang="es-ES" sz="2000" dirty="0"/>
              <a:t>, </a:t>
            </a:r>
            <a:r>
              <a:rPr lang="es-ES" sz="2000" dirty="0" err="1"/>
              <a:t>cáncer</a:t>
            </a:r>
            <a:r>
              <a:rPr lang="es-ES" sz="2000" dirty="0"/>
              <a:t> </a:t>
            </a:r>
            <a:r>
              <a:rPr lang="es-ES" sz="2000" dirty="0" err="1"/>
              <a:t>gástrico</a:t>
            </a:r>
            <a:r>
              <a:rPr lang="es-ES" sz="2000" dirty="0"/>
              <a:t>, enfermedad ulcerosa </a:t>
            </a:r>
            <a:r>
              <a:rPr lang="es-ES" sz="2000" dirty="0" err="1"/>
              <a:t>péptica</a:t>
            </a:r>
            <a:r>
              <a:rPr lang="es-ES" sz="2000" dirty="0"/>
              <a:t> y duodenitis erosiva. </a:t>
            </a:r>
          </a:p>
          <a:p>
            <a:pPr algn="l"/>
            <a:endParaRPr lang="es-ES" sz="2000" dirty="0"/>
          </a:p>
          <a:p>
            <a:pPr algn="l"/>
            <a:endParaRPr lang="es-ES" sz="2000" dirty="0"/>
          </a:p>
          <a:p>
            <a:endParaRPr lang="es-ES" sz="2000" dirty="0"/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2EFA155D-B9CC-1877-5E27-2CBD08F9AE0C}"/>
              </a:ext>
            </a:extLst>
          </p:cNvPr>
          <p:cNvSpPr/>
          <p:nvPr/>
        </p:nvSpPr>
        <p:spPr>
          <a:xfrm>
            <a:off x="657226" y="3022078"/>
            <a:ext cx="4300538" cy="3000375"/>
          </a:xfrm>
          <a:prstGeom prst="roundRect">
            <a:avLst/>
          </a:prstGeom>
          <a:solidFill>
            <a:schemeClr val="accent1">
              <a:alpha val="6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ERGE</a:t>
            </a:r>
          </a:p>
          <a:p>
            <a:r>
              <a:rPr lang="es-ES" dirty="0"/>
              <a:t>-</a:t>
            </a:r>
            <a:r>
              <a:rPr lang="es-ES" dirty="0" err="1"/>
              <a:t>Sintomas</a:t>
            </a:r>
            <a:r>
              <a:rPr lang="es-ES" dirty="0"/>
              <a:t>: pirosis y ardor subesternal</a:t>
            </a:r>
          </a:p>
          <a:p>
            <a:r>
              <a:rPr lang="es-ES" dirty="0"/>
              <a:t>-</a:t>
            </a:r>
            <a:r>
              <a:rPr lang="es-ES" dirty="0" err="1"/>
              <a:t>Dx</a:t>
            </a:r>
            <a:r>
              <a:rPr lang="es-ES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Phmetría</a:t>
            </a:r>
            <a:r>
              <a:rPr lang="es-ES" dirty="0"/>
              <a:t> durante 24 horas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Endoscopia si:</a:t>
            </a:r>
          </a:p>
          <a:p>
            <a:r>
              <a:rPr lang="es-ES" dirty="0"/>
              <a:t>	Resistente a los fármacos </a:t>
            </a:r>
          </a:p>
          <a:p>
            <a:r>
              <a:rPr lang="es-ES" dirty="0"/>
              <a:t>	Síntomas de alarma</a:t>
            </a:r>
          </a:p>
          <a:p>
            <a:endParaRPr lang="es-ES" dirty="0"/>
          </a:p>
          <a:p>
            <a:pPr algn="ctr"/>
            <a:endParaRPr lang="es-ES" dirty="0"/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677B917B-C906-C97F-2CA0-FEA0ACB0EB29}"/>
              </a:ext>
            </a:extLst>
          </p:cNvPr>
          <p:cNvSpPr/>
          <p:nvPr/>
        </p:nvSpPr>
        <p:spPr>
          <a:xfrm>
            <a:off x="6096000" y="3022077"/>
            <a:ext cx="4300539" cy="3000375"/>
          </a:xfrm>
          <a:prstGeom prst="roundRect">
            <a:avLst/>
          </a:prstGeom>
          <a:solidFill>
            <a:schemeClr val="accent1">
              <a:alpha val="61874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/>
              <a:t>	ULCERA PÉPTICA</a:t>
            </a:r>
          </a:p>
          <a:p>
            <a:r>
              <a:rPr lang="es-ES" dirty="0"/>
              <a:t>-Dolor urente o retortijones de aparición nocturna</a:t>
            </a:r>
          </a:p>
          <a:p>
            <a:r>
              <a:rPr lang="es-ES" dirty="0"/>
              <a:t>Alivio rápido con ingesta de alimentos o antiácidos</a:t>
            </a:r>
          </a:p>
          <a:p>
            <a:r>
              <a:rPr lang="es-ES" dirty="0" err="1"/>
              <a:t>Dx</a:t>
            </a:r>
            <a:r>
              <a:rPr lang="es-E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Valorar H Pylori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Si síntomas de alarma o síntomas persistentes</a:t>
            </a:r>
            <a:r>
              <a:rPr lang="es-ES" dirty="0">
                <a:sym typeface="Wingdings" pitchFamily="2" charset="2"/>
              </a:rPr>
              <a:t> Endoscopia</a:t>
            </a:r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2171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F4E53F-3EE5-52FD-4BCD-BCB37E318B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3975" y="357187"/>
            <a:ext cx="9144000" cy="835025"/>
          </a:xfrm>
        </p:spPr>
        <p:txBody>
          <a:bodyPr>
            <a:normAutofit/>
          </a:bodyPr>
          <a:lstStyle/>
          <a:p>
            <a:r>
              <a:rPr lang="es-ES" sz="3600" dirty="0"/>
              <a:t>DISPEPSIA ORGANICA</a:t>
            </a:r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61363EC5-AEE5-FC99-9706-E208F9555A7B}"/>
              </a:ext>
            </a:extLst>
          </p:cNvPr>
          <p:cNvSpPr/>
          <p:nvPr/>
        </p:nvSpPr>
        <p:spPr>
          <a:xfrm>
            <a:off x="795338" y="1355725"/>
            <a:ext cx="10601324" cy="5137150"/>
          </a:xfrm>
          <a:prstGeom prst="roundRect">
            <a:avLst/>
          </a:prstGeom>
          <a:solidFill>
            <a:schemeClr val="accent1">
              <a:alpha val="6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CÁNCER GASTRICO</a:t>
            </a:r>
          </a:p>
          <a:p>
            <a:r>
              <a:rPr lang="es-ES" dirty="0"/>
              <a:t>El </a:t>
            </a:r>
            <a:r>
              <a:rPr lang="es-ES" dirty="0" err="1"/>
              <a:t>cáncer</a:t>
            </a:r>
            <a:r>
              <a:rPr lang="es-ES" dirty="0"/>
              <a:t> </a:t>
            </a:r>
            <a:r>
              <a:rPr lang="es-ES" dirty="0" err="1"/>
              <a:t>gástrico</a:t>
            </a:r>
            <a:r>
              <a:rPr lang="es-ES" dirty="0"/>
              <a:t> (CG) representa el </a:t>
            </a:r>
            <a:r>
              <a:rPr lang="es-ES" b="1" dirty="0"/>
              <a:t>quinto</a:t>
            </a:r>
            <a:r>
              <a:rPr lang="es-ES" dirty="0"/>
              <a:t> </a:t>
            </a:r>
            <a:r>
              <a:rPr lang="es-ES" dirty="0" err="1"/>
              <a:t>cáncer</a:t>
            </a:r>
            <a:r>
              <a:rPr lang="es-ES" dirty="0"/>
              <a:t> a nivel mundial y el tercero con mayor mortalidad. </a:t>
            </a:r>
          </a:p>
          <a:p>
            <a:r>
              <a:rPr lang="es-ES" sz="1800" dirty="0">
                <a:solidFill>
                  <a:schemeClr val="bg1"/>
                </a:solidFill>
                <a:effectLst/>
              </a:rPr>
              <a:t>El tipo </a:t>
            </a:r>
            <a:r>
              <a:rPr lang="es-ES" sz="1800" dirty="0" err="1">
                <a:solidFill>
                  <a:schemeClr val="bg1"/>
                </a:solidFill>
                <a:effectLst/>
              </a:rPr>
              <a:t>histológico</a:t>
            </a:r>
            <a:r>
              <a:rPr lang="es-ES" sz="1800" dirty="0">
                <a:solidFill>
                  <a:schemeClr val="bg1"/>
                </a:solidFill>
                <a:effectLst/>
              </a:rPr>
              <a:t> </a:t>
            </a:r>
            <a:r>
              <a:rPr lang="es-ES" sz="1800" dirty="0" err="1">
                <a:solidFill>
                  <a:schemeClr val="bg1"/>
                </a:solidFill>
                <a:effectLst/>
              </a:rPr>
              <a:t>más</a:t>
            </a:r>
            <a:r>
              <a:rPr lang="es-ES" sz="1800" dirty="0">
                <a:solidFill>
                  <a:schemeClr val="bg1"/>
                </a:solidFill>
                <a:effectLst/>
              </a:rPr>
              <a:t> frecuente es el </a:t>
            </a:r>
            <a:r>
              <a:rPr lang="es-ES" sz="1800" b="1" dirty="0">
                <a:solidFill>
                  <a:schemeClr val="bg1"/>
                </a:solidFill>
                <a:effectLst/>
              </a:rPr>
              <a:t>adenocarcinoma</a:t>
            </a:r>
            <a:r>
              <a:rPr lang="es-ES" sz="1800" dirty="0">
                <a:solidFill>
                  <a:schemeClr val="bg1"/>
                </a:solidFill>
                <a:effectLst/>
              </a:rPr>
              <a:t>  95%.</a:t>
            </a:r>
          </a:p>
          <a:p>
            <a:r>
              <a:rPr lang="es-ES" b="1" dirty="0">
                <a:solidFill>
                  <a:schemeClr val="bg1"/>
                </a:solidFill>
              </a:rPr>
              <a:t>Síntomas</a:t>
            </a:r>
            <a:r>
              <a:rPr lang="es-ES" dirty="0">
                <a:solidFill>
                  <a:schemeClr val="bg1"/>
                </a:solidFill>
              </a:rPr>
              <a:t> más frecuentes son: la </a:t>
            </a:r>
            <a:r>
              <a:rPr lang="es-ES" b="1" dirty="0" err="1">
                <a:solidFill>
                  <a:schemeClr val="bg1"/>
                </a:solidFill>
              </a:rPr>
              <a:t>pérdida</a:t>
            </a:r>
            <a:r>
              <a:rPr lang="es-ES" b="1" dirty="0">
                <a:solidFill>
                  <a:schemeClr val="bg1"/>
                </a:solidFill>
              </a:rPr>
              <a:t> de peso</a:t>
            </a:r>
            <a:r>
              <a:rPr lang="es-ES" dirty="0">
                <a:solidFill>
                  <a:schemeClr val="bg1"/>
                </a:solidFill>
              </a:rPr>
              <a:t> y el </a:t>
            </a:r>
            <a:r>
              <a:rPr lang="es-ES" b="1" dirty="0">
                <a:solidFill>
                  <a:schemeClr val="bg1"/>
                </a:solidFill>
              </a:rPr>
              <a:t>dolor abdominal persistente .</a:t>
            </a:r>
            <a:endParaRPr lang="es-ES" sz="1800" dirty="0">
              <a:solidFill>
                <a:schemeClr val="bg1"/>
              </a:solidFill>
              <a:effectLst/>
            </a:endParaRPr>
          </a:p>
          <a:p>
            <a:r>
              <a:rPr lang="es-ES" dirty="0">
                <a:solidFill>
                  <a:schemeClr val="bg1"/>
                </a:solidFill>
                <a:effectLst/>
              </a:rPr>
              <a:t>Es </a:t>
            </a:r>
            <a:r>
              <a:rPr lang="es-ES" dirty="0" err="1">
                <a:solidFill>
                  <a:schemeClr val="bg1"/>
                </a:solidFill>
                <a:effectLst/>
              </a:rPr>
              <a:t>más</a:t>
            </a:r>
            <a:r>
              <a:rPr lang="es-ES" dirty="0">
                <a:solidFill>
                  <a:schemeClr val="bg1"/>
                </a:solidFill>
                <a:effectLst/>
              </a:rPr>
              <a:t> frecuente en </a:t>
            </a:r>
            <a:r>
              <a:rPr lang="es-ES" b="1" dirty="0">
                <a:solidFill>
                  <a:schemeClr val="bg1"/>
                </a:solidFill>
                <a:effectLst/>
              </a:rPr>
              <a:t>varones</a:t>
            </a:r>
            <a:r>
              <a:rPr lang="es-ES" dirty="0">
                <a:solidFill>
                  <a:schemeClr val="bg1"/>
                </a:solidFill>
                <a:effectLst/>
              </a:rPr>
              <a:t> (2:1) de edad avanzada; el riesgo de padecerlo aumenta a partir de los 50 </a:t>
            </a:r>
            <a:r>
              <a:rPr lang="es-ES" dirty="0" err="1">
                <a:solidFill>
                  <a:schemeClr val="bg1"/>
                </a:solidFill>
                <a:effectLst/>
              </a:rPr>
              <a:t>años</a:t>
            </a:r>
            <a:r>
              <a:rPr lang="es-ES" dirty="0">
                <a:solidFill>
                  <a:schemeClr val="bg1"/>
                </a:solidFill>
                <a:effectLst/>
              </a:rPr>
              <a:t> y tiene un pico </a:t>
            </a:r>
            <a:r>
              <a:rPr lang="es-ES" dirty="0" err="1">
                <a:solidFill>
                  <a:schemeClr val="bg1"/>
                </a:solidFill>
                <a:effectLst/>
              </a:rPr>
              <a:t>máximo</a:t>
            </a:r>
            <a:r>
              <a:rPr lang="es-ES" dirty="0">
                <a:solidFill>
                  <a:schemeClr val="bg1"/>
                </a:solidFill>
                <a:effectLst/>
              </a:rPr>
              <a:t> a los 70 años . </a:t>
            </a:r>
          </a:p>
          <a:p>
            <a:r>
              <a:rPr lang="es-ES" dirty="0">
                <a:solidFill>
                  <a:schemeClr val="bg1"/>
                </a:solidFill>
              </a:rPr>
              <a:t>Mayor incidencia en </a:t>
            </a:r>
            <a:r>
              <a:rPr lang="es-ES" b="1" dirty="0">
                <a:solidFill>
                  <a:schemeClr val="bg1"/>
                </a:solidFill>
              </a:rPr>
              <a:t>Asia</a:t>
            </a:r>
          </a:p>
          <a:p>
            <a:r>
              <a:rPr lang="es-ES" dirty="0">
                <a:solidFill>
                  <a:schemeClr val="bg1"/>
                </a:solidFill>
                <a:effectLst/>
              </a:rPr>
              <a:t>Podemos encontrar 2 tipos:</a:t>
            </a:r>
          </a:p>
          <a:p>
            <a:r>
              <a:rPr lang="es-ES" dirty="0">
                <a:solidFill>
                  <a:schemeClr val="bg1"/>
                </a:solidFill>
                <a:effectLst/>
              </a:rPr>
              <a:t>	</a:t>
            </a:r>
            <a:r>
              <a:rPr lang="es-ES" b="1" dirty="0">
                <a:solidFill>
                  <a:schemeClr val="bg1"/>
                </a:solidFill>
                <a:effectLst/>
              </a:rPr>
              <a:t>Intestinal</a:t>
            </a:r>
            <a:r>
              <a:rPr lang="es-ES" dirty="0">
                <a:solidFill>
                  <a:schemeClr val="bg1"/>
                </a:solidFill>
                <a:effectLst/>
              </a:rPr>
              <a:t>: es el </a:t>
            </a:r>
            <a:r>
              <a:rPr lang="es-ES" dirty="0" err="1">
                <a:solidFill>
                  <a:schemeClr val="bg1"/>
                </a:solidFill>
                <a:effectLst/>
              </a:rPr>
              <a:t>más</a:t>
            </a:r>
            <a:r>
              <a:rPr lang="es-ES" dirty="0">
                <a:solidFill>
                  <a:schemeClr val="bg1"/>
                </a:solidFill>
                <a:effectLst/>
              </a:rPr>
              <a:t> frecuente en </a:t>
            </a:r>
            <a:r>
              <a:rPr lang="es-ES" dirty="0" err="1">
                <a:solidFill>
                  <a:schemeClr val="bg1"/>
                </a:solidFill>
                <a:effectLst/>
              </a:rPr>
              <a:t>áreas</a:t>
            </a:r>
            <a:r>
              <a:rPr lang="es-ES" dirty="0">
                <a:solidFill>
                  <a:schemeClr val="bg1"/>
                </a:solidFill>
                <a:effectLst/>
              </a:rPr>
              <a:t> de mayor incidencia. </a:t>
            </a:r>
          </a:p>
          <a:p>
            <a:r>
              <a:rPr lang="es-ES" dirty="0">
                <a:solidFill>
                  <a:schemeClr val="bg1"/>
                </a:solidFill>
                <a:effectLst/>
              </a:rPr>
              <a:t>	</a:t>
            </a:r>
            <a:r>
              <a:rPr lang="es-ES" b="1" dirty="0">
                <a:solidFill>
                  <a:schemeClr val="bg1"/>
                </a:solidFill>
                <a:effectLst/>
              </a:rPr>
              <a:t>Difuso</a:t>
            </a:r>
            <a:r>
              <a:rPr lang="es-ES" dirty="0">
                <a:solidFill>
                  <a:schemeClr val="bg1"/>
                </a:solidFill>
                <a:effectLst/>
              </a:rPr>
              <a:t> (30%): tiene peor </a:t>
            </a:r>
            <a:r>
              <a:rPr lang="es-ES" dirty="0" err="1">
                <a:solidFill>
                  <a:schemeClr val="bg1"/>
                </a:solidFill>
                <a:effectLst/>
              </a:rPr>
              <a:t>pronóstico</a:t>
            </a:r>
            <a:r>
              <a:rPr lang="es-ES" dirty="0">
                <a:solidFill>
                  <a:schemeClr val="bg1"/>
                </a:solidFill>
                <a:effectLst/>
              </a:rPr>
              <a:t>, no hay diferencia de </a:t>
            </a:r>
            <a:r>
              <a:rPr lang="es-ES" dirty="0" err="1">
                <a:solidFill>
                  <a:schemeClr val="bg1"/>
                </a:solidFill>
                <a:effectLst/>
              </a:rPr>
              <a:t>género</a:t>
            </a:r>
            <a:r>
              <a:rPr lang="es-ES" dirty="0">
                <a:solidFill>
                  <a:schemeClr val="bg1"/>
                </a:solidFill>
                <a:effectLst/>
              </a:rPr>
              <a:t> y es </a:t>
            </a:r>
            <a:r>
              <a:rPr lang="es-ES" dirty="0" err="1">
                <a:solidFill>
                  <a:schemeClr val="bg1"/>
                </a:solidFill>
                <a:effectLst/>
              </a:rPr>
              <a:t>más</a:t>
            </a:r>
            <a:r>
              <a:rPr lang="es-ES" dirty="0">
                <a:solidFill>
                  <a:schemeClr val="bg1"/>
                </a:solidFill>
                <a:effectLst/>
              </a:rPr>
              <a:t> </a:t>
            </a:r>
            <a:r>
              <a:rPr lang="es-ES" dirty="0" err="1">
                <a:solidFill>
                  <a:schemeClr val="bg1"/>
                </a:solidFill>
                <a:effectLst/>
              </a:rPr>
              <a:t>común</a:t>
            </a:r>
            <a:r>
              <a:rPr lang="es-ES" dirty="0">
                <a:solidFill>
                  <a:schemeClr val="bg1"/>
                </a:solidFill>
                <a:effectLst/>
              </a:rPr>
              <a:t> en </a:t>
            </a:r>
            <a:r>
              <a:rPr lang="es-ES" dirty="0" err="1">
                <a:solidFill>
                  <a:schemeClr val="bg1"/>
                </a:solidFill>
                <a:effectLst/>
              </a:rPr>
              <a:t>jóvenes</a:t>
            </a:r>
            <a:r>
              <a:rPr lang="es-ES" dirty="0">
                <a:solidFill>
                  <a:schemeClr val="bg1"/>
                </a:solidFill>
                <a:effectLst/>
              </a:rPr>
              <a:t>. </a:t>
            </a:r>
          </a:p>
          <a:p>
            <a:r>
              <a:rPr lang="es-ES" u="sng" dirty="0">
                <a:solidFill>
                  <a:schemeClr val="bg1"/>
                </a:solidFill>
                <a:effectLst/>
              </a:rPr>
              <a:t>Factores de Riesgo</a:t>
            </a:r>
            <a:r>
              <a:rPr lang="es-ES" dirty="0">
                <a:solidFill>
                  <a:schemeClr val="bg1"/>
                </a:solidFill>
                <a:effectLst/>
              </a:rPr>
              <a:t>:</a:t>
            </a:r>
          </a:p>
          <a:p>
            <a:r>
              <a:rPr lang="es-ES" b="1" dirty="0" err="1">
                <a:solidFill>
                  <a:schemeClr val="bg1"/>
                </a:solidFill>
                <a:effectLst/>
              </a:rPr>
              <a:t>Helicobacter</a:t>
            </a:r>
            <a:r>
              <a:rPr lang="es-ES" b="1" dirty="0">
                <a:solidFill>
                  <a:schemeClr val="bg1"/>
                </a:solidFill>
                <a:effectLst/>
              </a:rPr>
              <a:t> pylori</a:t>
            </a:r>
            <a:r>
              <a:rPr lang="es-ES" dirty="0">
                <a:solidFill>
                  <a:schemeClr val="bg1"/>
                </a:solidFill>
                <a:effectLst/>
              </a:rPr>
              <a:t>: es uno de los factores de riesgo </a:t>
            </a:r>
            <a:r>
              <a:rPr lang="es-ES" dirty="0" err="1">
                <a:solidFill>
                  <a:schemeClr val="bg1"/>
                </a:solidFill>
                <a:effectLst/>
              </a:rPr>
              <a:t>más</a:t>
            </a:r>
            <a:r>
              <a:rPr lang="es-ES" dirty="0">
                <a:solidFill>
                  <a:schemeClr val="bg1"/>
                </a:solidFill>
                <a:effectLst/>
              </a:rPr>
              <a:t> importantes ya que incrementa seis veces el riesgo de padecer CG. La </a:t>
            </a:r>
            <a:r>
              <a:rPr lang="es-ES" dirty="0" err="1">
                <a:solidFill>
                  <a:schemeClr val="bg1"/>
                </a:solidFill>
                <a:effectLst/>
              </a:rPr>
              <a:t>infección</a:t>
            </a:r>
            <a:r>
              <a:rPr lang="es-ES" dirty="0">
                <a:solidFill>
                  <a:schemeClr val="bg1"/>
                </a:solidFill>
                <a:effectLst/>
              </a:rPr>
              <a:t> por HP produce gastritis, favoreciendo </a:t>
            </a:r>
            <a:r>
              <a:rPr lang="es-ES" dirty="0" err="1">
                <a:solidFill>
                  <a:schemeClr val="bg1"/>
                </a:solidFill>
                <a:effectLst/>
              </a:rPr>
              <a:t>asi</a:t>
            </a:r>
            <a:r>
              <a:rPr lang="es-ES" dirty="0">
                <a:solidFill>
                  <a:schemeClr val="bg1"/>
                </a:solidFill>
                <a:effectLst/>
              </a:rPr>
              <a:t>́ el desarrollo de CG de tipo intestinal. </a:t>
            </a:r>
          </a:p>
          <a:p>
            <a:r>
              <a:rPr lang="es-ES" b="1" dirty="0">
                <a:solidFill>
                  <a:schemeClr val="bg1"/>
                </a:solidFill>
                <a:effectLst/>
              </a:rPr>
              <a:t>Virus de Epstein-Barr </a:t>
            </a:r>
            <a:r>
              <a:rPr lang="es-ES" dirty="0">
                <a:solidFill>
                  <a:schemeClr val="bg1"/>
                </a:solidFill>
                <a:effectLst/>
              </a:rPr>
              <a:t>(VEB) </a:t>
            </a:r>
          </a:p>
          <a:p>
            <a:r>
              <a:rPr lang="es-ES" b="1" dirty="0">
                <a:solidFill>
                  <a:schemeClr val="bg1"/>
                </a:solidFill>
                <a:effectLst/>
              </a:rPr>
              <a:t>Dieta</a:t>
            </a:r>
            <a:r>
              <a:rPr lang="es-ES" dirty="0">
                <a:solidFill>
                  <a:schemeClr val="bg1"/>
                </a:solidFill>
                <a:effectLst/>
              </a:rPr>
              <a:t>: un elevado consumo de nitratos y sal. </a:t>
            </a:r>
          </a:p>
          <a:p>
            <a:r>
              <a:rPr lang="es-ES" b="1" dirty="0">
                <a:solidFill>
                  <a:schemeClr val="bg1"/>
                </a:solidFill>
                <a:effectLst/>
              </a:rPr>
              <a:t>Obesidad</a:t>
            </a:r>
          </a:p>
          <a:p>
            <a:r>
              <a:rPr lang="es-ES" b="1" dirty="0">
                <a:solidFill>
                  <a:schemeClr val="bg1"/>
                </a:solidFill>
                <a:effectLst/>
              </a:rPr>
              <a:t>Tabaco</a:t>
            </a:r>
            <a:r>
              <a:rPr lang="es-ES" dirty="0">
                <a:solidFill>
                  <a:schemeClr val="bg1"/>
                </a:solidFill>
                <a:effectLst/>
              </a:rPr>
              <a:t>: aumenta el riesgo de CG (x 1,5), especialmente en varones.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60419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F4E53F-3EE5-52FD-4BCD-BCB37E318B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967" y="168587"/>
            <a:ext cx="9144000" cy="835025"/>
          </a:xfrm>
        </p:spPr>
        <p:txBody>
          <a:bodyPr>
            <a:normAutofit/>
          </a:bodyPr>
          <a:lstStyle/>
          <a:p>
            <a:r>
              <a:rPr lang="es-ES" sz="3600" dirty="0"/>
              <a:t>HELYCOBACTER PYLORI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BB4707A-BEB0-CFFB-9C0A-776D7F955B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813" y="1101213"/>
            <a:ext cx="10344150" cy="2631833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000" dirty="0"/>
              <a:t>El </a:t>
            </a:r>
            <a:r>
              <a:rPr lang="es-ES" sz="2000" dirty="0" err="1"/>
              <a:t>Helicobacter</a:t>
            </a:r>
            <a:r>
              <a:rPr lang="es-ES" sz="2000" dirty="0"/>
              <a:t> pylori (HP) es un bacilo Gram negativo cuya </a:t>
            </a:r>
            <a:r>
              <a:rPr lang="es-ES" sz="2000" dirty="0" err="1"/>
              <a:t>infección</a:t>
            </a:r>
            <a:r>
              <a:rPr lang="es-ES" sz="2000" dirty="0"/>
              <a:t> se adquiere habitualmente en la infancia y que puede causar gastritis </a:t>
            </a:r>
            <a:r>
              <a:rPr lang="es-ES" sz="2000" dirty="0" err="1"/>
              <a:t>crónica</a:t>
            </a:r>
            <a:r>
              <a:rPr lang="es-ES" sz="2000" dirty="0"/>
              <a:t> y ulcera </a:t>
            </a:r>
            <a:r>
              <a:rPr lang="es-ES" sz="2000" dirty="0" err="1"/>
              <a:t>péptica</a:t>
            </a:r>
            <a:r>
              <a:rPr lang="es-ES" sz="2000" dirty="0"/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000" dirty="0"/>
              <a:t>La prevalencia </a:t>
            </a:r>
            <a:r>
              <a:rPr lang="es-ES" sz="2000" dirty="0" err="1"/>
              <a:t>varía</a:t>
            </a:r>
            <a:r>
              <a:rPr lang="es-ES" sz="2000" dirty="0"/>
              <a:t> mucho </a:t>
            </a:r>
            <a:r>
              <a:rPr lang="es-ES" sz="2000" dirty="0" err="1"/>
              <a:t>según</a:t>
            </a:r>
            <a:r>
              <a:rPr lang="es-ES" sz="2000" dirty="0"/>
              <a:t> </a:t>
            </a:r>
            <a:r>
              <a:rPr lang="es-ES" sz="2000" dirty="0" err="1"/>
              <a:t>países</a:t>
            </a:r>
            <a:r>
              <a:rPr lang="es-ES" sz="2000" dirty="0"/>
              <a:t> y comunidades y se relaciona con el grado de desarrollo. En </a:t>
            </a:r>
            <a:r>
              <a:rPr lang="es-ES" sz="2000" dirty="0" err="1"/>
              <a:t>España</a:t>
            </a:r>
            <a:r>
              <a:rPr lang="es-ES" sz="2000" dirty="0"/>
              <a:t> la prevalencia se </a:t>
            </a:r>
            <a:r>
              <a:rPr lang="es-ES" sz="2000" dirty="0" err="1"/>
              <a:t>sitúa</a:t>
            </a:r>
            <a:r>
              <a:rPr lang="es-ES" sz="2000" dirty="0"/>
              <a:t> entre el 50% y el 70% de la </a:t>
            </a:r>
            <a:r>
              <a:rPr lang="es-ES" sz="2000" dirty="0" err="1"/>
              <a:t>población</a:t>
            </a:r>
            <a:r>
              <a:rPr lang="es-ES" sz="2000" dirty="0"/>
              <a:t> adulta.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000" dirty="0"/>
              <a:t>E</a:t>
            </a:r>
            <a:r>
              <a:rPr lang="es-ES" sz="2000" dirty="0">
                <a:effectLst/>
              </a:rPr>
              <a:t>ntre un 10% y un 20% de los individuos infectados por </a:t>
            </a:r>
            <a:r>
              <a:rPr lang="es-ES" sz="2000" i="1" dirty="0">
                <a:effectLst/>
              </a:rPr>
              <a:t>H. pylori </a:t>
            </a:r>
            <a:r>
              <a:rPr lang="es-ES" sz="2000" dirty="0" err="1">
                <a:effectLst/>
              </a:rPr>
              <a:t>desarrollarán</a:t>
            </a:r>
            <a:r>
              <a:rPr lang="es-ES" sz="2000" dirty="0">
                <a:effectLst/>
              </a:rPr>
              <a:t> una </a:t>
            </a:r>
            <a:r>
              <a:rPr lang="es-ES" sz="2000" dirty="0" err="1">
                <a:effectLst/>
              </a:rPr>
              <a:t>úlcera</a:t>
            </a:r>
            <a:r>
              <a:rPr lang="es-ES" sz="2000" dirty="0">
                <a:effectLst/>
              </a:rPr>
              <a:t> </a:t>
            </a:r>
            <a:r>
              <a:rPr lang="es-ES" sz="2000" dirty="0" err="1">
                <a:effectLst/>
              </a:rPr>
              <a:t>péptica</a:t>
            </a:r>
            <a:r>
              <a:rPr lang="es-ES" sz="2000" dirty="0">
                <a:effectLst/>
              </a:rPr>
              <a:t> en </a:t>
            </a:r>
            <a:r>
              <a:rPr lang="es-ES" sz="2000" dirty="0" err="1">
                <a:effectLst/>
              </a:rPr>
              <a:t>algún</a:t>
            </a:r>
            <a:r>
              <a:rPr lang="es-ES" sz="2000" dirty="0">
                <a:effectLst/>
              </a:rPr>
              <a:t> momento de su vida. El 1% presentará complicaciones de la </a:t>
            </a:r>
            <a:r>
              <a:rPr lang="es-ES" sz="2000" dirty="0" err="1">
                <a:effectLst/>
              </a:rPr>
              <a:t>úlcera</a:t>
            </a:r>
            <a:r>
              <a:rPr lang="es-ES" sz="2000" dirty="0">
                <a:effectLst/>
              </a:rPr>
              <a:t> como hemorragia o </a:t>
            </a:r>
            <a:r>
              <a:rPr lang="es-ES" sz="2000" dirty="0" err="1">
                <a:effectLst/>
              </a:rPr>
              <a:t>perforación</a:t>
            </a:r>
            <a:r>
              <a:rPr lang="es-ES" sz="2000" dirty="0">
                <a:effectLst/>
              </a:rPr>
              <a:t>. </a:t>
            </a:r>
            <a:endParaRPr lang="es-ES" sz="2000" dirty="0"/>
          </a:p>
          <a:p>
            <a:pPr algn="l"/>
            <a:endParaRPr lang="es-ES" sz="1800" dirty="0">
              <a:effectLst/>
              <a:latin typeface="NewBaskervilleStd"/>
            </a:endParaRPr>
          </a:p>
          <a:p>
            <a:pPr algn="l"/>
            <a:endParaRPr lang="es-ES" dirty="0"/>
          </a:p>
          <a:p>
            <a:pPr algn="l"/>
            <a:endParaRPr lang="es-ES" dirty="0"/>
          </a:p>
          <a:p>
            <a:pPr algn="l"/>
            <a:endParaRPr lang="es-ES" dirty="0"/>
          </a:p>
          <a:p>
            <a:pPr algn="l"/>
            <a:endParaRPr lang="es-ES" dirty="0"/>
          </a:p>
          <a:p>
            <a:endParaRPr lang="es-ES" dirty="0"/>
          </a:p>
        </p:txBody>
      </p:sp>
      <p:pic>
        <p:nvPicPr>
          <p:cNvPr id="4" name="Picture 2" descr="Helicobacter pylori: causas, sintomas y tratamiento de esta bacteria">
            <a:extLst>
              <a:ext uri="{FF2B5EF4-FFF2-40B4-BE49-F238E27FC236}">
                <a16:creationId xmlns:a16="http://schemas.microsoft.com/office/drawing/2014/main" id="{633ED6C8-DA2B-B260-156C-F22711332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224" y="3733046"/>
            <a:ext cx="4116730" cy="2572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6778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F4E53F-3EE5-52FD-4BCD-BCB37E318B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5656" y="126940"/>
            <a:ext cx="9144000" cy="835025"/>
          </a:xfrm>
        </p:spPr>
        <p:txBody>
          <a:bodyPr>
            <a:normAutofit/>
          </a:bodyPr>
          <a:lstStyle/>
          <a:p>
            <a:r>
              <a:rPr lang="es-ES" sz="3600" dirty="0"/>
              <a:t>INDICACIONES DE TEST DIAGNÓSTICO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BB4707A-BEB0-CFFB-9C0A-776D7F955B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0780" y="1151822"/>
            <a:ext cx="10567686" cy="4005966"/>
          </a:xfrm>
        </p:spPr>
        <p:txBody>
          <a:bodyPr>
            <a:normAutofit/>
          </a:bodyPr>
          <a:lstStyle/>
          <a:p>
            <a:pPr algn="l"/>
            <a:r>
              <a:rPr lang="es-ES" sz="2000" dirty="0"/>
              <a:t>Está indicado hacer un test para HP a 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000" dirty="0"/>
              <a:t>Pacientes con historia documentada de </a:t>
            </a:r>
            <a:r>
              <a:rPr lang="es-ES" sz="2000" dirty="0" err="1"/>
              <a:t>ulcus</a:t>
            </a:r>
            <a:r>
              <a:rPr lang="es-ES" sz="2000" dirty="0"/>
              <a:t> sin tratamiento </a:t>
            </a:r>
            <a:r>
              <a:rPr lang="es-ES" sz="2000" dirty="0" err="1"/>
              <a:t>erradicador</a:t>
            </a:r>
            <a:r>
              <a:rPr lang="es-ES" sz="2000" dirty="0"/>
              <a:t> previo o enfermedad ulcerosa activa.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000" dirty="0"/>
              <a:t>Dispepsia no investigada en pacientes menores de 55 </a:t>
            </a:r>
            <a:r>
              <a:rPr lang="es-ES" sz="2000" dirty="0" err="1"/>
              <a:t>años</a:t>
            </a:r>
            <a:r>
              <a:rPr lang="es-ES" sz="2000" dirty="0"/>
              <a:t> sin </a:t>
            </a:r>
            <a:r>
              <a:rPr lang="es-ES" sz="2000" dirty="0" err="1"/>
              <a:t>síntomas</a:t>
            </a:r>
            <a:r>
              <a:rPr lang="es-ES" sz="2000" dirty="0"/>
              <a:t> de alarma (sangrado, anemia, </a:t>
            </a:r>
            <a:r>
              <a:rPr lang="es-ES" sz="2000" dirty="0" err="1"/>
              <a:t>pérdida</a:t>
            </a:r>
            <a:r>
              <a:rPr lang="es-ES" sz="2000" dirty="0"/>
              <a:t> de peso, odinofagia, disfagia, </a:t>
            </a:r>
            <a:r>
              <a:rPr lang="es-ES" sz="2000" dirty="0" err="1"/>
              <a:t>vómitos</a:t>
            </a:r>
            <a:r>
              <a:rPr lang="es-ES" sz="2000" dirty="0"/>
              <a:t>, historia familiar de </a:t>
            </a:r>
            <a:r>
              <a:rPr lang="es-ES" sz="2000" dirty="0" err="1"/>
              <a:t>cáncer</a:t>
            </a:r>
            <a:r>
              <a:rPr lang="es-ES" sz="2000" dirty="0"/>
              <a:t> </a:t>
            </a:r>
            <a:r>
              <a:rPr lang="es-ES" sz="2000" dirty="0" err="1"/>
              <a:t>gástrico</a:t>
            </a:r>
            <a:r>
              <a:rPr lang="es-ES" sz="2000" dirty="0"/>
              <a:t>, enfermedad maligna digestiva previa).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000" dirty="0"/>
              <a:t>Control de </a:t>
            </a:r>
            <a:r>
              <a:rPr lang="es-ES" sz="2000" dirty="0" err="1"/>
              <a:t>erradicación</a:t>
            </a:r>
            <a:r>
              <a:rPr lang="es-ES" sz="2000" dirty="0"/>
              <a:t> del HP en caso de que exista </a:t>
            </a:r>
            <a:r>
              <a:rPr lang="es-ES" sz="2000" dirty="0" err="1"/>
              <a:t>úlcera</a:t>
            </a:r>
            <a:r>
              <a:rPr lang="es-ES" sz="2000" dirty="0"/>
              <a:t> asociada, antecedentes de </a:t>
            </a:r>
            <a:r>
              <a:rPr lang="es-ES" sz="2000" dirty="0" err="1"/>
              <a:t>ulcus</a:t>
            </a:r>
            <a:r>
              <a:rPr lang="es-ES" sz="2000" dirty="0"/>
              <a:t> o tratamiento antisecretor </a:t>
            </a:r>
            <a:r>
              <a:rPr lang="es-ES" sz="2000" dirty="0" err="1"/>
              <a:t>crónico</a:t>
            </a:r>
            <a:r>
              <a:rPr lang="es-ES" sz="2000" dirty="0"/>
              <a:t>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000" dirty="0"/>
              <a:t>Persistencia o </a:t>
            </a:r>
            <a:r>
              <a:rPr lang="es-ES" sz="2000" dirty="0" err="1"/>
              <a:t>reaparición</a:t>
            </a:r>
            <a:r>
              <a:rPr lang="es-ES" sz="2000" dirty="0"/>
              <a:t> de los </a:t>
            </a:r>
            <a:r>
              <a:rPr lang="es-ES" sz="2000" dirty="0" err="1"/>
              <a:t>síntomas</a:t>
            </a:r>
            <a:r>
              <a:rPr lang="es-ES" sz="2000" dirty="0"/>
              <a:t> en un paciente tratado.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000" dirty="0"/>
              <a:t>Linfoma MALT.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000" dirty="0"/>
              <a:t>Estudio de la trombocitopenia. </a:t>
            </a:r>
          </a:p>
          <a:p>
            <a:pPr algn="l"/>
            <a:endParaRPr lang="es-ES" sz="2000" dirty="0"/>
          </a:p>
          <a:p>
            <a:pPr algn="l"/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485960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9903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F4E53F-3EE5-52FD-4BCD-BCB37E318B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5656" y="126940"/>
            <a:ext cx="9144000" cy="835025"/>
          </a:xfrm>
        </p:spPr>
        <p:txBody>
          <a:bodyPr>
            <a:normAutofit/>
          </a:bodyPr>
          <a:lstStyle/>
          <a:p>
            <a:r>
              <a:rPr lang="es-ES" sz="3600" dirty="0"/>
              <a:t>DIAGNÓSTICO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BB4707A-BEB0-CFFB-9C0A-776D7F955B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0780" y="1151822"/>
            <a:ext cx="10567686" cy="3107661"/>
          </a:xfrm>
        </p:spPr>
        <p:txBody>
          <a:bodyPr>
            <a:normAutofit/>
          </a:bodyPr>
          <a:lstStyle/>
          <a:p>
            <a:pPr algn="l"/>
            <a:r>
              <a:rPr lang="es-ES" sz="2000" dirty="0">
                <a:effectLst/>
              </a:rPr>
              <a:t>Se recomienda suspender los </a:t>
            </a:r>
            <a:r>
              <a:rPr lang="es-ES" sz="2000" dirty="0" err="1">
                <a:effectLst/>
              </a:rPr>
              <a:t>antibióticos</a:t>
            </a:r>
            <a:r>
              <a:rPr lang="es-ES" sz="2000" dirty="0">
                <a:effectLst/>
              </a:rPr>
              <a:t> 4 semanas antes de realizar una prueba </a:t>
            </a:r>
            <a:r>
              <a:rPr lang="es-ES" sz="2000" dirty="0" err="1">
                <a:effectLst/>
              </a:rPr>
              <a:t>diagnóstica</a:t>
            </a:r>
            <a:r>
              <a:rPr lang="es-ES" sz="2000" dirty="0">
                <a:effectLst/>
              </a:rPr>
              <a:t> para valorar la </a:t>
            </a:r>
            <a:r>
              <a:rPr lang="es-ES" sz="2000" dirty="0" err="1">
                <a:effectLst/>
              </a:rPr>
              <a:t>infección</a:t>
            </a:r>
            <a:r>
              <a:rPr lang="es-ES" sz="2000" dirty="0">
                <a:effectLst/>
              </a:rPr>
              <a:t> por </a:t>
            </a:r>
            <a:r>
              <a:rPr lang="es-ES" sz="2000" i="1" dirty="0">
                <a:effectLst/>
              </a:rPr>
              <a:t>H. pylori. Y </a:t>
            </a:r>
            <a:r>
              <a:rPr lang="es-ES" sz="2000" dirty="0">
                <a:effectLst/>
              </a:rPr>
              <a:t>suspender los IBP 2 semanas antes de realizar una prueba </a:t>
            </a:r>
            <a:r>
              <a:rPr lang="es-ES" sz="2000" dirty="0" err="1">
                <a:effectLst/>
              </a:rPr>
              <a:t>diagnóstica</a:t>
            </a:r>
            <a:r>
              <a:rPr lang="es-ES" sz="2000" dirty="0">
                <a:effectLst/>
              </a:rPr>
              <a:t> para valorar la </a:t>
            </a:r>
            <a:r>
              <a:rPr lang="es-ES" sz="2000" dirty="0" err="1">
                <a:effectLst/>
              </a:rPr>
              <a:t>infección</a:t>
            </a:r>
            <a:r>
              <a:rPr lang="es-ES" sz="2000" dirty="0">
                <a:effectLst/>
              </a:rPr>
              <a:t> por </a:t>
            </a:r>
            <a:r>
              <a:rPr lang="es-ES" sz="2000" i="1" dirty="0">
                <a:effectLst/>
              </a:rPr>
              <a:t>H. pylori </a:t>
            </a:r>
            <a:endParaRPr lang="es-ES" sz="2000" dirty="0">
              <a:effectLst/>
            </a:endParaRPr>
          </a:p>
          <a:p>
            <a:pPr algn="l"/>
            <a:r>
              <a:rPr lang="es-ES" sz="2000" dirty="0"/>
              <a:t>Métodos de detección de </a:t>
            </a:r>
            <a:r>
              <a:rPr lang="es-ES" sz="2000" dirty="0" err="1"/>
              <a:t>Helycobacter</a:t>
            </a:r>
            <a:r>
              <a:rPr lang="es-ES" sz="2000" dirty="0"/>
              <a:t> Pylori:</a:t>
            </a:r>
          </a:p>
          <a:p>
            <a:pPr algn="l"/>
            <a:endParaRPr lang="es-ES" sz="2000" dirty="0"/>
          </a:p>
          <a:p>
            <a:pPr algn="l"/>
            <a:endParaRPr lang="es-ES" sz="2000" dirty="0"/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381F341A-5108-10BC-D1BD-38E2FB238BCE}"/>
              </a:ext>
            </a:extLst>
          </p:cNvPr>
          <p:cNvSpPr/>
          <p:nvPr/>
        </p:nvSpPr>
        <p:spPr>
          <a:xfrm>
            <a:off x="640766" y="3095052"/>
            <a:ext cx="4959934" cy="1957388"/>
          </a:xfrm>
          <a:prstGeom prst="roundRect">
            <a:avLst/>
          </a:prstGeom>
          <a:gradFill>
            <a:gsLst>
              <a:gs pos="0">
                <a:srgbClr val="FFBFA0">
                  <a:alpha val="5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  <a:p>
            <a:pPr algn="ctr"/>
            <a:r>
              <a:rPr lang="es-ES" dirty="0">
                <a:solidFill>
                  <a:schemeClr val="tx1"/>
                </a:solidFill>
              </a:rPr>
              <a:t>Métodos Invasivos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2D2D2D"/>
                </a:solidFill>
              </a:rPr>
              <a:t>T</a:t>
            </a:r>
            <a:r>
              <a:rPr lang="es-ES" sz="1800" dirty="0">
                <a:solidFill>
                  <a:srgbClr val="2D2D2D"/>
                </a:solidFill>
                <a:effectLst/>
              </a:rPr>
              <a:t>est </a:t>
            </a:r>
            <a:r>
              <a:rPr lang="es-ES" sz="1800" dirty="0" err="1">
                <a:solidFill>
                  <a:srgbClr val="2D2D2D"/>
                </a:solidFill>
                <a:effectLst/>
              </a:rPr>
              <a:t>rápido</a:t>
            </a:r>
            <a:r>
              <a:rPr lang="es-ES" sz="1800" dirty="0">
                <a:solidFill>
                  <a:srgbClr val="2D2D2D"/>
                </a:solidFill>
                <a:effectLst/>
              </a:rPr>
              <a:t> de la ureasa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2D2D2D"/>
                </a:solidFill>
              </a:rPr>
              <a:t>E</a:t>
            </a:r>
            <a:r>
              <a:rPr lang="es-ES" sz="1800" dirty="0">
                <a:solidFill>
                  <a:srgbClr val="2D2D2D"/>
                </a:solidFill>
                <a:effectLst/>
              </a:rPr>
              <a:t>l cultivo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rgbClr val="2D2D2D"/>
                </a:solidFill>
                <a:effectLst/>
              </a:rPr>
              <a:t>La </a:t>
            </a:r>
            <a:r>
              <a:rPr lang="es-ES" sz="1800" dirty="0" err="1">
                <a:solidFill>
                  <a:srgbClr val="2D2D2D"/>
                </a:solidFill>
                <a:effectLst/>
              </a:rPr>
              <a:t>histología</a:t>
            </a:r>
            <a:r>
              <a:rPr lang="es-ES" sz="1800" dirty="0">
                <a:solidFill>
                  <a:srgbClr val="2D2D2D"/>
                </a:solidFill>
                <a:effectLst/>
              </a:rPr>
              <a:t>. </a:t>
            </a:r>
            <a:endParaRPr lang="es-ES" dirty="0">
              <a:effectLst/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62EED4E0-7141-4ACE-799E-C3D3B52B7132}"/>
              </a:ext>
            </a:extLst>
          </p:cNvPr>
          <p:cNvSpPr/>
          <p:nvPr/>
        </p:nvSpPr>
        <p:spPr>
          <a:xfrm>
            <a:off x="6257925" y="3095052"/>
            <a:ext cx="4736099" cy="1971653"/>
          </a:xfrm>
          <a:prstGeom prst="roundRect">
            <a:avLst/>
          </a:prstGeom>
          <a:gradFill>
            <a:gsLst>
              <a:gs pos="0">
                <a:srgbClr val="FFBFA0">
                  <a:alpha val="5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>
                <a:solidFill>
                  <a:schemeClr val="tx1"/>
                </a:solidFill>
              </a:rPr>
              <a:t>	Métodos No Invasivos</a:t>
            </a:r>
          </a:p>
          <a:p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2D2D2D"/>
                </a:solidFill>
              </a:rPr>
              <a:t>T</a:t>
            </a:r>
            <a:r>
              <a:rPr lang="es-ES" sz="1800" dirty="0">
                <a:solidFill>
                  <a:srgbClr val="2D2D2D"/>
                </a:solidFill>
                <a:effectLst/>
              </a:rPr>
              <a:t>est de urea en el aliento S 94%-E96%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2D2D2D"/>
                </a:solidFill>
              </a:rPr>
              <a:t>T</a:t>
            </a:r>
            <a:r>
              <a:rPr lang="es-ES" sz="1800" dirty="0">
                <a:solidFill>
                  <a:srgbClr val="2D2D2D"/>
                </a:solidFill>
                <a:effectLst/>
              </a:rPr>
              <a:t>est del </a:t>
            </a:r>
            <a:r>
              <a:rPr lang="es-ES" sz="1800" dirty="0" err="1">
                <a:solidFill>
                  <a:srgbClr val="2D2D2D"/>
                </a:solidFill>
                <a:effectLst/>
              </a:rPr>
              <a:t>antígeno</a:t>
            </a:r>
            <a:r>
              <a:rPr lang="es-ES" sz="1800" dirty="0">
                <a:solidFill>
                  <a:srgbClr val="2D2D2D"/>
                </a:solidFill>
                <a:effectLst/>
              </a:rPr>
              <a:t> en heces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2D2D2D"/>
                </a:solidFill>
              </a:rPr>
              <a:t>S</a:t>
            </a:r>
            <a:r>
              <a:rPr lang="es-ES" sz="1800" dirty="0">
                <a:solidFill>
                  <a:srgbClr val="2D2D2D"/>
                </a:solidFill>
                <a:effectLst/>
              </a:rPr>
              <a:t>erología</a:t>
            </a:r>
            <a:endParaRPr lang="es-ES" dirty="0">
              <a:effectLst/>
            </a:endParaRPr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8293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9903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F4E53F-3EE5-52FD-4BCD-BCB37E318B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5656" y="126940"/>
            <a:ext cx="9144000" cy="835025"/>
          </a:xfrm>
        </p:spPr>
        <p:txBody>
          <a:bodyPr>
            <a:normAutofit/>
          </a:bodyPr>
          <a:lstStyle/>
          <a:p>
            <a:r>
              <a:rPr lang="es-ES" sz="3600" dirty="0"/>
              <a:t> INDICACIONES DE TRATAMIENTO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BB4707A-BEB0-CFFB-9C0A-776D7F955B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157" y="1294697"/>
            <a:ext cx="10567686" cy="4920365"/>
          </a:xfrm>
        </p:spPr>
        <p:txBody>
          <a:bodyPr>
            <a:normAutofit fontScale="32500" lnSpcReduction="20000"/>
          </a:bodyPr>
          <a:lstStyle/>
          <a:p>
            <a:pPr marL="571500" indent="-5715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6200" dirty="0" err="1">
                <a:solidFill>
                  <a:srgbClr val="2D2D2D"/>
                </a:solidFill>
                <a:effectLst/>
              </a:rPr>
              <a:t>Úlcera</a:t>
            </a:r>
            <a:r>
              <a:rPr lang="es-ES" sz="6200" dirty="0">
                <a:solidFill>
                  <a:srgbClr val="2D2D2D"/>
                </a:solidFill>
                <a:effectLst/>
              </a:rPr>
              <a:t> </a:t>
            </a:r>
            <a:r>
              <a:rPr lang="es-ES" sz="6200" dirty="0" err="1">
                <a:solidFill>
                  <a:srgbClr val="2D2D2D"/>
                </a:solidFill>
                <a:effectLst/>
              </a:rPr>
              <a:t>péptica</a:t>
            </a:r>
            <a:r>
              <a:rPr lang="es-ES" sz="6200" dirty="0">
                <a:solidFill>
                  <a:srgbClr val="2D2D2D"/>
                </a:solidFill>
                <a:effectLst/>
              </a:rPr>
              <a:t>.</a:t>
            </a:r>
          </a:p>
          <a:p>
            <a:pPr marL="571500" indent="-5715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6200" dirty="0">
                <a:solidFill>
                  <a:srgbClr val="2D2D2D"/>
                </a:solidFill>
                <a:effectLst/>
              </a:rPr>
              <a:t>Dispepsia no investigada &lt; 55 </a:t>
            </a:r>
            <a:r>
              <a:rPr lang="es-ES" sz="6200" dirty="0" err="1">
                <a:solidFill>
                  <a:srgbClr val="2D2D2D"/>
                </a:solidFill>
                <a:effectLst/>
              </a:rPr>
              <a:t>años</a:t>
            </a:r>
            <a:r>
              <a:rPr lang="es-ES" sz="6200" dirty="0">
                <a:solidFill>
                  <a:srgbClr val="2D2D2D"/>
                </a:solidFill>
                <a:effectLst/>
              </a:rPr>
              <a:t>.</a:t>
            </a:r>
          </a:p>
          <a:p>
            <a:pPr marL="571500" indent="-5715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6200" dirty="0">
                <a:solidFill>
                  <a:srgbClr val="2D2D2D"/>
                </a:solidFill>
                <a:effectLst/>
              </a:rPr>
              <a:t> Dispepsia funcional.</a:t>
            </a:r>
          </a:p>
          <a:p>
            <a:pPr marL="571500" indent="-5715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6200" dirty="0">
                <a:solidFill>
                  <a:srgbClr val="2D2D2D"/>
                </a:solidFill>
                <a:effectLst/>
              </a:rPr>
              <a:t>Antecedentes de </a:t>
            </a:r>
            <a:r>
              <a:rPr lang="es-ES" sz="6200" dirty="0" err="1">
                <a:solidFill>
                  <a:srgbClr val="2D2D2D"/>
                </a:solidFill>
                <a:effectLst/>
              </a:rPr>
              <a:t>úlcera</a:t>
            </a:r>
            <a:r>
              <a:rPr lang="es-ES" sz="6200" dirty="0">
                <a:solidFill>
                  <a:srgbClr val="2D2D2D"/>
                </a:solidFill>
                <a:effectLst/>
              </a:rPr>
              <a:t> que van a comenzar tratamiento con AINE o AAS de forma continuada. Linfoma MALT </a:t>
            </a:r>
            <a:r>
              <a:rPr lang="es-ES" sz="6200" dirty="0" err="1">
                <a:solidFill>
                  <a:srgbClr val="2D2D2D"/>
                </a:solidFill>
                <a:effectLst/>
              </a:rPr>
              <a:t>gástrico</a:t>
            </a:r>
            <a:r>
              <a:rPr lang="es-ES" sz="6200" dirty="0">
                <a:solidFill>
                  <a:srgbClr val="2D2D2D"/>
                </a:solidFill>
                <a:effectLst/>
              </a:rPr>
              <a:t> de bajo grado</a:t>
            </a:r>
            <a:endParaRPr lang="es-ES" sz="6200" dirty="0">
              <a:solidFill>
                <a:srgbClr val="EA6300"/>
              </a:solidFill>
              <a:effectLst/>
            </a:endParaRPr>
          </a:p>
          <a:p>
            <a:pPr marL="571500" indent="-5715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6200" dirty="0" err="1">
                <a:solidFill>
                  <a:srgbClr val="2D2D2D"/>
                </a:solidFill>
                <a:effectLst/>
              </a:rPr>
              <a:t>Resección</a:t>
            </a:r>
            <a:r>
              <a:rPr lang="es-ES" sz="6200" dirty="0">
                <a:solidFill>
                  <a:srgbClr val="2D2D2D"/>
                </a:solidFill>
                <a:effectLst/>
              </a:rPr>
              <a:t> </a:t>
            </a:r>
            <a:r>
              <a:rPr lang="es-ES" sz="6200" dirty="0" err="1">
                <a:solidFill>
                  <a:srgbClr val="2D2D2D"/>
                </a:solidFill>
                <a:effectLst/>
              </a:rPr>
              <a:t>quirúrgica</a:t>
            </a:r>
            <a:r>
              <a:rPr lang="es-ES" sz="6200" dirty="0">
                <a:solidFill>
                  <a:srgbClr val="2D2D2D"/>
                </a:solidFill>
                <a:effectLst/>
              </a:rPr>
              <a:t> o </a:t>
            </a:r>
            <a:r>
              <a:rPr lang="es-ES" sz="6200" dirty="0" err="1">
                <a:solidFill>
                  <a:srgbClr val="2D2D2D"/>
                </a:solidFill>
                <a:effectLst/>
              </a:rPr>
              <a:t>endoscópica</a:t>
            </a:r>
            <a:r>
              <a:rPr lang="es-ES" sz="6200" dirty="0">
                <a:solidFill>
                  <a:srgbClr val="2D2D2D"/>
                </a:solidFill>
                <a:effectLst/>
              </a:rPr>
              <a:t> de un </a:t>
            </a:r>
            <a:r>
              <a:rPr lang="es-ES" sz="6200" dirty="0" err="1">
                <a:solidFill>
                  <a:srgbClr val="2D2D2D"/>
                </a:solidFill>
                <a:effectLst/>
              </a:rPr>
              <a:t>cáncer</a:t>
            </a:r>
            <a:r>
              <a:rPr lang="es-ES" sz="6200" dirty="0">
                <a:solidFill>
                  <a:srgbClr val="2D2D2D"/>
                </a:solidFill>
                <a:effectLst/>
              </a:rPr>
              <a:t> </a:t>
            </a:r>
            <a:r>
              <a:rPr lang="es-ES" sz="6200" dirty="0" err="1">
                <a:solidFill>
                  <a:srgbClr val="2D2D2D"/>
                </a:solidFill>
                <a:effectLst/>
              </a:rPr>
              <a:t>gástrico</a:t>
            </a:r>
            <a:r>
              <a:rPr lang="es-ES" sz="6200" dirty="0">
                <a:solidFill>
                  <a:srgbClr val="2D2D2D"/>
                </a:solidFill>
                <a:effectLst/>
              </a:rPr>
              <a:t>.</a:t>
            </a:r>
          </a:p>
          <a:p>
            <a:pPr marL="571500" indent="-5715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6200" dirty="0">
                <a:solidFill>
                  <a:srgbClr val="2D2D2D"/>
                </a:solidFill>
                <a:effectLst/>
              </a:rPr>
              <a:t>Familiares de primer grado de pacientes con </a:t>
            </a:r>
            <a:r>
              <a:rPr lang="es-ES" sz="6200" dirty="0" err="1">
                <a:solidFill>
                  <a:srgbClr val="2D2D2D"/>
                </a:solidFill>
                <a:effectLst/>
              </a:rPr>
              <a:t>cáncer</a:t>
            </a:r>
            <a:r>
              <a:rPr lang="es-ES" sz="6200" dirty="0">
                <a:solidFill>
                  <a:srgbClr val="2D2D2D"/>
                </a:solidFill>
                <a:effectLst/>
              </a:rPr>
              <a:t> </a:t>
            </a:r>
            <a:r>
              <a:rPr lang="es-ES" sz="6200" dirty="0" err="1">
                <a:solidFill>
                  <a:srgbClr val="2D2D2D"/>
                </a:solidFill>
                <a:effectLst/>
              </a:rPr>
              <a:t>gástrico</a:t>
            </a:r>
            <a:r>
              <a:rPr lang="es-ES" sz="6200" dirty="0">
                <a:solidFill>
                  <a:srgbClr val="2D2D2D"/>
                </a:solidFill>
                <a:effectLst/>
              </a:rPr>
              <a:t>.</a:t>
            </a:r>
          </a:p>
          <a:p>
            <a:pPr marL="571500" indent="-5715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6200" dirty="0">
                <a:solidFill>
                  <a:srgbClr val="2D2D2D"/>
                </a:solidFill>
                <a:effectLst/>
              </a:rPr>
              <a:t>Atrofia mucosa </a:t>
            </a:r>
            <a:r>
              <a:rPr lang="es-ES" sz="6200" dirty="0" err="1">
                <a:solidFill>
                  <a:srgbClr val="2D2D2D"/>
                </a:solidFill>
                <a:effectLst/>
              </a:rPr>
              <a:t>gástrica</a:t>
            </a:r>
            <a:r>
              <a:rPr lang="es-ES" sz="6200" dirty="0">
                <a:solidFill>
                  <a:srgbClr val="2D2D2D"/>
                </a:solidFill>
                <a:effectLst/>
              </a:rPr>
              <a:t> o metaplasia intestinal.</a:t>
            </a:r>
          </a:p>
          <a:p>
            <a:pPr marL="571500" indent="-5715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6200" dirty="0">
                <a:solidFill>
                  <a:srgbClr val="2D2D2D"/>
                </a:solidFill>
                <a:effectLst/>
              </a:rPr>
              <a:t>Anemia </a:t>
            </a:r>
            <a:r>
              <a:rPr lang="es-ES" sz="6200" dirty="0" err="1">
                <a:solidFill>
                  <a:srgbClr val="2D2D2D"/>
                </a:solidFill>
                <a:effectLst/>
              </a:rPr>
              <a:t>ferropénica</a:t>
            </a:r>
            <a:r>
              <a:rPr lang="es-ES" sz="6200" dirty="0">
                <a:solidFill>
                  <a:srgbClr val="2D2D2D"/>
                </a:solidFill>
                <a:effectLst/>
              </a:rPr>
              <a:t> de causa no aclarada.</a:t>
            </a:r>
          </a:p>
          <a:p>
            <a:pPr marL="571500" indent="-5715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6200" dirty="0" err="1">
                <a:solidFill>
                  <a:srgbClr val="2D2D2D"/>
                </a:solidFill>
                <a:effectLst/>
              </a:rPr>
              <a:t>Púrpura</a:t>
            </a:r>
            <a:r>
              <a:rPr lang="es-ES" sz="6200" dirty="0">
                <a:solidFill>
                  <a:srgbClr val="2D2D2D"/>
                </a:solidFill>
                <a:effectLst/>
              </a:rPr>
              <a:t> </a:t>
            </a:r>
            <a:r>
              <a:rPr lang="es-ES" sz="6200" dirty="0" err="1">
                <a:solidFill>
                  <a:srgbClr val="2D2D2D"/>
                </a:solidFill>
                <a:effectLst/>
              </a:rPr>
              <a:t>trombocitopénica</a:t>
            </a:r>
            <a:r>
              <a:rPr lang="es-ES" sz="6200" dirty="0">
                <a:solidFill>
                  <a:srgbClr val="2D2D2D"/>
                </a:solidFill>
                <a:effectLst/>
              </a:rPr>
              <a:t> </a:t>
            </a:r>
            <a:r>
              <a:rPr lang="es-ES" sz="6200" dirty="0" err="1">
                <a:solidFill>
                  <a:srgbClr val="2D2D2D"/>
                </a:solidFill>
                <a:effectLst/>
              </a:rPr>
              <a:t>idiopática</a:t>
            </a:r>
            <a:r>
              <a:rPr lang="es-ES" sz="6200" dirty="0">
                <a:solidFill>
                  <a:srgbClr val="2D2D2D"/>
                </a:solidFill>
                <a:effectLst/>
              </a:rPr>
              <a:t>.</a:t>
            </a:r>
          </a:p>
          <a:p>
            <a:pPr marL="571500" indent="-5715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6200" dirty="0" err="1">
                <a:solidFill>
                  <a:srgbClr val="2D2D2D"/>
                </a:solidFill>
                <a:effectLst/>
              </a:rPr>
              <a:t>Déficit</a:t>
            </a:r>
            <a:r>
              <a:rPr lang="es-ES" sz="6200" dirty="0">
                <a:solidFill>
                  <a:srgbClr val="2D2D2D"/>
                </a:solidFill>
                <a:effectLst/>
              </a:rPr>
              <a:t> de vitamina B no explicable por otras causas </a:t>
            </a:r>
            <a:endParaRPr lang="es-ES" sz="6200" dirty="0">
              <a:solidFill>
                <a:srgbClr val="EA6300"/>
              </a:solidFill>
              <a:effectLst/>
            </a:endParaRPr>
          </a:p>
          <a:p>
            <a:pPr algn="l"/>
            <a:endParaRPr lang="es-ES" sz="2000" dirty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697596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9903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F4E53F-3EE5-52FD-4BCD-BCB37E318B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5656" y="126940"/>
            <a:ext cx="9144000" cy="835025"/>
          </a:xfrm>
        </p:spPr>
        <p:txBody>
          <a:bodyPr>
            <a:normAutofit/>
          </a:bodyPr>
          <a:lstStyle/>
          <a:p>
            <a:r>
              <a:rPr lang="es-ES" sz="3600" dirty="0"/>
              <a:t>TRATAMIENTO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BB4707A-BEB0-CFFB-9C0A-776D7F955B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3605" y="1138296"/>
            <a:ext cx="10460620" cy="5538848"/>
          </a:xfrm>
        </p:spPr>
        <p:txBody>
          <a:bodyPr>
            <a:normAutofit fontScale="40000" lnSpcReduction="20000"/>
          </a:bodyPr>
          <a:lstStyle/>
          <a:p>
            <a:pPr algn="l">
              <a:lnSpc>
                <a:spcPct val="120000"/>
              </a:lnSpc>
            </a:pPr>
            <a:r>
              <a:rPr lang="es-ES" sz="3800" dirty="0"/>
              <a:t>-</a:t>
            </a:r>
            <a:r>
              <a:rPr lang="es-ES" sz="4500" dirty="0"/>
              <a:t>NO ALÉRGICOS A PENICILINA</a:t>
            </a:r>
          </a:p>
          <a:p>
            <a:pPr algn="l">
              <a:lnSpc>
                <a:spcPct val="120000"/>
              </a:lnSpc>
            </a:pPr>
            <a:r>
              <a:rPr lang="es-ES" sz="4500" dirty="0"/>
              <a:t>1ªLINEA </a:t>
            </a:r>
            <a:r>
              <a:rPr lang="es-ES" sz="4500" dirty="0">
                <a:sym typeface="Wingdings" pitchFamily="2" charset="2"/>
              </a:rPr>
              <a:t> </a:t>
            </a:r>
            <a:r>
              <a:rPr lang="es-ES" sz="4500" dirty="0">
                <a:solidFill>
                  <a:srgbClr val="C00000"/>
                </a:solidFill>
                <a:sym typeface="Wingdings" pitchFamily="2" charset="2"/>
              </a:rPr>
              <a:t>Omeprazol 20</a:t>
            </a:r>
            <a:r>
              <a:rPr lang="es-ES" sz="4500" dirty="0">
                <a:sym typeface="Wingdings" pitchFamily="2" charset="2"/>
              </a:rPr>
              <a:t> mg/ 12 horas </a:t>
            </a:r>
            <a:r>
              <a:rPr lang="es-ES" sz="4500" dirty="0">
                <a:solidFill>
                  <a:srgbClr val="C00000"/>
                </a:solidFill>
                <a:sym typeface="Wingdings" pitchFamily="2" charset="2"/>
              </a:rPr>
              <a:t>Amoxicilina</a:t>
            </a:r>
            <a:r>
              <a:rPr lang="es-ES" sz="4500" dirty="0">
                <a:sym typeface="Wingdings" pitchFamily="2" charset="2"/>
              </a:rPr>
              <a:t> 1g/12 horas </a:t>
            </a:r>
            <a:r>
              <a:rPr lang="es-ES" sz="4500" dirty="0">
                <a:solidFill>
                  <a:srgbClr val="C00000"/>
                </a:solidFill>
                <a:sym typeface="Wingdings" pitchFamily="2" charset="2"/>
              </a:rPr>
              <a:t>Claritromicina</a:t>
            </a:r>
            <a:r>
              <a:rPr lang="es-ES" sz="4500" dirty="0">
                <a:sym typeface="Wingdings" pitchFamily="2" charset="2"/>
              </a:rPr>
              <a:t> 500mg/ 12horas </a:t>
            </a:r>
            <a:r>
              <a:rPr lang="es-ES" sz="4500" dirty="0">
                <a:solidFill>
                  <a:srgbClr val="C00000"/>
                </a:solidFill>
                <a:sym typeface="Wingdings" pitchFamily="2" charset="2"/>
              </a:rPr>
              <a:t>Metronidazol</a:t>
            </a:r>
            <a:r>
              <a:rPr lang="es-ES" sz="4500" dirty="0">
                <a:sym typeface="Wingdings" pitchFamily="2" charset="2"/>
              </a:rPr>
              <a:t> 500mg/ 12 horas 14 </a:t>
            </a:r>
            <a:r>
              <a:rPr lang="es-ES" sz="4500" dirty="0" err="1">
                <a:sym typeface="Wingdings" pitchFamily="2" charset="2"/>
              </a:rPr>
              <a:t>días</a:t>
            </a:r>
            <a:r>
              <a:rPr lang="es-ES" sz="4500" dirty="0">
                <a:sym typeface="Wingdings" pitchFamily="2" charset="2"/>
              </a:rPr>
              <a:t>.</a:t>
            </a:r>
          </a:p>
          <a:p>
            <a:pPr algn="l">
              <a:lnSpc>
                <a:spcPct val="120000"/>
              </a:lnSpc>
            </a:pPr>
            <a:r>
              <a:rPr lang="es-ES" sz="4500" dirty="0">
                <a:sym typeface="Wingdings" pitchFamily="2" charset="2"/>
              </a:rPr>
              <a:t>2ª LINEA </a:t>
            </a:r>
            <a:r>
              <a:rPr lang="es-ES" sz="4500" dirty="0">
                <a:solidFill>
                  <a:srgbClr val="C00000"/>
                </a:solidFill>
                <a:sym typeface="Wingdings" pitchFamily="2" charset="2"/>
              </a:rPr>
              <a:t>Omeprazol</a:t>
            </a:r>
            <a:r>
              <a:rPr lang="es-ES" sz="4500" dirty="0">
                <a:sym typeface="Wingdings" pitchFamily="2" charset="2"/>
              </a:rPr>
              <a:t>  20 mg/ horas </a:t>
            </a:r>
            <a:r>
              <a:rPr lang="es-ES" sz="4500" dirty="0">
                <a:solidFill>
                  <a:srgbClr val="C00000"/>
                </a:solidFill>
                <a:sym typeface="Wingdings" pitchFamily="2" charset="2"/>
              </a:rPr>
              <a:t>Bismuto</a:t>
            </a:r>
            <a:r>
              <a:rPr lang="es-ES" sz="4500" dirty="0">
                <a:sym typeface="Wingdings" pitchFamily="2" charset="2"/>
              </a:rPr>
              <a:t> 120mg/ 6horas o 240mg/ 12horas </a:t>
            </a:r>
            <a:r>
              <a:rPr lang="es-ES" sz="4500" dirty="0">
                <a:solidFill>
                  <a:srgbClr val="C00000"/>
                </a:solidFill>
                <a:sym typeface="Wingdings" pitchFamily="2" charset="2"/>
              </a:rPr>
              <a:t>Doxiciclina</a:t>
            </a:r>
            <a:r>
              <a:rPr lang="es-ES" sz="4500" dirty="0">
                <a:sym typeface="Wingdings" pitchFamily="2" charset="2"/>
              </a:rPr>
              <a:t> 100mg/12 horas </a:t>
            </a:r>
            <a:r>
              <a:rPr lang="es-ES" sz="4500" dirty="0">
                <a:solidFill>
                  <a:srgbClr val="C00000"/>
                </a:solidFill>
                <a:sym typeface="Wingdings" pitchFamily="2" charset="2"/>
              </a:rPr>
              <a:t>Metronidazol</a:t>
            </a:r>
            <a:r>
              <a:rPr lang="es-ES" sz="4500" dirty="0">
                <a:sym typeface="Wingdings" pitchFamily="2" charset="2"/>
              </a:rPr>
              <a:t> 500 mg/8 horas durante 10-14 </a:t>
            </a:r>
            <a:r>
              <a:rPr lang="es-ES" sz="4500" dirty="0" err="1">
                <a:sym typeface="Wingdings" pitchFamily="2" charset="2"/>
              </a:rPr>
              <a:t>días</a:t>
            </a:r>
            <a:r>
              <a:rPr lang="es-ES" sz="4500" dirty="0">
                <a:sym typeface="Wingdings" pitchFamily="2" charset="2"/>
              </a:rPr>
              <a:t>.</a:t>
            </a:r>
            <a:r>
              <a:rPr lang="es-ES" sz="4500" dirty="0">
                <a:solidFill>
                  <a:srgbClr val="2D2D2D"/>
                </a:solidFill>
                <a:effectLst/>
              </a:rPr>
              <a:t> PYLERA 3c cada 6 horas o 4c cada 8h 14dias</a:t>
            </a:r>
            <a:endParaRPr lang="es-ES" sz="4500" dirty="0">
              <a:sym typeface="Wingdings" pitchFamily="2" charset="2"/>
            </a:endParaRPr>
          </a:p>
          <a:p>
            <a:pPr algn="l">
              <a:lnSpc>
                <a:spcPct val="120000"/>
              </a:lnSpc>
            </a:pPr>
            <a:r>
              <a:rPr lang="es-ES" sz="4500" dirty="0">
                <a:sym typeface="Wingdings" pitchFamily="2" charset="2"/>
              </a:rPr>
              <a:t>3ªLINEA </a:t>
            </a:r>
            <a:r>
              <a:rPr lang="es-ES" sz="4500" dirty="0">
                <a:solidFill>
                  <a:srgbClr val="C00000"/>
                </a:solidFill>
                <a:sym typeface="Wingdings" pitchFamily="2" charset="2"/>
              </a:rPr>
              <a:t>Omeprazol 20</a:t>
            </a:r>
            <a:r>
              <a:rPr lang="es-ES" sz="4500" dirty="0">
                <a:sym typeface="Wingdings" pitchFamily="2" charset="2"/>
              </a:rPr>
              <a:t> mg/ horas </a:t>
            </a:r>
            <a:r>
              <a:rPr lang="es-ES" sz="4500" dirty="0">
                <a:solidFill>
                  <a:srgbClr val="C00000"/>
                </a:solidFill>
                <a:sym typeface="Wingdings" pitchFamily="2" charset="2"/>
              </a:rPr>
              <a:t>Amoxicilina</a:t>
            </a:r>
            <a:r>
              <a:rPr lang="es-ES" sz="4500" dirty="0">
                <a:sym typeface="Wingdings" pitchFamily="2" charset="2"/>
              </a:rPr>
              <a:t> 1g/ horas </a:t>
            </a:r>
            <a:r>
              <a:rPr lang="es-ES" sz="4500" dirty="0">
                <a:solidFill>
                  <a:srgbClr val="C00000"/>
                </a:solidFill>
                <a:sym typeface="Wingdings" pitchFamily="2" charset="2"/>
              </a:rPr>
              <a:t>Levofloxacino</a:t>
            </a:r>
            <a:r>
              <a:rPr lang="es-ES" sz="4500" dirty="0">
                <a:sym typeface="Wingdings" pitchFamily="2" charset="2"/>
              </a:rPr>
              <a:t> 500mg/ horas </a:t>
            </a:r>
            <a:r>
              <a:rPr lang="es-ES" sz="4500" dirty="0">
                <a:solidFill>
                  <a:srgbClr val="C00000"/>
                </a:solidFill>
                <a:sym typeface="Wingdings" pitchFamily="2" charset="2"/>
              </a:rPr>
              <a:t>Bismuto</a:t>
            </a:r>
            <a:r>
              <a:rPr lang="es-ES" sz="4500" dirty="0">
                <a:sym typeface="Wingdings" pitchFamily="2" charset="2"/>
              </a:rPr>
              <a:t> 240mg/12 horas  14días </a:t>
            </a:r>
          </a:p>
          <a:p>
            <a:pPr algn="l">
              <a:lnSpc>
                <a:spcPct val="120000"/>
              </a:lnSpc>
            </a:pPr>
            <a:r>
              <a:rPr lang="es-ES" sz="4500" dirty="0">
                <a:sym typeface="Wingdings" pitchFamily="2" charset="2"/>
              </a:rPr>
              <a:t>4ª LINEA   </a:t>
            </a:r>
            <a:r>
              <a:rPr lang="es-ES" sz="4500" dirty="0">
                <a:solidFill>
                  <a:srgbClr val="C00000"/>
                </a:solidFill>
                <a:sym typeface="Wingdings" pitchFamily="2" charset="2"/>
              </a:rPr>
              <a:t>Omeprazol</a:t>
            </a:r>
            <a:r>
              <a:rPr lang="es-ES" sz="4500" dirty="0">
                <a:sym typeface="Wingdings" pitchFamily="2" charset="2"/>
              </a:rPr>
              <a:t> 20 mg/12 horas </a:t>
            </a:r>
            <a:r>
              <a:rPr lang="es-ES" sz="4500" dirty="0">
                <a:solidFill>
                  <a:srgbClr val="C00000"/>
                </a:solidFill>
                <a:sym typeface="Wingdings" pitchFamily="2" charset="2"/>
              </a:rPr>
              <a:t>Amoxicilina</a:t>
            </a:r>
            <a:r>
              <a:rPr lang="es-ES" sz="4500" dirty="0">
                <a:sym typeface="Wingdings" pitchFamily="2" charset="2"/>
              </a:rPr>
              <a:t> 1g/ 12horas </a:t>
            </a:r>
            <a:r>
              <a:rPr lang="es-ES" sz="4500" dirty="0" err="1">
                <a:solidFill>
                  <a:srgbClr val="C00000"/>
                </a:solidFill>
                <a:sym typeface="Wingdings" pitchFamily="2" charset="2"/>
              </a:rPr>
              <a:t>Rifabutina</a:t>
            </a:r>
            <a:r>
              <a:rPr lang="es-ES" sz="4500" dirty="0">
                <a:sym typeface="Wingdings" pitchFamily="2" charset="2"/>
              </a:rPr>
              <a:t> 150mg/12 horas  14días  TALICIA 4 capsulas ingeridas con alimento cada 8 horas.</a:t>
            </a:r>
          </a:p>
          <a:p>
            <a:pPr algn="l">
              <a:lnSpc>
                <a:spcPct val="120000"/>
              </a:lnSpc>
            </a:pPr>
            <a:endParaRPr lang="es-ES" sz="4500" dirty="0">
              <a:sym typeface="Wingdings" pitchFamily="2" charset="2"/>
            </a:endParaRPr>
          </a:p>
          <a:p>
            <a:pPr algn="l">
              <a:lnSpc>
                <a:spcPct val="120000"/>
              </a:lnSpc>
            </a:pPr>
            <a:r>
              <a:rPr lang="es-ES" sz="4500" dirty="0">
                <a:sym typeface="Wingdings" pitchFamily="2" charset="2"/>
              </a:rPr>
              <a:t>SI ALÉRGICOS A PENICILINA</a:t>
            </a:r>
          </a:p>
          <a:p>
            <a:pPr algn="l">
              <a:lnSpc>
                <a:spcPct val="120000"/>
              </a:lnSpc>
            </a:pPr>
            <a:r>
              <a:rPr lang="es-ES" sz="4500" dirty="0">
                <a:sym typeface="Wingdings" pitchFamily="2" charset="2"/>
              </a:rPr>
              <a:t>1ª LINEA  </a:t>
            </a:r>
            <a:r>
              <a:rPr lang="es-ES" sz="4500" dirty="0">
                <a:solidFill>
                  <a:srgbClr val="C00000"/>
                </a:solidFill>
                <a:sym typeface="Wingdings" pitchFamily="2" charset="2"/>
              </a:rPr>
              <a:t>Omeprazol</a:t>
            </a:r>
            <a:r>
              <a:rPr lang="es-ES" sz="4500" dirty="0">
                <a:sym typeface="Wingdings" pitchFamily="2" charset="2"/>
              </a:rPr>
              <a:t> 20 mg/ horas </a:t>
            </a:r>
            <a:r>
              <a:rPr lang="es-ES" sz="4500" dirty="0">
                <a:solidFill>
                  <a:srgbClr val="C00000"/>
                </a:solidFill>
                <a:sym typeface="Wingdings" pitchFamily="2" charset="2"/>
              </a:rPr>
              <a:t>Bismuto</a:t>
            </a:r>
            <a:r>
              <a:rPr lang="es-ES" sz="4500" dirty="0">
                <a:sym typeface="Wingdings" pitchFamily="2" charset="2"/>
              </a:rPr>
              <a:t> 120mg/ 6horas o 240mg/12 horas </a:t>
            </a:r>
            <a:r>
              <a:rPr lang="es-ES" sz="4500" dirty="0">
                <a:solidFill>
                  <a:srgbClr val="C00000"/>
                </a:solidFill>
                <a:sym typeface="Wingdings" pitchFamily="2" charset="2"/>
              </a:rPr>
              <a:t>Doxiciclina</a:t>
            </a:r>
            <a:r>
              <a:rPr lang="es-ES" sz="4500" dirty="0">
                <a:sym typeface="Wingdings" pitchFamily="2" charset="2"/>
              </a:rPr>
              <a:t> 100mg/12 horas </a:t>
            </a:r>
            <a:r>
              <a:rPr lang="es-ES" sz="4500" dirty="0">
                <a:solidFill>
                  <a:srgbClr val="C00000"/>
                </a:solidFill>
                <a:sym typeface="Wingdings" pitchFamily="2" charset="2"/>
              </a:rPr>
              <a:t>Metronidazol</a:t>
            </a:r>
            <a:r>
              <a:rPr lang="es-ES" sz="4500" dirty="0">
                <a:sym typeface="Wingdings" pitchFamily="2" charset="2"/>
              </a:rPr>
              <a:t> 500mg/ 8horas 14 </a:t>
            </a:r>
            <a:r>
              <a:rPr lang="es-ES" sz="4500" dirty="0" err="1">
                <a:sym typeface="Wingdings" pitchFamily="2" charset="2"/>
              </a:rPr>
              <a:t>días</a:t>
            </a:r>
            <a:r>
              <a:rPr lang="es-ES" sz="4500" dirty="0">
                <a:sym typeface="Wingdings" pitchFamily="2" charset="2"/>
              </a:rPr>
              <a:t> </a:t>
            </a:r>
          </a:p>
          <a:p>
            <a:pPr algn="l">
              <a:lnSpc>
                <a:spcPct val="120000"/>
              </a:lnSpc>
            </a:pPr>
            <a:r>
              <a:rPr lang="es-ES" sz="4500" dirty="0">
                <a:sym typeface="Wingdings" pitchFamily="2" charset="2"/>
              </a:rPr>
              <a:t>2ªLINEA </a:t>
            </a:r>
            <a:r>
              <a:rPr lang="es-ES" sz="4500" dirty="0">
                <a:solidFill>
                  <a:srgbClr val="C00000"/>
                </a:solidFill>
                <a:sym typeface="Wingdings" pitchFamily="2" charset="2"/>
              </a:rPr>
              <a:t>Omeprazol</a:t>
            </a:r>
            <a:r>
              <a:rPr lang="es-ES" sz="4500" dirty="0">
                <a:sym typeface="Wingdings" pitchFamily="2" charset="2"/>
              </a:rPr>
              <a:t> 20mg/ horas </a:t>
            </a:r>
            <a:r>
              <a:rPr lang="es-ES" sz="4500" dirty="0">
                <a:solidFill>
                  <a:srgbClr val="C00000"/>
                </a:solidFill>
                <a:sym typeface="Wingdings" pitchFamily="2" charset="2"/>
              </a:rPr>
              <a:t>Claritromicina </a:t>
            </a:r>
            <a:r>
              <a:rPr lang="es-ES" sz="4500" dirty="0">
                <a:sym typeface="Wingdings" pitchFamily="2" charset="2"/>
              </a:rPr>
              <a:t>500 mg/ 12horas </a:t>
            </a:r>
            <a:r>
              <a:rPr lang="es-ES" sz="4500" dirty="0">
                <a:solidFill>
                  <a:srgbClr val="C00000"/>
                </a:solidFill>
                <a:sym typeface="Wingdings" pitchFamily="2" charset="2"/>
              </a:rPr>
              <a:t>Levofloxacino</a:t>
            </a:r>
            <a:r>
              <a:rPr lang="es-ES" sz="4500" dirty="0">
                <a:sym typeface="Wingdings" pitchFamily="2" charset="2"/>
              </a:rPr>
              <a:t> 500mg/ 24 horas 10 </a:t>
            </a:r>
            <a:r>
              <a:rPr lang="es-ES" sz="4500" dirty="0" err="1">
                <a:sym typeface="Wingdings" pitchFamily="2" charset="2"/>
              </a:rPr>
              <a:t>días</a:t>
            </a:r>
            <a:r>
              <a:rPr lang="es-ES" sz="4500" dirty="0">
                <a:sym typeface="Wingdings" pitchFamily="2" charset="2"/>
              </a:rPr>
              <a:t> </a:t>
            </a:r>
          </a:p>
          <a:p>
            <a:pPr algn="l"/>
            <a:endParaRPr lang="es-ES" sz="3300" dirty="0">
              <a:sym typeface="Wingdings" pitchFamily="2" charset="2"/>
            </a:endParaRPr>
          </a:p>
          <a:p>
            <a:pPr algn="l"/>
            <a:r>
              <a:rPr lang="es-ES" sz="3300" dirty="0">
                <a:sym typeface="Wingdings" pitchFamily="2" charset="2"/>
              </a:rPr>
              <a:t>			</a:t>
            </a:r>
            <a:r>
              <a:rPr lang="es-ES" sz="3300" b="1" dirty="0">
                <a:sym typeface="Wingdings" pitchFamily="2" charset="2"/>
              </a:rPr>
              <a:t>		¿PROBIÓTICOS?</a:t>
            </a:r>
            <a:endParaRPr lang="es-ES" sz="2000" dirty="0">
              <a:sym typeface="Wingdings" pitchFamily="2" charset="2"/>
            </a:endParaRPr>
          </a:p>
          <a:p>
            <a:pPr algn="l"/>
            <a:endParaRPr lang="es-ES" sz="2000" dirty="0">
              <a:sym typeface="Wingdings" pitchFamily="2" charset="2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0E666F83-DB7D-7F62-165C-EC10EDEDC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8695" y="66733"/>
            <a:ext cx="2841922" cy="150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5001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F4E53F-3EE5-52FD-4BCD-BCB37E318B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22301"/>
            <a:ext cx="9144000" cy="835025"/>
          </a:xfrm>
        </p:spPr>
        <p:txBody>
          <a:bodyPr>
            <a:normAutofit fontScale="90000"/>
          </a:bodyPr>
          <a:lstStyle/>
          <a:p>
            <a:r>
              <a:rPr lang="es-ES" dirty="0"/>
              <a:t>DISPEPSIA FUNCIONAL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BB4707A-BEB0-CFFB-9C0A-776D7F955B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0125" y="1585913"/>
            <a:ext cx="10191750" cy="4043363"/>
          </a:xfrm>
        </p:spPr>
        <p:txBody>
          <a:bodyPr>
            <a:normAutofit lnSpcReduction="10000"/>
          </a:bodyPr>
          <a:lstStyle/>
          <a:p>
            <a:pPr algn="l"/>
            <a:r>
              <a:rPr lang="es-ES" sz="2000" dirty="0" err="1">
                <a:effectLst/>
              </a:rPr>
              <a:t>Síntomas</a:t>
            </a:r>
            <a:r>
              <a:rPr lang="es-ES" sz="2000" dirty="0">
                <a:effectLst/>
              </a:rPr>
              <a:t> de ≥ 3 meses de </a:t>
            </a:r>
            <a:r>
              <a:rPr lang="es-ES" sz="2000" dirty="0" err="1">
                <a:effectLst/>
              </a:rPr>
              <a:t>duración</a:t>
            </a:r>
            <a:r>
              <a:rPr lang="es-ES" sz="2000" dirty="0">
                <a:effectLst/>
              </a:rPr>
              <a:t>, con inicio de al menos uno o </a:t>
            </a:r>
            <a:r>
              <a:rPr lang="es-ES" sz="2000" dirty="0" err="1">
                <a:effectLst/>
              </a:rPr>
              <a:t>más</a:t>
            </a:r>
            <a:r>
              <a:rPr lang="es-ES" sz="2000" dirty="0">
                <a:effectLst/>
              </a:rPr>
              <a:t> de los siguientes criterios en los 6 meses anteriores:</a:t>
            </a:r>
            <a:endParaRPr lang="es-ES" sz="2000" dirty="0"/>
          </a:p>
          <a:p>
            <a:pPr algn="l">
              <a:lnSpc>
                <a:spcPct val="150000"/>
              </a:lnSpc>
            </a:pPr>
            <a:br>
              <a:rPr lang="es-ES" sz="1800" dirty="0">
                <a:effectLst/>
              </a:rPr>
            </a:br>
            <a:r>
              <a:rPr lang="es-ES" sz="2000" dirty="0">
                <a:effectLst/>
              </a:rPr>
              <a:t>– Plenitud posprandial </a:t>
            </a:r>
          </a:p>
          <a:p>
            <a:pPr algn="l">
              <a:lnSpc>
                <a:spcPct val="150000"/>
              </a:lnSpc>
            </a:pPr>
            <a:r>
              <a:rPr lang="es-ES" sz="2000" dirty="0">
                <a:effectLst/>
              </a:rPr>
              <a:t>– Saciedad precoz</a:t>
            </a:r>
            <a:br>
              <a:rPr lang="es-ES" sz="2000" dirty="0">
                <a:effectLst/>
              </a:rPr>
            </a:br>
            <a:r>
              <a:rPr lang="es-ES" sz="2000" dirty="0">
                <a:effectLst/>
              </a:rPr>
              <a:t>– Dolor </a:t>
            </a:r>
            <a:r>
              <a:rPr lang="es-ES" sz="2000" dirty="0" err="1">
                <a:effectLst/>
              </a:rPr>
              <a:t>epigástrico</a:t>
            </a:r>
            <a:br>
              <a:rPr lang="es-ES" sz="2000" dirty="0">
                <a:effectLst/>
              </a:rPr>
            </a:br>
            <a:r>
              <a:rPr lang="es-ES" sz="2000" dirty="0">
                <a:effectLst/>
              </a:rPr>
              <a:t>– Ardor </a:t>
            </a:r>
            <a:r>
              <a:rPr lang="es-ES" sz="2000" dirty="0" err="1">
                <a:effectLst/>
              </a:rPr>
              <a:t>epigástrico</a:t>
            </a:r>
            <a:br>
              <a:rPr lang="es-ES" sz="2000" dirty="0">
                <a:effectLst/>
              </a:rPr>
            </a:br>
            <a:r>
              <a:rPr lang="es-ES" sz="2000" dirty="0">
                <a:effectLst/>
              </a:rPr>
              <a:t>– Y ninguna evidencia de enfermedad estructural (incluida la endoscopia digestiva alta) que pueda explicar los </a:t>
            </a:r>
            <a:r>
              <a:rPr lang="es-ES" sz="2000" dirty="0" err="1">
                <a:effectLst/>
              </a:rPr>
              <a:t>síntomas</a:t>
            </a:r>
            <a:r>
              <a:rPr lang="es-ES" sz="2000" dirty="0"/>
              <a:t>.</a:t>
            </a:r>
            <a:endParaRPr lang="es-ES" sz="2000" dirty="0">
              <a:effectLst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4560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F4E53F-3EE5-52FD-4BCD-BCB37E318B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3062"/>
            <a:ext cx="9144000" cy="835025"/>
          </a:xfrm>
        </p:spPr>
        <p:txBody>
          <a:bodyPr>
            <a:normAutofit fontScale="90000"/>
          </a:bodyPr>
          <a:lstStyle/>
          <a:p>
            <a:r>
              <a:rPr lang="es-ES" dirty="0"/>
              <a:t>DISPEPSIA FUNCIONAL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BB4707A-BEB0-CFFB-9C0A-776D7F955B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0125" y="1208087"/>
            <a:ext cx="10191750" cy="4043363"/>
          </a:xfrm>
        </p:spPr>
        <p:txBody>
          <a:bodyPr>
            <a:normAutofit/>
          </a:bodyPr>
          <a:lstStyle/>
          <a:p>
            <a:pPr algn="l"/>
            <a:r>
              <a:rPr lang="es-ES" sz="2000" dirty="0"/>
              <a:t>Requiere un estudio </a:t>
            </a:r>
            <a:r>
              <a:rPr lang="es-ES" sz="2000" dirty="0" err="1"/>
              <a:t>diagnóstico</a:t>
            </a:r>
            <a:r>
              <a:rPr lang="es-ES" sz="2000" dirty="0"/>
              <a:t> adecuado que incluya, al menos, una endoscopia normal, la ausencia de </a:t>
            </a:r>
            <a:r>
              <a:rPr lang="es-ES" sz="2000" dirty="0" err="1"/>
              <a:t>infección</a:t>
            </a:r>
            <a:r>
              <a:rPr lang="es-ES" sz="2000" dirty="0"/>
              <a:t> por H. pylori y que excluya cualquier enfermedad </a:t>
            </a:r>
            <a:r>
              <a:rPr lang="es-ES" sz="2000" dirty="0" err="1"/>
              <a:t>orgánica</a:t>
            </a:r>
            <a:r>
              <a:rPr lang="es-ES" sz="2000" dirty="0"/>
              <a:t>, </a:t>
            </a:r>
            <a:r>
              <a:rPr lang="es-ES" sz="2000" dirty="0" err="1"/>
              <a:t>sistémica</a:t>
            </a:r>
            <a:r>
              <a:rPr lang="es-ES" sz="2000" dirty="0"/>
              <a:t> o </a:t>
            </a:r>
            <a:r>
              <a:rPr lang="es-ES" sz="2000" dirty="0" err="1"/>
              <a:t>metabólica</a:t>
            </a:r>
            <a:r>
              <a:rPr lang="es-ES" sz="2000" dirty="0"/>
              <a:t> que justifique los síntomas.</a:t>
            </a:r>
          </a:p>
          <a:p>
            <a:endParaRPr lang="es-ES" dirty="0"/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0C24D860-12C3-7CE4-3270-138642156349}"/>
              </a:ext>
            </a:extLst>
          </p:cNvPr>
          <p:cNvSpPr/>
          <p:nvPr/>
        </p:nvSpPr>
        <p:spPr>
          <a:xfrm>
            <a:off x="785813" y="3243263"/>
            <a:ext cx="4514850" cy="2992436"/>
          </a:xfrm>
          <a:prstGeom prst="roundRect">
            <a:avLst/>
          </a:prstGeom>
          <a:gradFill>
            <a:gsLst>
              <a:gs pos="0">
                <a:srgbClr val="FFBFA0">
                  <a:alpha val="5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SD DE DISTRES POSPANDRIAL</a:t>
            </a:r>
          </a:p>
          <a:p>
            <a:pPr algn="ctr"/>
            <a:r>
              <a:rPr lang="es-ES" dirty="0">
                <a:solidFill>
                  <a:schemeClr val="tx1"/>
                </a:solidFill>
              </a:rPr>
              <a:t>Uno de los siguientes:</a:t>
            </a:r>
          </a:p>
          <a:p>
            <a:r>
              <a:rPr lang="es-ES" sz="1800" dirty="0">
                <a:solidFill>
                  <a:schemeClr val="tx1"/>
                </a:solidFill>
                <a:effectLst/>
                <a:latin typeface="NewBaskervilleStd"/>
              </a:rPr>
              <a:t>– Plenitud posprandial </a:t>
            </a:r>
            <a:endParaRPr lang="es-ES" dirty="0">
              <a:solidFill>
                <a:schemeClr val="tx1"/>
              </a:solidFill>
              <a:effectLst/>
            </a:endParaRPr>
          </a:p>
          <a:p>
            <a:pPr marL="342900" indent="-342900">
              <a:buAutoNum type="arabicPeriod"/>
            </a:pPr>
            <a:r>
              <a:rPr lang="es-ES" sz="1800" dirty="0">
                <a:solidFill>
                  <a:schemeClr val="tx1"/>
                </a:solidFill>
                <a:effectLst/>
                <a:latin typeface="NewBaskervilleStd"/>
              </a:rPr>
              <a:t>Tras una comida convencional.</a:t>
            </a:r>
          </a:p>
          <a:p>
            <a:pPr marL="342900" indent="-342900">
              <a:buAutoNum type="arabicPeriod"/>
            </a:pPr>
            <a:r>
              <a:rPr lang="es-ES" sz="1800" dirty="0">
                <a:solidFill>
                  <a:schemeClr val="tx1"/>
                </a:solidFill>
                <a:effectLst/>
                <a:latin typeface="NewBaskervilleStd"/>
              </a:rPr>
              <a:t> Al menos varias veces por semana.</a:t>
            </a:r>
          </a:p>
          <a:p>
            <a:r>
              <a:rPr lang="es-ES" dirty="0">
                <a:solidFill>
                  <a:schemeClr val="tx1"/>
                </a:solidFill>
                <a:latin typeface="NewBaskervilleStd"/>
              </a:rPr>
              <a:t>	o</a:t>
            </a:r>
            <a:r>
              <a:rPr lang="es-ES" sz="1800" dirty="0">
                <a:solidFill>
                  <a:schemeClr val="tx1"/>
                </a:solidFill>
                <a:effectLst/>
                <a:latin typeface="NewBaskervilleStd"/>
              </a:rPr>
              <a:t> </a:t>
            </a:r>
            <a:endParaRPr lang="es-ES" dirty="0">
              <a:solidFill>
                <a:schemeClr val="tx1"/>
              </a:solidFill>
              <a:effectLst/>
            </a:endParaRPr>
          </a:p>
          <a:p>
            <a:r>
              <a:rPr lang="es-ES" sz="1800" dirty="0">
                <a:solidFill>
                  <a:schemeClr val="tx1"/>
                </a:solidFill>
                <a:effectLst/>
                <a:latin typeface="NewBaskervilleStd"/>
              </a:rPr>
              <a:t>– Saciedad precoz</a:t>
            </a:r>
            <a:br>
              <a:rPr lang="es-ES" sz="1800" dirty="0">
                <a:solidFill>
                  <a:schemeClr val="tx1"/>
                </a:solidFill>
                <a:effectLst/>
                <a:latin typeface="NewBaskervilleStd"/>
              </a:rPr>
            </a:br>
            <a:r>
              <a:rPr lang="es-ES" sz="1800" dirty="0">
                <a:solidFill>
                  <a:schemeClr val="tx1"/>
                </a:solidFill>
                <a:effectLst/>
                <a:latin typeface="NewBaskervilleStd"/>
              </a:rPr>
              <a:t>1. Que evita terminar una comida regular. 2. Ocurre al menos varias veces </a:t>
            </a:r>
            <a:endParaRPr lang="es-ES" dirty="0">
              <a:solidFill>
                <a:schemeClr val="tx1"/>
              </a:solidFill>
              <a:effectLst/>
            </a:endParaRPr>
          </a:p>
          <a:p>
            <a:r>
              <a:rPr lang="es-ES" sz="1800" dirty="0">
                <a:solidFill>
                  <a:schemeClr val="tx1"/>
                </a:solidFill>
                <a:effectLst/>
                <a:latin typeface="NewBaskervilleStd"/>
              </a:rPr>
              <a:t>por semana.</a:t>
            </a:r>
            <a:endParaRPr lang="es-ES" dirty="0">
              <a:solidFill>
                <a:schemeClr val="tx1"/>
              </a:solidFill>
              <a:effectLst/>
            </a:endParaRPr>
          </a:p>
          <a:p>
            <a:pPr algn="ctr"/>
            <a:endParaRPr lang="es-ES" dirty="0"/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AD9DA2CB-44B2-38F0-4565-1712CB0D236E}"/>
              </a:ext>
            </a:extLst>
          </p:cNvPr>
          <p:cNvSpPr/>
          <p:nvPr/>
        </p:nvSpPr>
        <p:spPr>
          <a:xfrm>
            <a:off x="5514976" y="2827339"/>
            <a:ext cx="6486524" cy="3873499"/>
          </a:xfrm>
          <a:prstGeom prst="roundRect">
            <a:avLst/>
          </a:prstGeom>
          <a:gradFill>
            <a:gsLst>
              <a:gs pos="0">
                <a:srgbClr val="FFBFA0">
                  <a:alpha val="5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b="1" dirty="0">
                <a:solidFill>
                  <a:schemeClr val="tx1"/>
                </a:solidFill>
              </a:rPr>
              <a:t>SD DE DOLOR EPIGASTRICO</a:t>
            </a:r>
          </a:p>
          <a:p>
            <a:r>
              <a:rPr lang="es-ES" dirty="0">
                <a:solidFill>
                  <a:schemeClr val="tx1"/>
                </a:solidFill>
              </a:rPr>
              <a:t>Todos los siguientes criterios:</a:t>
            </a:r>
          </a:p>
          <a:p>
            <a:r>
              <a:rPr lang="es-ES" dirty="0">
                <a:solidFill>
                  <a:schemeClr val="tx1"/>
                </a:solidFill>
              </a:rPr>
              <a:t>Dolor y/o ardor que es:</a:t>
            </a:r>
            <a:br>
              <a:rPr lang="es-ES" dirty="0">
                <a:solidFill>
                  <a:schemeClr val="tx1"/>
                </a:solidFill>
              </a:rPr>
            </a:br>
            <a:r>
              <a:rPr lang="es-ES" dirty="0">
                <a:solidFill>
                  <a:schemeClr val="tx1"/>
                </a:solidFill>
              </a:rPr>
              <a:t>1. Intermitente</a:t>
            </a:r>
            <a:br>
              <a:rPr lang="es-ES" dirty="0">
                <a:solidFill>
                  <a:schemeClr val="tx1"/>
                </a:solidFill>
              </a:rPr>
            </a:br>
            <a:r>
              <a:rPr lang="es-ES" dirty="0">
                <a:solidFill>
                  <a:schemeClr val="tx1"/>
                </a:solidFill>
              </a:rPr>
              <a:t>2. Localizado en el epigastrio </a:t>
            </a:r>
          </a:p>
          <a:p>
            <a:r>
              <a:rPr lang="es-ES" dirty="0">
                <a:solidFill>
                  <a:schemeClr val="tx1"/>
                </a:solidFill>
              </a:rPr>
              <a:t>3. De intensidad al menos de moderada grave </a:t>
            </a:r>
          </a:p>
          <a:p>
            <a:r>
              <a:rPr lang="es-ES" dirty="0">
                <a:solidFill>
                  <a:schemeClr val="tx1"/>
                </a:solidFill>
              </a:rPr>
              <a:t>4. </a:t>
            </a:r>
            <a:r>
              <a:rPr lang="es-ES" dirty="0" err="1">
                <a:solidFill>
                  <a:schemeClr val="tx1"/>
                </a:solidFill>
              </a:rPr>
              <a:t>Mínimo</a:t>
            </a:r>
            <a:r>
              <a:rPr lang="es-ES" dirty="0">
                <a:solidFill>
                  <a:schemeClr val="tx1"/>
                </a:solidFill>
              </a:rPr>
              <a:t> una vez por semana y:</a:t>
            </a:r>
            <a:br>
              <a:rPr lang="es-ES" dirty="0">
                <a:solidFill>
                  <a:schemeClr val="tx1"/>
                </a:solidFill>
              </a:rPr>
            </a:br>
            <a:r>
              <a:rPr lang="es-ES" dirty="0">
                <a:solidFill>
                  <a:schemeClr val="tx1"/>
                </a:solidFill>
              </a:rPr>
              <a:t>	1. No es generalizado o localizado en otras </a:t>
            </a:r>
          </a:p>
          <a:p>
            <a:r>
              <a:rPr lang="es-ES" dirty="0">
                <a:solidFill>
                  <a:schemeClr val="tx1"/>
                </a:solidFill>
              </a:rPr>
              <a:t>	regiones abdominales o </a:t>
            </a:r>
            <a:r>
              <a:rPr lang="es-ES" dirty="0" err="1">
                <a:solidFill>
                  <a:schemeClr val="tx1"/>
                </a:solidFill>
              </a:rPr>
              <a:t>torácicas</a:t>
            </a:r>
            <a:r>
              <a:rPr lang="es-ES" dirty="0">
                <a:solidFill>
                  <a:schemeClr val="tx1"/>
                </a:solidFill>
              </a:rPr>
              <a:t>.</a:t>
            </a:r>
            <a:br>
              <a:rPr lang="es-ES" dirty="0">
                <a:solidFill>
                  <a:schemeClr val="tx1"/>
                </a:solidFill>
              </a:rPr>
            </a:br>
            <a:r>
              <a:rPr lang="es-ES" dirty="0">
                <a:solidFill>
                  <a:schemeClr val="tx1"/>
                </a:solidFill>
              </a:rPr>
              <a:t>	2. No está relacionado con la </a:t>
            </a:r>
            <a:r>
              <a:rPr lang="es-ES" dirty="0" err="1">
                <a:solidFill>
                  <a:schemeClr val="tx1"/>
                </a:solidFill>
              </a:rPr>
              <a:t>defecación</a:t>
            </a:r>
            <a:r>
              <a:rPr lang="es-ES" dirty="0">
                <a:solidFill>
                  <a:schemeClr val="tx1"/>
                </a:solidFill>
              </a:rPr>
              <a:t> o flatulencia.</a:t>
            </a:r>
            <a:br>
              <a:rPr lang="es-ES" dirty="0">
                <a:solidFill>
                  <a:schemeClr val="tx1"/>
                </a:solidFill>
              </a:rPr>
            </a:br>
            <a:r>
              <a:rPr lang="es-ES" dirty="0">
                <a:solidFill>
                  <a:schemeClr val="tx1"/>
                </a:solidFill>
              </a:rPr>
              <a:t>	3. No cumple criterios para </a:t>
            </a:r>
            <a:r>
              <a:rPr lang="es-ES" dirty="0" err="1">
                <a:solidFill>
                  <a:schemeClr val="tx1"/>
                </a:solidFill>
              </a:rPr>
              <a:t>desórdenes</a:t>
            </a:r>
            <a:r>
              <a:rPr lang="es-ES" dirty="0">
                <a:solidFill>
                  <a:schemeClr val="tx1"/>
                </a:solidFill>
              </a:rPr>
              <a:t> de </a:t>
            </a:r>
            <a:r>
              <a:rPr lang="es-ES" dirty="0" err="1">
                <a:solidFill>
                  <a:schemeClr val="tx1"/>
                </a:solidFill>
              </a:rPr>
              <a:t>vesícula</a:t>
            </a:r>
            <a:r>
              <a:rPr lang="es-ES" dirty="0">
                <a:solidFill>
                  <a:schemeClr val="tx1"/>
                </a:solidFill>
              </a:rPr>
              <a:t> 	biliar o </a:t>
            </a:r>
            <a:r>
              <a:rPr lang="es-ES" dirty="0" err="1">
                <a:solidFill>
                  <a:schemeClr val="tx1"/>
                </a:solidFill>
              </a:rPr>
              <a:t>esfínter</a:t>
            </a:r>
            <a:r>
              <a:rPr lang="es-ES" dirty="0">
                <a:solidFill>
                  <a:schemeClr val="tx1"/>
                </a:solidFill>
              </a:rPr>
              <a:t> de Oddi .</a:t>
            </a:r>
          </a:p>
          <a:p>
            <a:pPr algn="ctr"/>
            <a:endParaRPr lang="es-ES" dirty="0"/>
          </a:p>
        </p:txBody>
      </p:sp>
      <p:pic>
        <p:nvPicPr>
          <p:cNvPr id="4097" name="Picture 1" descr="page26image44002944">
            <a:extLst>
              <a:ext uri="{FF2B5EF4-FFF2-40B4-BE49-F238E27FC236}">
                <a16:creationId xmlns:a16="http://schemas.microsoft.com/office/drawing/2014/main" id="{084A800A-9CA8-3791-DE8D-BEEC17606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54200" cy="21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page26image44002944">
            <a:extLst>
              <a:ext uri="{FF2B5EF4-FFF2-40B4-BE49-F238E27FC236}">
                <a16:creationId xmlns:a16="http://schemas.microsoft.com/office/drawing/2014/main" id="{73CADB71-B610-91B9-4D5B-89CD80712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54200" cy="21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91035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3682</TotalTime>
  <Words>1599</Words>
  <Application>Microsoft Macintosh PowerPoint</Application>
  <PresentationFormat>Panorámica</PresentationFormat>
  <Paragraphs>180</Paragraphs>
  <Slides>14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NewBaskervilleStd</vt:lpstr>
      <vt:lpstr>Tema de Office</vt:lpstr>
      <vt:lpstr>DISPEPSIA</vt:lpstr>
      <vt:lpstr>DISPEPSIA</vt:lpstr>
      <vt:lpstr>ANAMNESIS Y EXPLORACION FISICA</vt:lpstr>
      <vt:lpstr>ALGORITMO DIAGNÓSTICO</vt:lpstr>
      <vt:lpstr> DISPEPSIA NO INVESTIGADA</vt:lpstr>
      <vt:lpstr>DISPEPSIA ORGANICA</vt:lpstr>
      <vt:lpstr>DISPEPSIA ORGANICA</vt:lpstr>
      <vt:lpstr>HELYCOBACTER PYLORI</vt:lpstr>
      <vt:lpstr>INDICACIONES DE TEST DIAGNÓSTICO</vt:lpstr>
      <vt:lpstr>DIAGNÓSTICO</vt:lpstr>
      <vt:lpstr> INDICACIONES DE TRATAMIENTO</vt:lpstr>
      <vt:lpstr>TRATAMIENTO</vt:lpstr>
      <vt:lpstr>DISPEPSIA FUNCIONAL</vt:lpstr>
      <vt:lpstr>DISPEPSIA FUNCIONAL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DISPEPSIA</dc:title>
  <dc:creator>carlos galera roman</dc:creator>
  <cp:lastModifiedBy>CARLOS GALERA ROMAN</cp:lastModifiedBy>
  <cp:revision>19</cp:revision>
  <dcterms:created xsi:type="dcterms:W3CDTF">2022-11-07T10:50:12Z</dcterms:created>
  <dcterms:modified xsi:type="dcterms:W3CDTF">2024-01-14T18:38:42Z</dcterms:modified>
</cp:coreProperties>
</file>