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76" r:id="rId4"/>
    <p:sldId id="259" r:id="rId5"/>
    <p:sldId id="260" r:id="rId6"/>
    <p:sldId id="278" r:id="rId7"/>
    <p:sldId id="275" r:id="rId8"/>
    <p:sldId id="277" r:id="rId9"/>
    <p:sldId id="261"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23"/>
    <p:restoredTop sz="81439"/>
  </p:normalViewPr>
  <p:slideViewPr>
    <p:cSldViewPr snapToGrid="0">
      <p:cViewPr>
        <p:scale>
          <a:sx n="100" d="100"/>
          <a:sy n="100" d="100"/>
        </p:scale>
        <p:origin x="752" y="-160"/>
      </p:cViewPr>
      <p:guideLst/>
    </p:cSldViewPr>
  </p:slideViewPr>
  <p:notesTextViewPr>
    <p:cViewPr>
      <p:scale>
        <a:sx n="1" d="1"/>
        <a:sy n="1" d="1"/>
      </p:scale>
      <p:origin x="0" y="0"/>
    </p:cViewPr>
  </p:notesTextViewPr>
  <p:sorterViewPr>
    <p:cViewPr>
      <p:scale>
        <a:sx n="185" d="100"/>
        <a:sy n="18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488A2C-6703-6D4C-9DEA-80D51D6F98DB}" type="doc">
      <dgm:prSet loTypeId="urn:microsoft.com/office/officeart/2005/8/layout/hProcess7" loCatId="" qsTypeId="urn:microsoft.com/office/officeart/2005/8/quickstyle/simple1" qsCatId="simple" csTypeId="urn:microsoft.com/office/officeart/2005/8/colors/accent1_2" csCatId="accent1" phldr="1"/>
      <dgm:spPr/>
      <dgm:t>
        <a:bodyPr/>
        <a:lstStyle/>
        <a:p>
          <a:endParaRPr lang="es-ES"/>
        </a:p>
      </dgm:t>
    </dgm:pt>
    <dgm:pt modelId="{F25616B0-FD1C-D145-BAAF-731ED423090C}">
      <dgm:prSet phldrT="[Texto]" custT="1"/>
      <dgm:spPr/>
      <dgm:t>
        <a:bodyPr/>
        <a:lstStyle/>
        <a:p>
          <a:r>
            <a:rPr lang="es-ES" sz="1800" dirty="0">
              <a:latin typeface="Arial" panose="020B0604020202020204" pitchFamily="34" charset="0"/>
              <a:cs typeface="Arial" panose="020B0604020202020204" pitchFamily="34" charset="0"/>
            </a:rPr>
            <a:t>Ingesta de metanol y tras 12-24 h…</a:t>
          </a:r>
        </a:p>
      </dgm:t>
    </dgm:pt>
    <dgm:pt modelId="{DBCC78A1-A66D-CB4B-9D4D-7CDC76BBB71B}" type="parTrans" cxnId="{F631E159-82D5-2847-8271-0150F2316BF5}">
      <dgm:prSet/>
      <dgm:spPr/>
      <dgm:t>
        <a:bodyPr/>
        <a:lstStyle/>
        <a:p>
          <a:endParaRPr lang="es-ES"/>
        </a:p>
      </dgm:t>
    </dgm:pt>
    <dgm:pt modelId="{D4E4E9EA-B6C8-5D46-9A14-4E9505D8C7CC}" type="sibTrans" cxnId="{F631E159-82D5-2847-8271-0150F2316BF5}">
      <dgm:prSet/>
      <dgm:spPr/>
      <dgm:t>
        <a:bodyPr/>
        <a:lstStyle/>
        <a:p>
          <a:endParaRPr lang="es-ES"/>
        </a:p>
      </dgm:t>
    </dgm:pt>
    <dgm:pt modelId="{6ED22BB8-48DE-BF42-ADAD-E96798561802}">
      <dgm:prSet phldrT="[Texto]" custT="1"/>
      <dgm:spPr/>
      <dgm:t>
        <a:bodyPr/>
        <a:lstStyle/>
        <a:p>
          <a:r>
            <a:rPr lang="es-ES" sz="1800" dirty="0">
              <a:latin typeface="Arial" panose="020B0604020202020204" pitchFamily="34" charset="0"/>
              <a:cs typeface="Arial" panose="020B0604020202020204" pitchFamily="34" charset="0"/>
            </a:rPr>
            <a:t>1ªFASE</a:t>
          </a:r>
        </a:p>
      </dgm:t>
    </dgm:pt>
    <dgm:pt modelId="{85653901-F200-9B47-9691-0001DF577CD4}" type="parTrans" cxnId="{39A98234-ECDC-6B46-9087-C9D9FF744120}">
      <dgm:prSet/>
      <dgm:spPr/>
      <dgm:t>
        <a:bodyPr/>
        <a:lstStyle/>
        <a:p>
          <a:endParaRPr lang="es-ES"/>
        </a:p>
      </dgm:t>
    </dgm:pt>
    <dgm:pt modelId="{B9FE686C-D0C7-F749-BCDE-1907BC1E6163}" type="sibTrans" cxnId="{39A98234-ECDC-6B46-9087-C9D9FF744120}">
      <dgm:prSet/>
      <dgm:spPr/>
      <dgm:t>
        <a:bodyPr/>
        <a:lstStyle/>
        <a:p>
          <a:endParaRPr lang="es-ES"/>
        </a:p>
      </dgm:t>
    </dgm:pt>
    <dgm:pt modelId="{0E507EA2-3C4D-4641-97F4-91830F31F174}">
      <dgm:prSet phldrT="[Texto]" custT="1"/>
      <dgm:spPr/>
      <dgm:t>
        <a:bodyPr/>
        <a:lstStyle/>
        <a:p>
          <a:pPr>
            <a:buFont typeface="Arial" panose="020B0604020202020204" pitchFamily="34" charset="0"/>
            <a:buChar char="•"/>
          </a:pPr>
          <a:r>
            <a:rPr lang="es-ES" sz="1800" dirty="0">
              <a:latin typeface="Arial" panose="020B0604020202020204" pitchFamily="34" charset="0"/>
              <a:cs typeface="Arial" panose="020B0604020202020204" pitchFamily="34" charset="0"/>
            </a:rPr>
            <a:t>-Afectación y diminución </a:t>
          </a:r>
          <a:r>
            <a:rPr lang="es-ES" sz="1800" b="0" i="0" dirty="0">
              <a:latin typeface="Arial" panose="020B0604020202020204" pitchFamily="34" charset="0"/>
              <a:cs typeface="Arial" panose="020B0604020202020204" pitchFamily="34" charset="0"/>
            </a:rPr>
            <a:t>de la actividad </a:t>
          </a:r>
          <a:r>
            <a:rPr lang="es-ES" sz="1800" dirty="0">
              <a:latin typeface="Arial" panose="020B0604020202020204" pitchFamily="34" charset="0"/>
              <a:cs typeface="Arial" panose="020B0604020202020204" pitchFamily="34" charset="0"/>
            </a:rPr>
            <a:t> SNC</a:t>
          </a:r>
          <a:endParaRPr lang="es-ES" sz="1800" b="0" i="0" dirty="0">
            <a:latin typeface="Arial" panose="020B0604020202020204" pitchFamily="34" charset="0"/>
            <a:cs typeface="Arial" panose="020B0604020202020204" pitchFamily="34" charset="0"/>
          </a:endParaRPr>
        </a:p>
        <a:p>
          <a:pPr>
            <a:buNone/>
          </a:pPr>
          <a:r>
            <a:rPr lang="es-ES" sz="1800" b="0" i="0" dirty="0">
              <a:latin typeface="Arial" panose="020B0604020202020204" pitchFamily="34" charset="0"/>
              <a:cs typeface="Arial" panose="020B0604020202020204" pitchFamily="34" charset="0"/>
            </a:rPr>
            <a:t>-Debilidad, sensación vertiginosa y molestias en el aparato digestivo.</a:t>
          </a:r>
          <a:endParaRPr lang="es-ES" sz="1800" dirty="0">
            <a:latin typeface="Arial" panose="020B0604020202020204" pitchFamily="34" charset="0"/>
            <a:cs typeface="Arial" panose="020B0604020202020204" pitchFamily="34" charset="0"/>
          </a:endParaRPr>
        </a:p>
      </dgm:t>
    </dgm:pt>
    <dgm:pt modelId="{EDAE2032-BF34-8A48-B7D7-09F624BA6B83}" type="parTrans" cxnId="{38E3830F-47B6-BA4C-9174-52D6D4D1B687}">
      <dgm:prSet/>
      <dgm:spPr/>
      <dgm:t>
        <a:bodyPr/>
        <a:lstStyle/>
        <a:p>
          <a:endParaRPr lang="es-ES"/>
        </a:p>
      </dgm:t>
    </dgm:pt>
    <dgm:pt modelId="{65333928-9B1D-5042-86F4-2AD672CE4449}" type="sibTrans" cxnId="{38E3830F-47B6-BA4C-9174-52D6D4D1B687}">
      <dgm:prSet/>
      <dgm:spPr/>
      <dgm:t>
        <a:bodyPr/>
        <a:lstStyle/>
        <a:p>
          <a:endParaRPr lang="es-ES"/>
        </a:p>
      </dgm:t>
    </dgm:pt>
    <dgm:pt modelId="{2EA708E3-57CF-194D-A07F-04C0BBA6B9C3}">
      <dgm:prSet phldrT="[Texto]" custT="1"/>
      <dgm:spPr/>
      <dgm:t>
        <a:bodyPr/>
        <a:lstStyle/>
        <a:p>
          <a:r>
            <a:rPr lang="es-ES" sz="1800" dirty="0">
              <a:latin typeface="Arial" panose="020B0604020202020204" pitchFamily="34" charset="0"/>
              <a:cs typeface="Arial" panose="020B0604020202020204" pitchFamily="34" charset="0"/>
            </a:rPr>
            <a:t>2ªFASE</a:t>
          </a:r>
        </a:p>
      </dgm:t>
    </dgm:pt>
    <dgm:pt modelId="{A9C029ED-DE32-1D41-9837-0C348998115A}" type="parTrans" cxnId="{1A3DB7E2-4312-404B-B036-F68EFA45B30B}">
      <dgm:prSet/>
      <dgm:spPr/>
      <dgm:t>
        <a:bodyPr/>
        <a:lstStyle/>
        <a:p>
          <a:endParaRPr lang="es-ES"/>
        </a:p>
      </dgm:t>
    </dgm:pt>
    <dgm:pt modelId="{3B7E22FB-748C-8542-B398-0AFEF3A93FAF}" type="sibTrans" cxnId="{1A3DB7E2-4312-404B-B036-F68EFA45B30B}">
      <dgm:prSet/>
      <dgm:spPr/>
      <dgm:t>
        <a:bodyPr/>
        <a:lstStyle/>
        <a:p>
          <a:endParaRPr lang="es-ES"/>
        </a:p>
      </dgm:t>
    </dgm:pt>
    <dgm:pt modelId="{982D68C7-EBB9-DA42-B5D5-47543A691EB7}">
      <dgm:prSet phldrT="[Texto]" custT="1"/>
      <dgm:spPr/>
      <dgm:t>
        <a:bodyPr/>
        <a:lstStyle/>
        <a:p>
          <a:r>
            <a:rPr lang="es-ES" sz="1800" b="0" i="0" dirty="0">
              <a:latin typeface="Arial" panose="020B0604020202020204" pitchFamily="34" charset="0"/>
              <a:cs typeface="Arial" panose="020B0604020202020204" pitchFamily="34" charset="0"/>
            </a:rPr>
            <a:t>-Vómitos</a:t>
          </a:r>
        </a:p>
        <a:p>
          <a:r>
            <a:rPr lang="es-ES" sz="1800" b="0" i="0" dirty="0">
              <a:latin typeface="Arial" panose="020B0604020202020204" pitchFamily="34" charset="0"/>
              <a:cs typeface="Arial" panose="020B0604020202020204" pitchFamily="34" charset="0"/>
            </a:rPr>
            <a:t>-Dolor abdominal, desorientación.</a:t>
          </a:r>
        </a:p>
        <a:p>
          <a:r>
            <a:rPr lang="es-ES" sz="1800" b="0" i="0" dirty="0">
              <a:latin typeface="Arial" panose="020B0604020202020204" pitchFamily="34" charset="0"/>
              <a:cs typeface="Arial" panose="020B0604020202020204" pitchFamily="34" charset="0"/>
            </a:rPr>
            <a:t>-Alteraciones visuales con fotofobia, visión borrosa, midriasis bilateral </a:t>
          </a:r>
          <a:r>
            <a:rPr lang="es-ES" sz="1800" b="0" i="0" dirty="0" err="1">
              <a:latin typeface="Arial" panose="020B0604020202020204" pitchFamily="34" charset="0"/>
              <a:cs typeface="Arial" panose="020B0604020202020204" pitchFamily="34" charset="0"/>
            </a:rPr>
            <a:t>hiporreactiva</a:t>
          </a:r>
          <a:r>
            <a:rPr lang="es-ES" sz="1800" b="0" i="0" dirty="0">
              <a:latin typeface="Arial" panose="020B0604020202020204" pitchFamily="34" charset="0"/>
              <a:cs typeface="Arial" panose="020B0604020202020204" pitchFamily="34" charset="0"/>
            </a:rPr>
            <a:t> a la luz </a:t>
          </a:r>
        </a:p>
        <a:p>
          <a:r>
            <a:rPr lang="es-ES" sz="1800" b="0" i="0" dirty="0">
              <a:latin typeface="Arial" panose="020B0604020202020204" pitchFamily="34" charset="0"/>
              <a:cs typeface="Arial" panose="020B0604020202020204" pitchFamily="34" charset="0"/>
            </a:rPr>
            <a:t>-Ceguera ocasional con edema de papila en la exploración del fondo de ojo</a:t>
          </a:r>
          <a:endParaRPr lang="es-ES" sz="1800" dirty="0">
            <a:latin typeface="Arial" panose="020B0604020202020204" pitchFamily="34" charset="0"/>
            <a:cs typeface="Arial" panose="020B0604020202020204" pitchFamily="34" charset="0"/>
          </a:endParaRPr>
        </a:p>
      </dgm:t>
    </dgm:pt>
    <dgm:pt modelId="{69CBE25D-070E-6443-AC0C-D4E60D14D506}" type="parTrans" cxnId="{6BCB9D71-E21F-0343-9420-C8A26B3CF1BB}">
      <dgm:prSet/>
      <dgm:spPr/>
      <dgm:t>
        <a:bodyPr/>
        <a:lstStyle/>
        <a:p>
          <a:endParaRPr lang="es-ES"/>
        </a:p>
      </dgm:t>
    </dgm:pt>
    <dgm:pt modelId="{68D91723-49E9-2349-94BB-32F1F787B422}" type="sibTrans" cxnId="{6BCB9D71-E21F-0343-9420-C8A26B3CF1BB}">
      <dgm:prSet/>
      <dgm:spPr/>
      <dgm:t>
        <a:bodyPr/>
        <a:lstStyle/>
        <a:p>
          <a:endParaRPr lang="es-ES"/>
        </a:p>
      </dgm:t>
    </dgm:pt>
    <dgm:pt modelId="{2D3471FD-0D61-F346-95AB-703F4DE20894}">
      <dgm:prSet/>
      <dgm:spPr/>
      <dgm:t>
        <a:bodyPr/>
        <a:lstStyle/>
        <a:p>
          <a:endParaRPr lang="es-ES" dirty="0"/>
        </a:p>
        <a:p>
          <a:endParaRPr lang="es-ES" dirty="0"/>
        </a:p>
      </dgm:t>
    </dgm:pt>
    <dgm:pt modelId="{CA611DA1-8DFC-8C4E-93BC-3F4962AEE5FF}" type="parTrans" cxnId="{907F9558-1EB0-4C4D-BF46-769BAAE400A1}">
      <dgm:prSet/>
      <dgm:spPr/>
      <dgm:t>
        <a:bodyPr/>
        <a:lstStyle/>
        <a:p>
          <a:endParaRPr lang="es-ES"/>
        </a:p>
      </dgm:t>
    </dgm:pt>
    <dgm:pt modelId="{7E8218AD-6533-2049-AA7B-673BC0BFB42F}" type="sibTrans" cxnId="{907F9558-1EB0-4C4D-BF46-769BAAE400A1}">
      <dgm:prSet/>
      <dgm:spPr/>
      <dgm:t>
        <a:bodyPr/>
        <a:lstStyle/>
        <a:p>
          <a:endParaRPr lang="es-ES"/>
        </a:p>
      </dgm:t>
    </dgm:pt>
    <dgm:pt modelId="{23D80A83-1084-BD41-B1B9-32D6F2E9D062}">
      <dgm:prSet phldrT="[Texto]"/>
      <dgm:spPr/>
      <dgm:t>
        <a:bodyPr/>
        <a:lstStyle/>
        <a:p>
          <a:r>
            <a:rPr lang="es-ES" dirty="0"/>
            <a:t>.</a:t>
          </a:r>
        </a:p>
      </dgm:t>
    </dgm:pt>
    <dgm:pt modelId="{0E91953F-4343-254C-9841-35339EF521B5}" type="sibTrans" cxnId="{54DA386D-656F-BE48-B1D6-1050992F1F0A}">
      <dgm:prSet/>
      <dgm:spPr/>
      <dgm:t>
        <a:bodyPr/>
        <a:lstStyle/>
        <a:p>
          <a:endParaRPr lang="es-ES"/>
        </a:p>
      </dgm:t>
    </dgm:pt>
    <dgm:pt modelId="{BA999BC1-01AA-6C49-847A-27688DE7EC46}" type="parTrans" cxnId="{54DA386D-656F-BE48-B1D6-1050992F1F0A}">
      <dgm:prSet/>
      <dgm:spPr/>
      <dgm:t>
        <a:bodyPr/>
        <a:lstStyle/>
        <a:p>
          <a:endParaRPr lang="es-ES"/>
        </a:p>
      </dgm:t>
    </dgm:pt>
    <dgm:pt modelId="{34CBBFA7-86E9-194E-AAA6-0D0F6AB59F46}" type="pres">
      <dgm:prSet presAssocID="{6D488A2C-6703-6D4C-9DEA-80D51D6F98DB}" presName="Name0" presStyleCnt="0">
        <dgm:presLayoutVars>
          <dgm:dir/>
          <dgm:animLvl val="lvl"/>
          <dgm:resizeHandles val="exact"/>
        </dgm:presLayoutVars>
      </dgm:prSet>
      <dgm:spPr/>
    </dgm:pt>
    <dgm:pt modelId="{CB92A343-85EE-984D-9A60-004F1041F38A}" type="pres">
      <dgm:prSet presAssocID="{23D80A83-1084-BD41-B1B9-32D6F2E9D062}" presName="compositeNode" presStyleCnt="0">
        <dgm:presLayoutVars>
          <dgm:bulletEnabled val="1"/>
        </dgm:presLayoutVars>
      </dgm:prSet>
      <dgm:spPr/>
    </dgm:pt>
    <dgm:pt modelId="{622A4031-0F3E-9E41-86CE-E025C0329DF9}" type="pres">
      <dgm:prSet presAssocID="{23D80A83-1084-BD41-B1B9-32D6F2E9D062}" presName="bgRect" presStyleLbl="node1" presStyleIdx="0" presStyleCnt="4" custScaleX="54374" custScaleY="43067"/>
      <dgm:spPr/>
    </dgm:pt>
    <dgm:pt modelId="{7E8CFDF1-B7F9-EA48-8A16-A2872DF983C6}" type="pres">
      <dgm:prSet presAssocID="{23D80A83-1084-BD41-B1B9-32D6F2E9D062}" presName="parentNode" presStyleLbl="node1" presStyleIdx="0" presStyleCnt="4">
        <dgm:presLayoutVars>
          <dgm:chMax val="0"/>
          <dgm:bulletEnabled val="1"/>
        </dgm:presLayoutVars>
      </dgm:prSet>
      <dgm:spPr/>
    </dgm:pt>
    <dgm:pt modelId="{FF0A805A-1161-E34D-94B3-8A0F0FF63BDA}" type="pres">
      <dgm:prSet presAssocID="{23D80A83-1084-BD41-B1B9-32D6F2E9D062}" presName="childNode" presStyleLbl="node1" presStyleIdx="0" presStyleCnt="4">
        <dgm:presLayoutVars>
          <dgm:bulletEnabled val="1"/>
        </dgm:presLayoutVars>
      </dgm:prSet>
      <dgm:spPr/>
    </dgm:pt>
    <dgm:pt modelId="{6A7117B3-0985-F948-97FA-9539164E3027}" type="pres">
      <dgm:prSet presAssocID="{0E91953F-4343-254C-9841-35339EF521B5}" presName="hSp" presStyleCnt="0"/>
      <dgm:spPr/>
    </dgm:pt>
    <dgm:pt modelId="{0D8FD4D5-902F-A849-8A69-B0810A9B88FB}" type="pres">
      <dgm:prSet presAssocID="{0E91953F-4343-254C-9841-35339EF521B5}" presName="vProcSp" presStyleCnt="0"/>
      <dgm:spPr/>
    </dgm:pt>
    <dgm:pt modelId="{DED27BF3-53F6-024E-B50F-2D02B77535FB}" type="pres">
      <dgm:prSet presAssocID="{0E91953F-4343-254C-9841-35339EF521B5}" presName="vSp1" presStyleCnt="0"/>
      <dgm:spPr/>
    </dgm:pt>
    <dgm:pt modelId="{8105BFAE-7DEE-9B49-A6FF-5323832CBB0C}" type="pres">
      <dgm:prSet presAssocID="{0E91953F-4343-254C-9841-35339EF521B5}" presName="simulatedConn" presStyleLbl="solidFgAcc1" presStyleIdx="0" presStyleCnt="3"/>
      <dgm:spPr/>
    </dgm:pt>
    <dgm:pt modelId="{3DA2A9D9-785A-F54D-8815-DA703E315667}" type="pres">
      <dgm:prSet presAssocID="{0E91953F-4343-254C-9841-35339EF521B5}" presName="vSp2" presStyleCnt="0"/>
      <dgm:spPr/>
    </dgm:pt>
    <dgm:pt modelId="{41485631-2782-7D4C-AC91-901B664F068A}" type="pres">
      <dgm:prSet presAssocID="{0E91953F-4343-254C-9841-35339EF521B5}" presName="sibTrans" presStyleCnt="0"/>
      <dgm:spPr/>
    </dgm:pt>
    <dgm:pt modelId="{783A87B6-E5D1-6044-A944-77427A3A1A2D}" type="pres">
      <dgm:prSet presAssocID="{6ED22BB8-48DE-BF42-ADAD-E96798561802}" presName="compositeNode" presStyleCnt="0">
        <dgm:presLayoutVars>
          <dgm:bulletEnabled val="1"/>
        </dgm:presLayoutVars>
      </dgm:prSet>
      <dgm:spPr/>
    </dgm:pt>
    <dgm:pt modelId="{47E8A1E6-6A22-2847-932E-B488F1D941EF}" type="pres">
      <dgm:prSet presAssocID="{6ED22BB8-48DE-BF42-ADAD-E96798561802}" presName="bgRect" presStyleLbl="node1" presStyleIdx="1" presStyleCnt="4" custLinFactNeighborX="1750" custLinFactNeighborY="1112"/>
      <dgm:spPr/>
    </dgm:pt>
    <dgm:pt modelId="{931C0D11-6A82-2E44-BB79-C15F6540F539}" type="pres">
      <dgm:prSet presAssocID="{6ED22BB8-48DE-BF42-ADAD-E96798561802}" presName="parentNode" presStyleLbl="node1" presStyleIdx="1" presStyleCnt="4">
        <dgm:presLayoutVars>
          <dgm:chMax val="0"/>
          <dgm:bulletEnabled val="1"/>
        </dgm:presLayoutVars>
      </dgm:prSet>
      <dgm:spPr/>
    </dgm:pt>
    <dgm:pt modelId="{8EA63EA9-CE90-6E49-A210-93509B59DD6B}" type="pres">
      <dgm:prSet presAssocID="{6ED22BB8-48DE-BF42-ADAD-E96798561802}" presName="childNode" presStyleLbl="node1" presStyleIdx="1" presStyleCnt="4">
        <dgm:presLayoutVars>
          <dgm:bulletEnabled val="1"/>
        </dgm:presLayoutVars>
      </dgm:prSet>
      <dgm:spPr/>
    </dgm:pt>
    <dgm:pt modelId="{E2981926-7B9F-EF44-A51F-2EF44DC6E59F}" type="pres">
      <dgm:prSet presAssocID="{B9FE686C-D0C7-F749-BCDE-1907BC1E6163}" presName="hSp" presStyleCnt="0"/>
      <dgm:spPr/>
    </dgm:pt>
    <dgm:pt modelId="{0FA5908B-C49E-FB45-90DF-0F57969FC580}" type="pres">
      <dgm:prSet presAssocID="{B9FE686C-D0C7-F749-BCDE-1907BC1E6163}" presName="vProcSp" presStyleCnt="0"/>
      <dgm:spPr/>
    </dgm:pt>
    <dgm:pt modelId="{79CE27E6-B533-2140-8EB6-951A00E20557}" type="pres">
      <dgm:prSet presAssocID="{B9FE686C-D0C7-F749-BCDE-1907BC1E6163}" presName="vSp1" presStyleCnt="0"/>
      <dgm:spPr/>
    </dgm:pt>
    <dgm:pt modelId="{A2EEB497-9FEA-1842-8A75-A0F2F6EFB62C}" type="pres">
      <dgm:prSet presAssocID="{B9FE686C-D0C7-F749-BCDE-1907BC1E6163}" presName="simulatedConn" presStyleLbl="solidFgAcc1" presStyleIdx="1" presStyleCnt="3"/>
      <dgm:spPr/>
    </dgm:pt>
    <dgm:pt modelId="{5D4CFC7D-6AB3-5749-B3B4-0C397B7744B9}" type="pres">
      <dgm:prSet presAssocID="{B9FE686C-D0C7-F749-BCDE-1907BC1E6163}" presName="vSp2" presStyleCnt="0"/>
      <dgm:spPr/>
    </dgm:pt>
    <dgm:pt modelId="{ED4A25BE-541B-EE48-B42C-66133FAB4312}" type="pres">
      <dgm:prSet presAssocID="{B9FE686C-D0C7-F749-BCDE-1907BC1E6163}" presName="sibTrans" presStyleCnt="0"/>
      <dgm:spPr/>
    </dgm:pt>
    <dgm:pt modelId="{A70E7A44-0538-6549-8EDC-29C59BA0F7A0}" type="pres">
      <dgm:prSet presAssocID="{2EA708E3-57CF-194D-A07F-04C0BBA6B9C3}" presName="compositeNode" presStyleCnt="0">
        <dgm:presLayoutVars>
          <dgm:bulletEnabled val="1"/>
        </dgm:presLayoutVars>
      </dgm:prSet>
      <dgm:spPr/>
    </dgm:pt>
    <dgm:pt modelId="{8C5B4849-93D6-5A42-B859-F06D98FC17EE}" type="pres">
      <dgm:prSet presAssocID="{2EA708E3-57CF-194D-A07F-04C0BBA6B9C3}" presName="bgRect" presStyleLbl="node1" presStyleIdx="2" presStyleCnt="4" custLinFactNeighborX="885" custLinFactNeighborY="483"/>
      <dgm:spPr/>
    </dgm:pt>
    <dgm:pt modelId="{98D24F57-5ABA-EB4E-BFC0-55FC1D3BB977}" type="pres">
      <dgm:prSet presAssocID="{2EA708E3-57CF-194D-A07F-04C0BBA6B9C3}" presName="parentNode" presStyleLbl="node1" presStyleIdx="2" presStyleCnt="4">
        <dgm:presLayoutVars>
          <dgm:chMax val="0"/>
          <dgm:bulletEnabled val="1"/>
        </dgm:presLayoutVars>
      </dgm:prSet>
      <dgm:spPr/>
    </dgm:pt>
    <dgm:pt modelId="{3B7BE80A-F320-2844-BD8F-9D480AB49F82}" type="pres">
      <dgm:prSet presAssocID="{2EA708E3-57CF-194D-A07F-04C0BBA6B9C3}" presName="childNode" presStyleLbl="node1" presStyleIdx="2" presStyleCnt="4">
        <dgm:presLayoutVars>
          <dgm:bulletEnabled val="1"/>
        </dgm:presLayoutVars>
      </dgm:prSet>
      <dgm:spPr/>
    </dgm:pt>
    <dgm:pt modelId="{63D4BFEE-E0BC-EC4E-95B9-E4694A924A12}" type="pres">
      <dgm:prSet presAssocID="{3B7E22FB-748C-8542-B398-0AFEF3A93FAF}" presName="hSp" presStyleCnt="0"/>
      <dgm:spPr/>
    </dgm:pt>
    <dgm:pt modelId="{0EB75706-9F94-9A4D-994D-CCDE946EF087}" type="pres">
      <dgm:prSet presAssocID="{3B7E22FB-748C-8542-B398-0AFEF3A93FAF}" presName="vProcSp" presStyleCnt="0"/>
      <dgm:spPr/>
    </dgm:pt>
    <dgm:pt modelId="{70276F1D-C82E-0A49-A70B-02BB3F808174}" type="pres">
      <dgm:prSet presAssocID="{3B7E22FB-748C-8542-B398-0AFEF3A93FAF}" presName="vSp1" presStyleCnt="0"/>
      <dgm:spPr/>
    </dgm:pt>
    <dgm:pt modelId="{FC7FE580-C4C6-4F48-8448-C85665006C55}" type="pres">
      <dgm:prSet presAssocID="{3B7E22FB-748C-8542-B398-0AFEF3A93FAF}" presName="simulatedConn" presStyleLbl="solidFgAcc1" presStyleIdx="2" presStyleCnt="3"/>
      <dgm:spPr/>
    </dgm:pt>
    <dgm:pt modelId="{EE21FED8-69A4-6342-A437-9A9960736A02}" type="pres">
      <dgm:prSet presAssocID="{3B7E22FB-748C-8542-B398-0AFEF3A93FAF}" presName="vSp2" presStyleCnt="0"/>
      <dgm:spPr/>
    </dgm:pt>
    <dgm:pt modelId="{EA1EAEDC-0C1E-624D-B510-E10D3ABC3E3A}" type="pres">
      <dgm:prSet presAssocID="{3B7E22FB-748C-8542-B398-0AFEF3A93FAF}" presName="sibTrans" presStyleCnt="0"/>
      <dgm:spPr/>
    </dgm:pt>
    <dgm:pt modelId="{730EC65F-42CE-7F4E-834C-807DB29727CD}" type="pres">
      <dgm:prSet presAssocID="{2D3471FD-0D61-F346-95AB-703F4DE20894}" presName="compositeNode" presStyleCnt="0">
        <dgm:presLayoutVars>
          <dgm:bulletEnabled val="1"/>
        </dgm:presLayoutVars>
      </dgm:prSet>
      <dgm:spPr/>
    </dgm:pt>
    <dgm:pt modelId="{C6C5610E-7D64-F047-919B-648F1835EED5}" type="pres">
      <dgm:prSet presAssocID="{2D3471FD-0D61-F346-95AB-703F4DE20894}" presName="bgRect" presStyleLbl="node1" presStyleIdx="3" presStyleCnt="4"/>
      <dgm:spPr/>
    </dgm:pt>
    <dgm:pt modelId="{BB9BED4E-04A7-2545-BC0A-6C966239C49A}" type="pres">
      <dgm:prSet presAssocID="{2D3471FD-0D61-F346-95AB-703F4DE20894}" presName="parentNode" presStyleLbl="node1" presStyleIdx="3" presStyleCnt="4">
        <dgm:presLayoutVars>
          <dgm:chMax val="0"/>
          <dgm:bulletEnabled val="1"/>
        </dgm:presLayoutVars>
      </dgm:prSet>
      <dgm:spPr/>
    </dgm:pt>
  </dgm:ptLst>
  <dgm:cxnLst>
    <dgm:cxn modelId="{38E3830F-47B6-BA4C-9174-52D6D4D1B687}" srcId="{6ED22BB8-48DE-BF42-ADAD-E96798561802}" destId="{0E507EA2-3C4D-4641-97F4-91830F31F174}" srcOrd="0" destOrd="0" parTransId="{EDAE2032-BF34-8A48-B7D7-09F624BA6B83}" sibTransId="{65333928-9B1D-5042-86F4-2AD672CE4449}"/>
    <dgm:cxn modelId="{1BC9001E-2561-0C4D-A403-7105A04FB611}" type="presOf" srcId="{6ED22BB8-48DE-BF42-ADAD-E96798561802}" destId="{47E8A1E6-6A22-2847-932E-B488F1D941EF}" srcOrd="0" destOrd="0" presId="urn:microsoft.com/office/officeart/2005/8/layout/hProcess7"/>
    <dgm:cxn modelId="{0ACDB731-0C69-394C-BE57-61268B6561D0}" type="presOf" srcId="{982D68C7-EBB9-DA42-B5D5-47543A691EB7}" destId="{3B7BE80A-F320-2844-BD8F-9D480AB49F82}" srcOrd="0" destOrd="0" presId="urn:microsoft.com/office/officeart/2005/8/layout/hProcess7"/>
    <dgm:cxn modelId="{39A98234-ECDC-6B46-9087-C9D9FF744120}" srcId="{6D488A2C-6703-6D4C-9DEA-80D51D6F98DB}" destId="{6ED22BB8-48DE-BF42-ADAD-E96798561802}" srcOrd="1" destOrd="0" parTransId="{85653901-F200-9B47-9691-0001DF577CD4}" sibTransId="{B9FE686C-D0C7-F749-BCDE-1907BC1E6163}"/>
    <dgm:cxn modelId="{B2F3A63F-A904-6341-8E92-B49DAA764BD7}" type="presOf" srcId="{2EA708E3-57CF-194D-A07F-04C0BBA6B9C3}" destId="{98D24F57-5ABA-EB4E-BFC0-55FC1D3BB977}" srcOrd="1" destOrd="0" presId="urn:microsoft.com/office/officeart/2005/8/layout/hProcess7"/>
    <dgm:cxn modelId="{9AEFCF41-C1F8-D148-AECA-9BD87FDFCDDB}" type="presOf" srcId="{6D488A2C-6703-6D4C-9DEA-80D51D6F98DB}" destId="{34CBBFA7-86E9-194E-AAA6-0D0F6AB59F46}" srcOrd="0" destOrd="0" presId="urn:microsoft.com/office/officeart/2005/8/layout/hProcess7"/>
    <dgm:cxn modelId="{E285AE54-278B-2C4A-B0EE-EBCD9932D32A}" type="presOf" srcId="{23D80A83-1084-BD41-B1B9-32D6F2E9D062}" destId="{622A4031-0F3E-9E41-86CE-E025C0329DF9}" srcOrd="0" destOrd="0" presId="urn:microsoft.com/office/officeart/2005/8/layout/hProcess7"/>
    <dgm:cxn modelId="{D6F4F954-5ECB-8243-975F-CFEBACDF4FD2}" type="presOf" srcId="{23D80A83-1084-BD41-B1B9-32D6F2E9D062}" destId="{7E8CFDF1-B7F9-EA48-8A16-A2872DF983C6}" srcOrd="1" destOrd="0" presId="urn:microsoft.com/office/officeart/2005/8/layout/hProcess7"/>
    <dgm:cxn modelId="{907F9558-1EB0-4C4D-BF46-769BAAE400A1}" srcId="{6D488A2C-6703-6D4C-9DEA-80D51D6F98DB}" destId="{2D3471FD-0D61-F346-95AB-703F4DE20894}" srcOrd="3" destOrd="0" parTransId="{CA611DA1-8DFC-8C4E-93BC-3F4962AEE5FF}" sibTransId="{7E8218AD-6533-2049-AA7B-673BC0BFB42F}"/>
    <dgm:cxn modelId="{F631E159-82D5-2847-8271-0150F2316BF5}" srcId="{23D80A83-1084-BD41-B1B9-32D6F2E9D062}" destId="{F25616B0-FD1C-D145-BAAF-731ED423090C}" srcOrd="0" destOrd="0" parTransId="{DBCC78A1-A66D-CB4B-9D4D-7CDC76BBB71B}" sibTransId="{D4E4E9EA-B6C8-5D46-9A14-4E9505D8C7CC}"/>
    <dgm:cxn modelId="{54DA386D-656F-BE48-B1D6-1050992F1F0A}" srcId="{6D488A2C-6703-6D4C-9DEA-80D51D6F98DB}" destId="{23D80A83-1084-BD41-B1B9-32D6F2E9D062}" srcOrd="0" destOrd="0" parTransId="{BA999BC1-01AA-6C49-847A-27688DE7EC46}" sibTransId="{0E91953F-4343-254C-9841-35339EF521B5}"/>
    <dgm:cxn modelId="{6BCB9D71-E21F-0343-9420-C8A26B3CF1BB}" srcId="{2EA708E3-57CF-194D-A07F-04C0BBA6B9C3}" destId="{982D68C7-EBB9-DA42-B5D5-47543A691EB7}" srcOrd="0" destOrd="0" parTransId="{69CBE25D-070E-6443-AC0C-D4E60D14D506}" sibTransId="{68D91723-49E9-2349-94BB-32F1F787B422}"/>
    <dgm:cxn modelId="{8BE69E81-116D-2449-8D81-0F8404E8D124}" type="presOf" srcId="{2EA708E3-57CF-194D-A07F-04C0BBA6B9C3}" destId="{8C5B4849-93D6-5A42-B859-F06D98FC17EE}" srcOrd="0" destOrd="0" presId="urn:microsoft.com/office/officeart/2005/8/layout/hProcess7"/>
    <dgm:cxn modelId="{6EBEFD90-F4A2-0B40-9196-B8E0FCFB0277}" type="presOf" srcId="{2D3471FD-0D61-F346-95AB-703F4DE20894}" destId="{C6C5610E-7D64-F047-919B-648F1835EED5}" srcOrd="0" destOrd="0" presId="urn:microsoft.com/office/officeart/2005/8/layout/hProcess7"/>
    <dgm:cxn modelId="{829587B1-F929-BB46-8CD0-9E05AC84B976}" type="presOf" srcId="{2D3471FD-0D61-F346-95AB-703F4DE20894}" destId="{BB9BED4E-04A7-2545-BC0A-6C966239C49A}" srcOrd="1" destOrd="0" presId="urn:microsoft.com/office/officeart/2005/8/layout/hProcess7"/>
    <dgm:cxn modelId="{184AC3C4-6763-BE4D-AFF7-ABB3053F34C4}" type="presOf" srcId="{6ED22BB8-48DE-BF42-ADAD-E96798561802}" destId="{931C0D11-6A82-2E44-BB79-C15F6540F539}" srcOrd="1" destOrd="0" presId="urn:microsoft.com/office/officeart/2005/8/layout/hProcess7"/>
    <dgm:cxn modelId="{A8760BE0-6B03-A549-92CF-0FBB32EA6375}" type="presOf" srcId="{0E507EA2-3C4D-4641-97F4-91830F31F174}" destId="{8EA63EA9-CE90-6E49-A210-93509B59DD6B}" srcOrd="0" destOrd="0" presId="urn:microsoft.com/office/officeart/2005/8/layout/hProcess7"/>
    <dgm:cxn modelId="{1A3DB7E2-4312-404B-B036-F68EFA45B30B}" srcId="{6D488A2C-6703-6D4C-9DEA-80D51D6F98DB}" destId="{2EA708E3-57CF-194D-A07F-04C0BBA6B9C3}" srcOrd="2" destOrd="0" parTransId="{A9C029ED-DE32-1D41-9837-0C348998115A}" sibTransId="{3B7E22FB-748C-8542-B398-0AFEF3A93FAF}"/>
    <dgm:cxn modelId="{EC4CA4F8-4D03-0740-9C2D-33AF7014C571}" type="presOf" srcId="{F25616B0-FD1C-D145-BAAF-731ED423090C}" destId="{FF0A805A-1161-E34D-94B3-8A0F0FF63BDA}" srcOrd="0" destOrd="0" presId="urn:microsoft.com/office/officeart/2005/8/layout/hProcess7"/>
    <dgm:cxn modelId="{944006A2-AFDF-644F-B3B7-991EA8AAA348}" type="presParOf" srcId="{34CBBFA7-86E9-194E-AAA6-0D0F6AB59F46}" destId="{CB92A343-85EE-984D-9A60-004F1041F38A}" srcOrd="0" destOrd="0" presId="urn:microsoft.com/office/officeart/2005/8/layout/hProcess7"/>
    <dgm:cxn modelId="{1318B048-8270-E341-BFC4-26C54F7E71F4}" type="presParOf" srcId="{CB92A343-85EE-984D-9A60-004F1041F38A}" destId="{622A4031-0F3E-9E41-86CE-E025C0329DF9}" srcOrd="0" destOrd="0" presId="urn:microsoft.com/office/officeart/2005/8/layout/hProcess7"/>
    <dgm:cxn modelId="{E1581715-0084-B948-89D0-4840E46FA5C9}" type="presParOf" srcId="{CB92A343-85EE-984D-9A60-004F1041F38A}" destId="{7E8CFDF1-B7F9-EA48-8A16-A2872DF983C6}" srcOrd="1" destOrd="0" presId="urn:microsoft.com/office/officeart/2005/8/layout/hProcess7"/>
    <dgm:cxn modelId="{2DAD1896-7C54-3F4D-B180-75AB16DB04B4}" type="presParOf" srcId="{CB92A343-85EE-984D-9A60-004F1041F38A}" destId="{FF0A805A-1161-E34D-94B3-8A0F0FF63BDA}" srcOrd="2" destOrd="0" presId="urn:microsoft.com/office/officeart/2005/8/layout/hProcess7"/>
    <dgm:cxn modelId="{5BF056B7-BBAC-2D4E-A3EB-98FF1EF3543E}" type="presParOf" srcId="{34CBBFA7-86E9-194E-AAA6-0D0F6AB59F46}" destId="{6A7117B3-0985-F948-97FA-9539164E3027}" srcOrd="1" destOrd="0" presId="urn:microsoft.com/office/officeart/2005/8/layout/hProcess7"/>
    <dgm:cxn modelId="{B26B5255-0113-3F48-8ECC-D4C99795CBD6}" type="presParOf" srcId="{34CBBFA7-86E9-194E-AAA6-0D0F6AB59F46}" destId="{0D8FD4D5-902F-A849-8A69-B0810A9B88FB}" srcOrd="2" destOrd="0" presId="urn:microsoft.com/office/officeart/2005/8/layout/hProcess7"/>
    <dgm:cxn modelId="{825298DB-2550-314E-803A-CAE937B4967B}" type="presParOf" srcId="{0D8FD4D5-902F-A849-8A69-B0810A9B88FB}" destId="{DED27BF3-53F6-024E-B50F-2D02B77535FB}" srcOrd="0" destOrd="0" presId="urn:microsoft.com/office/officeart/2005/8/layout/hProcess7"/>
    <dgm:cxn modelId="{1E6C90D6-8576-6041-B7F4-22AC18425C4F}" type="presParOf" srcId="{0D8FD4D5-902F-A849-8A69-B0810A9B88FB}" destId="{8105BFAE-7DEE-9B49-A6FF-5323832CBB0C}" srcOrd="1" destOrd="0" presId="urn:microsoft.com/office/officeart/2005/8/layout/hProcess7"/>
    <dgm:cxn modelId="{089653F6-06BC-6942-A3A2-5CDF717604B5}" type="presParOf" srcId="{0D8FD4D5-902F-A849-8A69-B0810A9B88FB}" destId="{3DA2A9D9-785A-F54D-8815-DA703E315667}" srcOrd="2" destOrd="0" presId="urn:microsoft.com/office/officeart/2005/8/layout/hProcess7"/>
    <dgm:cxn modelId="{4478027B-529C-904B-AC8A-ABB2AB2BAA6B}" type="presParOf" srcId="{34CBBFA7-86E9-194E-AAA6-0D0F6AB59F46}" destId="{41485631-2782-7D4C-AC91-901B664F068A}" srcOrd="3" destOrd="0" presId="urn:microsoft.com/office/officeart/2005/8/layout/hProcess7"/>
    <dgm:cxn modelId="{41246D07-F9BD-6848-B411-5571E2A2324B}" type="presParOf" srcId="{34CBBFA7-86E9-194E-AAA6-0D0F6AB59F46}" destId="{783A87B6-E5D1-6044-A944-77427A3A1A2D}" srcOrd="4" destOrd="0" presId="urn:microsoft.com/office/officeart/2005/8/layout/hProcess7"/>
    <dgm:cxn modelId="{ABE37A26-B33E-8D4B-97B5-3257A0E13407}" type="presParOf" srcId="{783A87B6-E5D1-6044-A944-77427A3A1A2D}" destId="{47E8A1E6-6A22-2847-932E-B488F1D941EF}" srcOrd="0" destOrd="0" presId="urn:microsoft.com/office/officeart/2005/8/layout/hProcess7"/>
    <dgm:cxn modelId="{82BFF49C-16C1-C34E-A4D5-86AF2DFBA774}" type="presParOf" srcId="{783A87B6-E5D1-6044-A944-77427A3A1A2D}" destId="{931C0D11-6A82-2E44-BB79-C15F6540F539}" srcOrd="1" destOrd="0" presId="urn:microsoft.com/office/officeart/2005/8/layout/hProcess7"/>
    <dgm:cxn modelId="{20C2C960-F792-9440-855E-A0054E421DAD}" type="presParOf" srcId="{783A87B6-E5D1-6044-A944-77427A3A1A2D}" destId="{8EA63EA9-CE90-6E49-A210-93509B59DD6B}" srcOrd="2" destOrd="0" presId="urn:microsoft.com/office/officeart/2005/8/layout/hProcess7"/>
    <dgm:cxn modelId="{83BDE28A-BC42-F642-BCC7-7A9C381C60A8}" type="presParOf" srcId="{34CBBFA7-86E9-194E-AAA6-0D0F6AB59F46}" destId="{E2981926-7B9F-EF44-A51F-2EF44DC6E59F}" srcOrd="5" destOrd="0" presId="urn:microsoft.com/office/officeart/2005/8/layout/hProcess7"/>
    <dgm:cxn modelId="{823D88A6-2D31-3D4E-A33E-31D6BDC37481}" type="presParOf" srcId="{34CBBFA7-86E9-194E-AAA6-0D0F6AB59F46}" destId="{0FA5908B-C49E-FB45-90DF-0F57969FC580}" srcOrd="6" destOrd="0" presId="urn:microsoft.com/office/officeart/2005/8/layout/hProcess7"/>
    <dgm:cxn modelId="{64A2179F-D1E5-F54D-816E-18F6F59D32F5}" type="presParOf" srcId="{0FA5908B-C49E-FB45-90DF-0F57969FC580}" destId="{79CE27E6-B533-2140-8EB6-951A00E20557}" srcOrd="0" destOrd="0" presId="urn:microsoft.com/office/officeart/2005/8/layout/hProcess7"/>
    <dgm:cxn modelId="{7C43CCF5-849E-3742-982C-AD94F8ED79BB}" type="presParOf" srcId="{0FA5908B-C49E-FB45-90DF-0F57969FC580}" destId="{A2EEB497-9FEA-1842-8A75-A0F2F6EFB62C}" srcOrd="1" destOrd="0" presId="urn:microsoft.com/office/officeart/2005/8/layout/hProcess7"/>
    <dgm:cxn modelId="{CB64D23B-9704-1646-BD42-C58800F360F3}" type="presParOf" srcId="{0FA5908B-C49E-FB45-90DF-0F57969FC580}" destId="{5D4CFC7D-6AB3-5749-B3B4-0C397B7744B9}" srcOrd="2" destOrd="0" presId="urn:microsoft.com/office/officeart/2005/8/layout/hProcess7"/>
    <dgm:cxn modelId="{C2B49F9F-03D2-1E42-8C53-1F60C7EA55F4}" type="presParOf" srcId="{34CBBFA7-86E9-194E-AAA6-0D0F6AB59F46}" destId="{ED4A25BE-541B-EE48-B42C-66133FAB4312}" srcOrd="7" destOrd="0" presId="urn:microsoft.com/office/officeart/2005/8/layout/hProcess7"/>
    <dgm:cxn modelId="{16CF8CED-EFBB-7744-9570-DA7FDB5EAD76}" type="presParOf" srcId="{34CBBFA7-86E9-194E-AAA6-0D0F6AB59F46}" destId="{A70E7A44-0538-6549-8EDC-29C59BA0F7A0}" srcOrd="8" destOrd="0" presId="urn:microsoft.com/office/officeart/2005/8/layout/hProcess7"/>
    <dgm:cxn modelId="{5DA0613B-E9A1-5C49-8CF2-732D52221699}" type="presParOf" srcId="{A70E7A44-0538-6549-8EDC-29C59BA0F7A0}" destId="{8C5B4849-93D6-5A42-B859-F06D98FC17EE}" srcOrd="0" destOrd="0" presId="urn:microsoft.com/office/officeart/2005/8/layout/hProcess7"/>
    <dgm:cxn modelId="{078331C4-5D2B-4342-989C-270CC24B1AB7}" type="presParOf" srcId="{A70E7A44-0538-6549-8EDC-29C59BA0F7A0}" destId="{98D24F57-5ABA-EB4E-BFC0-55FC1D3BB977}" srcOrd="1" destOrd="0" presId="urn:microsoft.com/office/officeart/2005/8/layout/hProcess7"/>
    <dgm:cxn modelId="{4FB06A87-EBEC-8347-932E-DE28FE9C6C7E}" type="presParOf" srcId="{A70E7A44-0538-6549-8EDC-29C59BA0F7A0}" destId="{3B7BE80A-F320-2844-BD8F-9D480AB49F82}" srcOrd="2" destOrd="0" presId="urn:microsoft.com/office/officeart/2005/8/layout/hProcess7"/>
    <dgm:cxn modelId="{EB5FDE5F-8DA1-7D42-A9F0-B04C42CB340B}" type="presParOf" srcId="{34CBBFA7-86E9-194E-AAA6-0D0F6AB59F46}" destId="{63D4BFEE-E0BC-EC4E-95B9-E4694A924A12}" srcOrd="9" destOrd="0" presId="urn:microsoft.com/office/officeart/2005/8/layout/hProcess7"/>
    <dgm:cxn modelId="{159EACA8-3E79-E043-B600-843AC399262E}" type="presParOf" srcId="{34CBBFA7-86E9-194E-AAA6-0D0F6AB59F46}" destId="{0EB75706-9F94-9A4D-994D-CCDE946EF087}" srcOrd="10" destOrd="0" presId="urn:microsoft.com/office/officeart/2005/8/layout/hProcess7"/>
    <dgm:cxn modelId="{D64E0A41-2340-EB4D-BC9E-72F55D65D436}" type="presParOf" srcId="{0EB75706-9F94-9A4D-994D-CCDE946EF087}" destId="{70276F1D-C82E-0A49-A70B-02BB3F808174}" srcOrd="0" destOrd="0" presId="urn:microsoft.com/office/officeart/2005/8/layout/hProcess7"/>
    <dgm:cxn modelId="{7030EE88-3685-CC44-9EF0-101D2118C0AE}" type="presParOf" srcId="{0EB75706-9F94-9A4D-994D-CCDE946EF087}" destId="{FC7FE580-C4C6-4F48-8448-C85665006C55}" srcOrd="1" destOrd="0" presId="urn:microsoft.com/office/officeart/2005/8/layout/hProcess7"/>
    <dgm:cxn modelId="{6F4EAB09-8BEE-3B4B-9812-E91F093C1A37}" type="presParOf" srcId="{0EB75706-9F94-9A4D-994D-CCDE946EF087}" destId="{EE21FED8-69A4-6342-A437-9A9960736A02}" srcOrd="2" destOrd="0" presId="urn:microsoft.com/office/officeart/2005/8/layout/hProcess7"/>
    <dgm:cxn modelId="{018146E0-C9F6-C444-A02F-BB434F167FB2}" type="presParOf" srcId="{34CBBFA7-86E9-194E-AAA6-0D0F6AB59F46}" destId="{EA1EAEDC-0C1E-624D-B510-E10D3ABC3E3A}" srcOrd="11" destOrd="0" presId="urn:microsoft.com/office/officeart/2005/8/layout/hProcess7"/>
    <dgm:cxn modelId="{55D501AA-CE34-1F4E-A9E2-63B45179A938}" type="presParOf" srcId="{34CBBFA7-86E9-194E-AAA6-0D0F6AB59F46}" destId="{730EC65F-42CE-7F4E-834C-807DB29727CD}" srcOrd="12" destOrd="0" presId="urn:microsoft.com/office/officeart/2005/8/layout/hProcess7"/>
    <dgm:cxn modelId="{29CA7B76-E174-4C4A-935C-C969BDAAADC3}" type="presParOf" srcId="{730EC65F-42CE-7F4E-834C-807DB29727CD}" destId="{C6C5610E-7D64-F047-919B-648F1835EED5}" srcOrd="0" destOrd="0" presId="urn:microsoft.com/office/officeart/2005/8/layout/hProcess7"/>
    <dgm:cxn modelId="{EEFF4F6F-3EDF-514D-8D7F-8B5F551C568A}" type="presParOf" srcId="{730EC65F-42CE-7F4E-834C-807DB29727CD}" destId="{BB9BED4E-04A7-2545-BC0A-6C966239C49A}" srcOrd="1"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A4031-0F3E-9E41-86CE-E025C0329DF9}">
      <dsp:nvSpPr>
        <dsp:cNvPr id="0" name=""/>
        <dsp:cNvSpPr/>
      </dsp:nvSpPr>
      <dsp:spPr>
        <a:xfrm>
          <a:off x="8032" y="298480"/>
          <a:ext cx="1670239" cy="1587498"/>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s-ES" sz="1600" kern="1200" dirty="0"/>
            <a:t>.</a:t>
          </a:r>
        </a:p>
      </dsp:txBody>
      <dsp:txXfrm rot="16200000">
        <a:off x="-475818" y="782330"/>
        <a:ext cx="1301749" cy="334047"/>
      </dsp:txXfrm>
    </dsp:sp>
    <dsp:sp modelId="{FF0A805A-1161-E34D-94B3-8A0F0FF63BDA}">
      <dsp:nvSpPr>
        <dsp:cNvPr id="0" name=""/>
        <dsp:cNvSpPr/>
      </dsp:nvSpPr>
      <dsp:spPr>
        <a:xfrm>
          <a:off x="443690" y="298480"/>
          <a:ext cx="1244328" cy="15874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l" defTabSz="800100">
            <a:lnSpc>
              <a:spcPct val="90000"/>
            </a:lnSpc>
            <a:spcBef>
              <a:spcPct val="0"/>
            </a:spcBef>
            <a:spcAft>
              <a:spcPct val="35000"/>
            </a:spcAft>
            <a:buNone/>
          </a:pPr>
          <a:r>
            <a:rPr lang="es-ES" sz="1800" kern="1200" dirty="0">
              <a:latin typeface="Arial" panose="020B0604020202020204" pitchFamily="34" charset="0"/>
              <a:cs typeface="Arial" panose="020B0604020202020204" pitchFamily="34" charset="0"/>
            </a:rPr>
            <a:t>Ingesta de metanol y tras 12-24 h…</a:t>
          </a:r>
        </a:p>
      </dsp:txBody>
      <dsp:txXfrm>
        <a:off x="443690" y="298480"/>
        <a:ext cx="1244328" cy="1587498"/>
      </dsp:txXfrm>
    </dsp:sp>
    <dsp:sp modelId="{47E8A1E6-6A22-2847-932E-B488F1D941EF}">
      <dsp:nvSpPr>
        <dsp:cNvPr id="0" name=""/>
        <dsp:cNvSpPr/>
      </dsp:nvSpPr>
      <dsp:spPr>
        <a:xfrm>
          <a:off x="1849286" y="339469"/>
          <a:ext cx="3071761" cy="3686114"/>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s-ES" sz="1800" kern="1200" dirty="0">
              <a:latin typeface="Arial" panose="020B0604020202020204" pitchFamily="34" charset="0"/>
              <a:cs typeface="Arial" panose="020B0604020202020204" pitchFamily="34" charset="0"/>
            </a:rPr>
            <a:t>1ªFASE</a:t>
          </a:r>
        </a:p>
      </dsp:txBody>
      <dsp:txXfrm rot="16200000">
        <a:off x="645156" y="1543600"/>
        <a:ext cx="3022613" cy="614352"/>
      </dsp:txXfrm>
    </dsp:sp>
    <dsp:sp modelId="{8105BFAE-7DEE-9B49-A6FF-5323832CBB0C}">
      <dsp:nvSpPr>
        <dsp:cNvPr id="0" name=""/>
        <dsp:cNvSpPr/>
      </dsp:nvSpPr>
      <dsp:spPr>
        <a:xfrm rot="5400000">
          <a:off x="1540121" y="3227064"/>
          <a:ext cx="541537" cy="460764"/>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A63EA9-CE90-6E49-A210-93509B59DD6B}">
      <dsp:nvSpPr>
        <dsp:cNvPr id="0" name=""/>
        <dsp:cNvSpPr/>
      </dsp:nvSpPr>
      <dsp:spPr>
        <a:xfrm>
          <a:off x="2463639" y="339469"/>
          <a:ext cx="2288462" cy="368611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s-ES" sz="1800" kern="1200" dirty="0">
              <a:latin typeface="Arial" panose="020B0604020202020204" pitchFamily="34" charset="0"/>
              <a:cs typeface="Arial" panose="020B0604020202020204" pitchFamily="34" charset="0"/>
            </a:rPr>
            <a:t>-Afectación y diminución </a:t>
          </a:r>
          <a:r>
            <a:rPr lang="es-ES" sz="1800" b="0" i="0" kern="1200" dirty="0">
              <a:latin typeface="Arial" panose="020B0604020202020204" pitchFamily="34" charset="0"/>
              <a:cs typeface="Arial" panose="020B0604020202020204" pitchFamily="34" charset="0"/>
            </a:rPr>
            <a:t>de la actividad </a:t>
          </a:r>
          <a:r>
            <a:rPr lang="es-ES" sz="1800" kern="1200" dirty="0">
              <a:latin typeface="Arial" panose="020B0604020202020204" pitchFamily="34" charset="0"/>
              <a:cs typeface="Arial" panose="020B0604020202020204" pitchFamily="34" charset="0"/>
            </a:rPr>
            <a:t> SNC</a:t>
          </a:r>
          <a:endParaRPr lang="es-ES" sz="1800" b="0" i="0" kern="1200" dirty="0">
            <a:latin typeface="Arial" panose="020B0604020202020204" pitchFamily="34" charset="0"/>
            <a:cs typeface="Arial" panose="020B0604020202020204" pitchFamily="34" charset="0"/>
          </a:endParaRPr>
        </a:p>
        <a:p>
          <a:pPr marL="0" lvl="0" indent="0" algn="l" defTabSz="800100">
            <a:lnSpc>
              <a:spcPct val="90000"/>
            </a:lnSpc>
            <a:spcBef>
              <a:spcPct val="0"/>
            </a:spcBef>
            <a:spcAft>
              <a:spcPct val="35000"/>
            </a:spcAft>
            <a:buNone/>
          </a:pPr>
          <a:r>
            <a:rPr lang="es-ES" sz="1800" b="0" i="0" kern="1200" dirty="0">
              <a:latin typeface="Arial" panose="020B0604020202020204" pitchFamily="34" charset="0"/>
              <a:cs typeface="Arial" panose="020B0604020202020204" pitchFamily="34" charset="0"/>
            </a:rPr>
            <a:t>-Debilidad, sensación vertiginosa y molestias en el aparato digestivo.</a:t>
          </a:r>
          <a:endParaRPr lang="es-ES" sz="1800" kern="1200" dirty="0">
            <a:latin typeface="Arial" panose="020B0604020202020204" pitchFamily="34" charset="0"/>
            <a:cs typeface="Arial" panose="020B0604020202020204" pitchFamily="34" charset="0"/>
          </a:endParaRPr>
        </a:p>
      </dsp:txBody>
      <dsp:txXfrm>
        <a:off x="2463639" y="339469"/>
        <a:ext cx="2288462" cy="3686114"/>
      </dsp:txXfrm>
    </dsp:sp>
    <dsp:sp modelId="{8C5B4849-93D6-5A42-B859-F06D98FC17EE}">
      <dsp:nvSpPr>
        <dsp:cNvPr id="0" name=""/>
        <dsp:cNvSpPr/>
      </dsp:nvSpPr>
      <dsp:spPr>
        <a:xfrm>
          <a:off x="5001989" y="316284"/>
          <a:ext cx="3071761" cy="3686114"/>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s-ES" sz="1800" kern="1200" dirty="0">
              <a:latin typeface="Arial" panose="020B0604020202020204" pitchFamily="34" charset="0"/>
              <a:cs typeface="Arial" panose="020B0604020202020204" pitchFamily="34" charset="0"/>
            </a:rPr>
            <a:t>2ªFASE</a:t>
          </a:r>
        </a:p>
      </dsp:txBody>
      <dsp:txXfrm rot="16200000">
        <a:off x="3797858" y="1520414"/>
        <a:ext cx="3022613" cy="614352"/>
      </dsp:txXfrm>
    </dsp:sp>
    <dsp:sp modelId="{A2EEB497-9FEA-1842-8A75-A0F2F6EFB62C}">
      <dsp:nvSpPr>
        <dsp:cNvPr id="0" name=""/>
        <dsp:cNvSpPr/>
      </dsp:nvSpPr>
      <dsp:spPr>
        <a:xfrm rot="5400000">
          <a:off x="4719394" y="3227064"/>
          <a:ext cx="541537" cy="460764"/>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7BE80A-F320-2844-BD8F-9D480AB49F82}">
      <dsp:nvSpPr>
        <dsp:cNvPr id="0" name=""/>
        <dsp:cNvSpPr/>
      </dsp:nvSpPr>
      <dsp:spPr>
        <a:xfrm>
          <a:off x="5616341" y="316284"/>
          <a:ext cx="2288462" cy="368611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l" defTabSz="800100">
            <a:lnSpc>
              <a:spcPct val="90000"/>
            </a:lnSpc>
            <a:spcBef>
              <a:spcPct val="0"/>
            </a:spcBef>
            <a:spcAft>
              <a:spcPct val="35000"/>
            </a:spcAft>
            <a:buNone/>
          </a:pPr>
          <a:r>
            <a:rPr lang="es-ES" sz="1800" b="0" i="0" kern="1200" dirty="0">
              <a:latin typeface="Arial" panose="020B0604020202020204" pitchFamily="34" charset="0"/>
              <a:cs typeface="Arial" panose="020B0604020202020204" pitchFamily="34" charset="0"/>
            </a:rPr>
            <a:t>-Vómitos</a:t>
          </a:r>
        </a:p>
        <a:p>
          <a:pPr marL="0" lvl="0" indent="0" algn="l" defTabSz="800100">
            <a:lnSpc>
              <a:spcPct val="90000"/>
            </a:lnSpc>
            <a:spcBef>
              <a:spcPct val="0"/>
            </a:spcBef>
            <a:spcAft>
              <a:spcPct val="35000"/>
            </a:spcAft>
            <a:buNone/>
          </a:pPr>
          <a:r>
            <a:rPr lang="es-ES" sz="1800" b="0" i="0" kern="1200" dirty="0">
              <a:latin typeface="Arial" panose="020B0604020202020204" pitchFamily="34" charset="0"/>
              <a:cs typeface="Arial" panose="020B0604020202020204" pitchFamily="34" charset="0"/>
            </a:rPr>
            <a:t>-Dolor abdominal, desorientación.</a:t>
          </a:r>
        </a:p>
        <a:p>
          <a:pPr marL="0" lvl="0" indent="0" algn="l" defTabSz="800100">
            <a:lnSpc>
              <a:spcPct val="90000"/>
            </a:lnSpc>
            <a:spcBef>
              <a:spcPct val="0"/>
            </a:spcBef>
            <a:spcAft>
              <a:spcPct val="35000"/>
            </a:spcAft>
            <a:buNone/>
          </a:pPr>
          <a:r>
            <a:rPr lang="es-ES" sz="1800" b="0" i="0" kern="1200" dirty="0">
              <a:latin typeface="Arial" panose="020B0604020202020204" pitchFamily="34" charset="0"/>
              <a:cs typeface="Arial" panose="020B0604020202020204" pitchFamily="34" charset="0"/>
            </a:rPr>
            <a:t>-Alteraciones visuales con fotofobia, visión borrosa, midriasis bilateral </a:t>
          </a:r>
          <a:r>
            <a:rPr lang="es-ES" sz="1800" b="0" i="0" kern="1200" dirty="0" err="1">
              <a:latin typeface="Arial" panose="020B0604020202020204" pitchFamily="34" charset="0"/>
              <a:cs typeface="Arial" panose="020B0604020202020204" pitchFamily="34" charset="0"/>
            </a:rPr>
            <a:t>hiporreactiva</a:t>
          </a:r>
          <a:r>
            <a:rPr lang="es-ES" sz="1800" b="0" i="0" kern="1200" dirty="0">
              <a:latin typeface="Arial" panose="020B0604020202020204" pitchFamily="34" charset="0"/>
              <a:cs typeface="Arial" panose="020B0604020202020204" pitchFamily="34" charset="0"/>
            </a:rPr>
            <a:t> a la luz </a:t>
          </a:r>
        </a:p>
        <a:p>
          <a:pPr marL="0" lvl="0" indent="0" algn="l" defTabSz="800100">
            <a:lnSpc>
              <a:spcPct val="90000"/>
            </a:lnSpc>
            <a:spcBef>
              <a:spcPct val="0"/>
            </a:spcBef>
            <a:spcAft>
              <a:spcPct val="35000"/>
            </a:spcAft>
            <a:buNone/>
          </a:pPr>
          <a:r>
            <a:rPr lang="es-ES" sz="1800" b="0" i="0" kern="1200" dirty="0">
              <a:latin typeface="Arial" panose="020B0604020202020204" pitchFamily="34" charset="0"/>
              <a:cs typeface="Arial" panose="020B0604020202020204" pitchFamily="34" charset="0"/>
            </a:rPr>
            <a:t>-Ceguera ocasional con edema de papila en la exploración del fondo de ojo</a:t>
          </a:r>
          <a:endParaRPr lang="es-ES" sz="1800" kern="1200" dirty="0">
            <a:latin typeface="Arial" panose="020B0604020202020204" pitchFamily="34" charset="0"/>
            <a:cs typeface="Arial" panose="020B0604020202020204" pitchFamily="34" charset="0"/>
          </a:endParaRPr>
        </a:p>
      </dsp:txBody>
      <dsp:txXfrm>
        <a:off x="5616341" y="316284"/>
        <a:ext cx="2288462" cy="3686114"/>
      </dsp:txXfrm>
    </dsp:sp>
    <dsp:sp modelId="{C6C5610E-7D64-F047-919B-648F1835EED5}">
      <dsp:nvSpPr>
        <dsp:cNvPr id="0" name=""/>
        <dsp:cNvSpPr/>
      </dsp:nvSpPr>
      <dsp:spPr>
        <a:xfrm>
          <a:off x="8154077" y="298480"/>
          <a:ext cx="3071761" cy="3686114"/>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endParaRPr lang="es-ES" sz="1600" kern="1200" dirty="0"/>
        </a:p>
        <a:p>
          <a:pPr marL="0" lvl="0" indent="0" algn="r" defTabSz="711200">
            <a:lnSpc>
              <a:spcPct val="90000"/>
            </a:lnSpc>
            <a:spcBef>
              <a:spcPct val="0"/>
            </a:spcBef>
            <a:spcAft>
              <a:spcPct val="35000"/>
            </a:spcAft>
            <a:buNone/>
          </a:pPr>
          <a:endParaRPr lang="es-ES" sz="1600" kern="1200" dirty="0"/>
        </a:p>
      </dsp:txBody>
      <dsp:txXfrm rot="16200000">
        <a:off x="6949947" y="1502611"/>
        <a:ext cx="3022613" cy="614352"/>
      </dsp:txXfrm>
    </dsp:sp>
    <dsp:sp modelId="{FC7FE580-C4C6-4F48-8448-C85665006C55}">
      <dsp:nvSpPr>
        <dsp:cNvPr id="0" name=""/>
        <dsp:cNvSpPr/>
      </dsp:nvSpPr>
      <dsp:spPr>
        <a:xfrm rot="5400000">
          <a:off x="7898668" y="3227064"/>
          <a:ext cx="541537" cy="460764"/>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AB6CA8-A99D-4D41-9746-5830C7504EA6}" type="datetimeFigureOut">
              <a:rPr lang="es-ES" smtClean="0"/>
              <a:t>22/4/23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36716A-E180-5640-A6CD-27E26B8BBCDD}" type="slidenum">
              <a:rPr lang="es-ES" smtClean="0"/>
              <a:t>‹Nº›</a:t>
            </a:fld>
            <a:endParaRPr lang="es-ES"/>
          </a:p>
        </p:txBody>
      </p:sp>
    </p:spTree>
    <p:extLst>
      <p:ext uri="{BB962C8B-B14F-4D97-AF65-F5344CB8AC3E}">
        <p14:creationId xmlns:p14="http://schemas.microsoft.com/office/powerpoint/2010/main" val="48951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dirty="0">
                <a:effectLst/>
                <a:latin typeface="Arial" panose="020B0604020202020204" pitchFamily="34" charset="0"/>
                <a:cs typeface="Arial" panose="020B0604020202020204" pitchFamily="34" charset="0"/>
              </a:rPr>
              <a:t>Ante una acidosis </a:t>
            </a:r>
            <a:r>
              <a:rPr lang="es-ES" sz="1200" dirty="0" err="1">
                <a:effectLst/>
                <a:latin typeface="Arial" panose="020B0604020202020204" pitchFamily="34" charset="0"/>
                <a:cs typeface="Arial" panose="020B0604020202020204" pitchFamily="34" charset="0"/>
              </a:rPr>
              <a:t>metabólica</a:t>
            </a:r>
            <a:r>
              <a:rPr lang="es-ES" sz="1200" dirty="0">
                <a:effectLst/>
                <a:latin typeface="Arial" panose="020B0604020202020204" pitchFamily="34" charset="0"/>
                <a:cs typeface="Arial" panose="020B0604020202020204" pitchFamily="34" charset="0"/>
              </a:rPr>
              <a:t>, si la historia </a:t>
            </a:r>
            <a:r>
              <a:rPr lang="es-ES" sz="1200" dirty="0" err="1">
                <a:effectLst/>
                <a:latin typeface="Arial" panose="020B0604020202020204" pitchFamily="34" charset="0"/>
                <a:cs typeface="Arial" panose="020B0604020202020204" pitchFamily="34" charset="0"/>
              </a:rPr>
              <a:t>clínica</a:t>
            </a:r>
            <a:r>
              <a:rPr lang="es-ES" sz="1200" dirty="0">
                <a:effectLst/>
                <a:latin typeface="Arial" panose="020B0604020202020204" pitchFamily="34" charset="0"/>
                <a:cs typeface="Arial" panose="020B0604020202020204" pitchFamily="34" charset="0"/>
              </a:rPr>
              <a:t> orienta hacia un agente </a:t>
            </a:r>
            <a:r>
              <a:rPr lang="es-ES" sz="1200" dirty="0" err="1">
                <a:effectLst/>
                <a:latin typeface="Arial" panose="020B0604020202020204" pitchFamily="34" charset="0"/>
                <a:cs typeface="Arial" panose="020B0604020202020204" pitchFamily="34" charset="0"/>
              </a:rPr>
              <a:t>etiológico</a:t>
            </a:r>
            <a:r>
              <a:rPr lang="es-ES" sz="1200" dirty="0">
                <a:effectLst/>
                <a:latin typeface="Arial" panose="020B0604020202020204" pitchFamily="34" charset="0"/>
                <a:cs typeface="Arial" panose="020B0604020202020204" pitchFamily="34" charset="0"/>
              </a:rPr>
              <a:t>, se investigará </a:t>
            </a:r>
            <a:r>
              <a:rPr lang="es-ES" sz="1200" dirty="0" err="1">
                <a:effectLst/>
                <a:latin typeface="Arial" panose="020B0604020202020204" pitchFamily="34" charset="0"/>
                <a:cs typeface="Arial" panose="020B0604020202020204" pitchFamily="34" charset="0"/>
              </a:rPr>
              <a:t>éste</a:t>
            </a:r>
            <a:r>
              <a:rPr lang="es-ES" sz="1200" dirty="0">
                <a:effectLst/>
                <a:latin typeface="Arial" panose="020B0604020202020204" pitchFamily="34" charset="0"/>
                <a:cs typeface="Arial" panose="020B0604020202020204" pitchFamily="34" charset="0"/>
              </a:rPr>
              <a:t> directamente. </a:t>
            </a:r>
            <a:endParaRPr lang="es-ES" dirty="0">
              <a:latin typeface="Arial" panose="020B0604020202020204" pitchFamily="34" charset="0"/>
              <a:cs typeface="Arial" panose="020B0604020202020204" pitchFamily="34" charset="0"/>
            </a:endParaRPr>
          </a:p>
          <a:p>
            <a:r>
              <a:rPr lang="es-ES" sz="1200" dirty="0">
                <a:effectLst/>
                <a:latin typeface="Arial" panose="020B0604020202020204" pitchFamily="34" charset="0"/>
                <a:cs typeface="Arial" panose="020B0604020202020204" pitchFamily="34" charset="0"/>
              </a:rPr>
              <a:t>Si la historia no es orientativa, se </a:t>
            </a:r>
            <a:r>
              <a:rPr lang="es-ES" sz="1200" dirty="0" err="1">
                <a:effectLst/>
                <a:latin typeface="Arial" panose="020B0604020202020204" pitchFamily="34" charset="0"/>
                <a:cs typeface="Arial" panose="020B0604020202020204" pitchFamily="34" charset="0"/>
              </a:rPr>
              <a:t>investigarán</a:t>
            </a:r>
            <a:r>
              <a:rPr lang="es-ES" sz="1200" dirty="0">
                <a:effectLst/>
                <a:latin typeface="Arial" panose="020B0604020202020204" pitchFamily="34" charset="0"/>
                <a:cs typeface="Arial" panose="020B0604020202020204" pitchFamily="34" charset="0"/>
              </a:rPr>
              <a:t> primero las causas </a:t>
            </a:r>
            <a:r>
              <a:rPr lang="es-ES" sz="1200" dirty="0" err="1">
                <a:effectLst/>
                <a:latin typeface="Arial" panose="020B0604020202020204" pitchFamily="34" charset="0"/>
                <a:cs typeface="Arial" panose="020B0604020202020204" pitchFamily="34" charset="0"/>
              </a:rPr>
              <a:t>más</a:t>
            </a:r>
            <a:r>
              <a:rPr lang="es-ES" sz="1200" dirty="0">
                <a:effectLst/>
                <a:latin typeface="Arial" panose="020B0604020202020204" pitchFamily="34" charset="0"/>
                <a:cs typeface="Arial" panose="020B0604020202020204" pitchFamily="34" charset="0"/>
              </a:rPr>
              <a:t> frecuentes, es decir, se </a:t>
            </a:r>
            <a:r>
              <a:rPr lang="es-ES" sz="1200" dirty="0" err="1">
                <a:effectLst/>
                <a:latin typeface="Arial" panose="020B0604020202020204" pitchFamily="34" charset="0"/>
                <a:cs typeface="Arial" panose="020B0604020202020204" pitchFamily="34" charset="0"/>
              </a:rPr>
              <a:t>excluira</a:t>
            </a:r>
            <a:r>
              <a:rPr lang="es-ES" sz="1200" dirty="0">
                <a:effectLst/>
                <a:latin typeface="Arial" panose="020B0604020202020204" pitchFamily="34" charset="0"/>
                <a:cs typeface="Arial" panose="020B0604020202020204" pitchFamily="34" charset="0"/>
              </a:rPr>
              <a:t>́ la cetoacidosis </a:t>
            </a:r>
            <a:r>
              <a:rPr lang="es-ES" sz="1200" dirty="0" err="1">
                <a:effectLst/>
                <a:latin typeface="Arial" panose="020B0604020202020204" pitchFamily="34" charset="0"/>
                <a:cs typeface="Arial" panose="020B0604020202020204" pitchFamily="34" charset="0"/>
              </a:rPr>
              <a:t>diabética</a:t>
            </a:r>
            <a:r>
              <a:rPr lang="es-ES" sz="1200" dirty="0">
                <a:effectLst/>
                <a:latin typeface="Arial" panose="020B0604020202020204" pitchFamily="34" charset="0"/>
                <a:cs typeface="Arial" panose="020B0604020202020204" pitchFamily="34" charset="0"/>
              </a:rPr>
              <a:t>, la insuficiencia renal y la hipercloremia. </a:t>
            </a:r>
            <a:endParaRPr lang="es-ES" dirty="0">
              <a:latin typeface="Arial" panose="020B0604020202020204" pitchFamily="34" charset="0"/>
              <a:cs typeface="Arial" panose="020B0604020202020204" pitchFamily="34" charset="0"/>
            </a:endParaRPr>
          </a:p>
          <a:p>
            <a:r>
              <a:rPr lang="es-ES" sz="1200" dirty="0">
                <a:effectLst/>
                <a:latin typeface="Arial" panose="020B0604020202020204" pitchFamily="34" charset="0"/>
                <a:cs typeface="Arial" panose="020B0604020202020204" pitchFamily="34" charset="0"/>
              </a:rPr>
              <a:t>Si todo ello es negativo, quiere decir que el hiato </a:t>
            </a:r>
            <a:r>
              <a:rPr lang="es-ES" sz="1200" dirty="0" err="1">
                <a:effectLst/>
                <a:latin typeface="Arial" panose="020B0604020202020204" pitchFamily="34" charset="0"/>
                <a:cs typeface="Arial" panose="020B0604020202020204" pitchFamily="34" charset="0"/>
              </a:rPr>
              <a:t>aniónico</a:t>
            </a:r>
            <a:r>
              <a:rPr lang="es-ES" sz="1200" dirty="0">
                <a:effectLst/>
                <a:latin typeface="Arial" panose="020B0604020202020204" pitchFamily="34" charset="0"/>
                <a:cs typeface="Arial" panose="020B0604020202020204" pitchFamily="34" charset="0"/>
              </a:rPr>
              <a:t> está aumentado. En este punto procede realizar un </a:t>
            </a:r>
            <a:r>
              <a:rPr lang="es-ES" sz="1200" dirty="0" err="1">
                <a:effectLst/>
                <a:latin typeface="Arial" panose="020B0604020202020204" pitchFamily="34" charset="0"/>
                <a:cs typeface="Arial" panose="020B0604020202020204" pitchFamily="34" charset="0"/>
              </a:rPr>
              <a:t>ácido</a:t>
            </a:r>
            <a:r>
              <a:rPr lang="es-ES" sz="1200" dirty="0">
                <a:effectLst/>
                <a:latin typeface="Arial" panose="020B0604020202020204" pitchFamily="34" charset="0"/>
                <a:cs typeface="Arial" panose="020B0604020202020204" pitchFamily="34" charset="0"/>
              </a:rPr>
              <a:t> </a:t>
            </a:r>
            <a:r>
              <a:rPr lang="es-ES" sz="1200" dirty="0" err="1">
                <a:effectLst/>
                <a:latin typeface="Arial" panose="020B0604020202020204" pitchFamily="34" charset="0"/>
                <a:cs typeface="Arial" panose="020B0604020202020204" pitchFamily="34" charset="0"/>
              </a:rPr>
              <a:t>láctico</a:t>
            </a:r>
            <a:r>
              <a:rPr lang="es-ES" sz="1200" dirty="0">
                <a:effectLst/>
                <a:latin typeface="Arial" panose="020B0604020202020204" pitchFamily="34" charset="0"/>
                <a:cs typeface="Arial" panose="020B0604020202020204" pitchFamily="34" charset="0"/>
              </a:rPr>
              <a:t>. Si está aumentado, </a:t>
            </a:r>
            <a:r>
              <a:rPr lang="es-ES" sz="1200" dirty="0" err="1">
                <a:effectLst/>
                <a:latin typeface="Arial" panose="020B0604020202020204" pitchFamily="34" charset="0"/>
                <a:cs typeface="Arial" panose="020B0604020202020204" pitchFamily="34" charset="0"/>
              </a:rPr>
              <a:t>deberán</a:t>
            </a:r>
            <a:r>
              <a:rPr lang="es-ES" sz="1200" dirty="0">
                <a:effectLst/>
                <a:latin typeface="Arial" panose="020B0604020202020204" pitchFamily="34" charset="0"/>
                <a:cs typeface="Arial" panose="020B0604020202020204" pitchFamily="34" charset="0"/>
              </a:rPr>
              <a:t> excluirse por historia </a:t>
            </a:r>
            <a:r>
              <a:rPr lang="es-ES" sz="1200" dirty="0" err="1">
                <a:effectLst/>
                <a:latin typeface="Arial" panose="020B0604020202020204" pitchFamily="34" charset="0"/>
                <a:cs typeface="Arial" panose="020B0604020202020204" pitchFamily="34" charset="0"/>
              </a:rPr>
              <a:t>clínica</a:t>
            </a:r>
            <a:r>
              <a:rPr lang="es-ES" sz="1200" dirty="0">
                <a:effectLst/>
                <a:latin typeface="Arial" panose="020B0604020202020204" pitchFamily="34" charset="0"/>
                <a:cs typeface="Arial" panose="020B0604020202020204" pitchFamily="34" charset="0"/>
              </a:rPr>
              <a:t> u otras exploraciones complementarias, las causas citadas en la tabla 2. Si el </a:t>
            </a:r>
            <a:r>
              <a:rPr lang="es-ES" sz="1200" dirty="0" err="1">
                <a:effectLst/>
                <a:latin typeface="Arial" panose="020B0604020202020204" pitchFamily="34" charset="0"/>
                <a:cs typeface="Arial" panose="020B0604020202020204" pitchFamily="34" charset="0"/>
              </a:rPr>
              <a:t>ácido</a:t>
            </a:r>
            <a:r>
              <a:rPr lang="es-ES" sz="1200" dirty="0">
                <a:effectLst/>
                <a:latin typeface="Arial" panose="020B0604020202020204" pitchFamily="34" charset="0"/>
                <a:cs typeface="Arial" panose="020B0604020202020204" pitchFamily="34" charset="0"/>
              </a:rPr>
              <a:t> </a:t>
            </a:r>
            <a:r>
              <a:rPr lang="es-ES" sz="1200" dirty="0" err="1">
                <a:effectLst/>
                <a:latin typeface="Arial" panose="020B0604020202020204" pitchFamily="34" charset="0"/>
                <a:cs typeface="Arial" panose="020B0604020202020204" pitchFamily="34" charset="0"/>
              </a:rPr>
              <a:t>láctico</a:t>
            </a:r>
            <a:r>
              <a:rPr lang="es-ES" sz="1200" dirty="0">
                <a:effectLst/>
                <a:latin typeface="Arial" panose="020B0604020202020204" pitchFamily="34" charset="0"/>
                <a:cs typeface="Arial" panose="020B0604020202020204" pitchFamily="34" charset="0"/>
              </a:rPr>
              <a:t> es normal o poco aumentado para el grado de acidosis, proceda a determinar el hiato osmolar. Si está aumenta- do, se trata probablemente de una </a:t>
            </a:r>
            <a:r>
              <a:rPr lang="es-ES" sz="1200" dirty="0" err="1">
                <a:effectLst/>
                <a:latin typeface="Arial" panose="020B0604020202020204" pitchFamily="34" charset="0"/>
                <a:cs typeface="Arial" panose="020B0604020202020204" pitchFamily="34" charset="0"/>
              </a:rPr>
              <a:t>intoxicación</a:t>
            </a:r>
            <a:r>
              <a:rPr lang="es-ES" sz="1200" dirty="0">
                <a:effectLst/>
                <a:latin typeface="Arial" panose="020B0604020202020204" pitchFamily="34" charset="0"/>
                <a:cs typeface="Arial" panose="020B0604020202020204" pitchFamily="34" charset="0"/>
              </a:rPr>
              <a:t> por metanol o etilenglicol. Si el hiato osmolar no está aumentado, haga una </a:t>
            </a:r>
            <a:r>
              <a:rPr lang="es-ES" sz="1200" dirty="0" err="1">
                <a:effectLst/>
                <a:latin typeface="Arial" panose="020B0604020202020204" pitchFamily="34" charset="0"/>
                <a:cs typeface="Arial" panose="020B0604020202020204" pitchFamily="34" charset="0"/>
              </a:rPr>
              <a:t>ceto</a:t>
            </a:r>
            <a:r>
              <a:rPr lang="es-ES" sz="1200" dirty="0">
                <a:effectLst/>
                <a:latin typeface="Arial" panose="020B0604020202020204" pitchFamily="34" charset="0"/>
                <a:cs typeface="Arial" panose="020B0604020202020204" pitchFamily="34" charset="0"/>
              </a:rPr>
              <a:t>- </a:t>
            </a:r>
            <a:r>
              <a:rPr lang="es-ES" sz="1200" dirty="0" err="1">
                <a:effectLst/>
                <a:latin typeface="Arial" panose="020B0604020202020204" pitchFamily="34" charset="0"/>
                <a:cs typeface="Arial" panose="020B0604020202020204" pitchFamily="34" charset="0"/>
              </a:rPr>
              <a:t>nemia</a:t>
            </a:r>
            <a:r>
              <a:rPr lang="es-ES" sz="1200" dirty="0">
                <a:effectLst/>
                <a:latin typeface="Arial" panose="020B0604020202020204" pitchFamily="34" charset="0"/>
                <a:cs typeface="Arial" panose="020B0604020202020204" pitchFamily="34" charset="0"/>
              </a:rPr>
              <a:t>-cetonuria y excluya otras causas.</a:t>
            </a:r>
            <a:endParaRPr lang="es-ES" dirty="0">
              <a:latin typeface="Arial" panose="020B060402020202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5</a:t>
            </a:fld>
            <a:endParaRPr lang="es-ES"/>
          </a:p>
        </p:txBody>
      </p:sp>
    </p:spTree>
    <p:extLst>
      <p:ext uri="{BB962C8B-B14F-4D97-AF65-F5344CB8AC3E}">
        <p14:creationId xmlns:p14="http://schemas.microsoft.com/office/powerpoint/2010/main" val="489204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dirty="0">
                <a:effectLst/>
                <a:latin typeface="Arial" panose="020B0604020202020204" pitchFamily="34" charset="0"/>
                <a:cs typeface="Arial" panose="020B0604020202020204" pitchFamily="34" charset="0"/>
              </a:rPr>
              <a:t>Si todo ello es negativo, quiere decir que el </a:t>
            </a:r>
            <a:r>
              <a:rPr lang="es-ES" sz="1200" b="1" dirty="0">
                <a:effectLst/>
                <a:latin typeface="Arial" panose="020B0604020202020204" pitchFamily="34" charset="0"/>
                <a:cs typeface="Arial" panose="020B0604020202020204" pitchFamily="34" charset="0"/>
              </a:rPr>
              <a:t>hiato </a:t>
            </a:r>
            <a:r>
              <a:rPr lang="es-ES" sz="1200" b="1" dirty="0" err="1">
                <a:effectLst/>
                <a:latin typeface="Arial" panose="020B0604020202020204" pitchFamily="34" charset="0"/>
                <a:cs typeface="Arial" panose="020B0604020202020204" pitchFamily="34" charset="0"/>
              </a:rPr>
              <a:t>aniónico</a:t>
            </a:r>
            <a:r>
              <a:rPr lang="es-ES" sz="1200" b="1" dirty="0">
                <a:effectLst/>
                <a:latin typeface="Arial" panose="020B0604020202020204" pitchFamily="34" charset="0"/>
                <a:cs typeface="Arial" panose="020B0604020202020204" pitchFamily="34" charset="0"/>
              </a:rPr>
              <a:t> está aumentado</a:t>
            </a:r>
            <a:r>
              <a:rPr lang="es-ES" sz="1200" dirty="0">
                <a:effectLst/>
                <a:latin typeface="Arial" panose="020B0604020202020204" pitchFamily="34" charset="0"/>
                <a:cs typeface="Arial" panose="020B0604020202020204" pitchFamily="34" charset="0"/>
              </a:rPr>
              <a:t>. </a:t>
            </a:r>
          </a:p>
          <a:p>
            <a:r>
              <a:rPr lang="es-ES" sz="1200" dirty="0">
                <a:effectLst/>
                <a:latin typeface="Arial" panose="020B0604020202020204" pitchFamily="34" charset="0"/>
                <a:cs typeface="Arial" panose="020B0604020202020204" pitchFamily="34" charset="0"/>
              </a:rPr>
              <a:t>En este punto procede realizar un </a:t>
            </a:r>
            <a:r>
              <a:rPr lang="es-ES" sz="1200" b="1" dirty="0" err="1">
                <a:effectLst/>
                <a:latin typeface="Arial" panose="020B0604020202020204" pitchFamily="34" charset="0"/>
                <a:cs typeface="Arial" panose="020B0604020202020204" pitchFamily="34" charset="0"/>
              </a:rPr>
              <a:t>ácido</a:t>
            </a:r>
            <a:r>
              <a:rPr lang="es-ES" sz="1200" b="1" dirty="0">
                <a:effectLst/>
                <a:latin typeface="Arial" panose="020B0604020202020204" pitchFamily="34" charset="0"/>
                <a:cs typeface="Arial" panose="020B0604020202020204" pitchFamily="34" charset="0"/>
              </a:rPr>
              <a:t> </a:t>
            </a:r>
            <a:r>
              <a:rPr lang="es-ES" sz="1200" b="1" dirty="0" err="1">
                <a:effectLst/>
                <a:latin typeface="Arial" panose="020B0604020202020204" pitchFamily="34" charset="0"/>
                <a:cs typeface="Arial" panose="020B0604020202020204" pitchFamily="34" charset="0"/>
              </a:rPr>
              <a:t>láctico</a:t>
            </a:r>
            <a:r>
              <a:rPr lang="es-ES" sz="1200" dirty="0">
                <a:effectLst/>
                <a:latin typeface="Arial" panose="020B0604020202020204" pitchFamily="34" charset="0"/>
                <a:cs typeface="Arial" panose="020B0604020202020204" pitchFamily="34" charset="0"/>
              </a:rPr>
              <a:t>. Si está aumentado, </a:t>
            </a:r>
            <a:r>
              <a:rPr lang="es-ES" sz="1200" dirty="0" err="1">
                <a:effectLst/>
                <a:latin typeface="Arial" panose="020B0604020202020204" pitchFamily="34" charset="0"/>
                <a:cs typeface="Arial" panose="020B0604020202020204" pitchFamily="34" charset="0"/>
              </a:rPr>
              <a:t>deberán</a:t>
            </a:r>
            <a:r>
              <a:rPr lang="es-ES" sz="1200" dirty="0">
                <a:effectLst/>
                <a:latin typeface="Arial" panose="020B0604020202020204" pitchFamily="34" charset="0"/>
                <a:cs typeface="Arial" panose="020B0604020202020204" pitchFamily="34" charset="0"/>
              </a:rPr>
              <a:t> excluirse por historia </a:t>
            </a:r>
            <a:r>
              <a:rPr lang="es-ES" sz="1200" dirty="0" err="1">
                <a:effectLst/>
                <a:latin typeface="Arial" panose="020B0604020202020204" pitchFamily="34" charset="0"/>
                <a:cs typeface="Arial" panose="020B0604020202020204" pitchFamily="34" charset="0"/>
              </a:rPr>
              <a:t>clínica</a:t>
            </a:r>
            <a:r>
              <a:rPr lang="es-ES" sz="1200" dirty="0">
                <a:effectLst/>
                <a:latin typeface="Arial" panose="020B0604020202020204" pitchFamily="34" charset="0"/>
                <a:cs typeface="Arial" panose="020B0604020202020204" pitchFamily="34" charset="0"/>
              </a:rPr>
              <a:t> u otras exploraciones complementarias, las causas citadas en la tabla 2.  Hiato osmolar normal 290, si está aumentado sospechar </a:t>
            </a:r>
            <a:r>
              <a:rPr lang="es-ES" sz="1200" dirty="0" err="1">
                <a:effectLst/>
                <a:latin typeface="Arial" panose="020B0604020202020204" pitchFamily="34" charset="0"/>
                <a:cs typeface="Arial" panose="020B0604020202020204" pitchFamily="34" charset="0"/>
              </a:rPr>
              <a:t>intox</a:t>
            </a:r>
            <a:r>
              <a:rPr lang="es-ES" sz="1200" dirty="0">
                <a:effectLst/>
                <a:latin typeface="Arial" panose="020B0604020202020204" pitchFamily="34" charset="0"/>
                <a:cs typeface="Arial" panose="020B0604020202020204" pitchFamily="34" charset="0"/>
              </a:rPr>
              <a:t> por metanol y etilenglicol.</a:t>
            </a:r>
          </a:p>
          <a:p>
            <a:endParaRPr lang="es-ES" sz="1200" dirty="0">
              <a:effectLst/>
              <a:latin typeface="Arial" panose="020B0604020202020204" pitchFamily="34" charset="0"/>
              <a:cs typeface="Arial" panose="020B0604020202020204" pitchFamily="34" charset="0"/>
            </a:endParaRPr>
          </a:p>
          <a:p>
            <a:r>
              <a:rPr lang="es-ES" sz="1200" dirty="0">
                <a:effectLst/>
                <a:latin typeface="Arial" panose="020B0604020202020204" pitchFamily="34" charset="0"/>
                <a:cs typeface="Arial" panose="020B0604020202020204" pitchFamily="34" charset="0"/>
              </a:rPr>
              <a:t>Si el </a:t>
            </a:r>
            <a:r>
              <a:rPr lang="es-ES" sz="1200" dirty="0" err="1">
                <a:effectLst/>
                <a:latin typeface="Arial" panose="020B0604020202020204" pitchFamily="34" charset="0"/>
                <a:cs typeface="Arial" panose="020B0604020202020204" pitchFamily="34" charset="0"/>
              </a:rPr>
              <a:t>ácido</a:t>
            </a:r>
            <a:r>
              <a:rPr lang="es-ES" sz="1200" dirty="0">
                <a:effectLst/>
                <a:latin typeface="Arial" panose="020B0604020202020204" pitchFamily="34" charset="0"/>
                <a:cs typeface="Arial" panose="020B0604020202020204" pitchFamily="34" charset="0"/>
              </a:rPr>
              <a:t> </a:t>
            </a:r>
            <a:r>
              <a:rPr lang="es-ES" sz="1200" dirty="0" err="1">
                <a:effectLst/>
                <a:latin typeface="Arial" panose="020B0604020202020204" pitchFamily="34" charset="0"/>
                <a:cs typeface="Arial" panose="020B0604020202020204" pitchFamily="34" charset="0"/>
              </a:rPr>
              <a:t>láctico</a:t>
            </a:r>
            <a:r>
              <a:rPr lang="es-ES" sz="1200" dirty="0">
                <a:effectLst/>
                <a:latin typeface="Arial" panose="020B0604020202020204" pitchFamily="34" charset="0"/>
                <a:cs typeface="Arial" panose="020B0604020202020204" pitchFamily="34" charset="0"/>
              </a:rPr>
              <a:t> es normal o poco aumentado para el grado de acidosis, será necesario determinar el hiato osmolar. Si está aumentado, se trata probablemente de una </a:t>
            </a:r>
            <a:r>
              <a:rPr lang="es-ES" sz="1200" dirty="0" err="1">
                <a:effectLst/>
                <a:latin typeface="Arial" panose="020B0604020202020204" pitchFamily="34" charset="0"/>
                <a:cs typeface="Arial" panose="020B0604020202020204" pitchFamily="34" charset="0"/>
              </a:rPr>
              <a:t>intoxicación</a:t>
            </a:r>
            <a:r>
              <a:rPr lang="es-ES" sz="1200" dirty="0">
                <a:effectLst/>
                <a:latin typeface="Arial" panose="020B0604020202020204" pitchFamily="34" charset="0"/>
                <a:cs typeface="Arial" panose="020B0604020202020204" pitchFamily="34" charset="0"/>
              </a:rPr>
              <a:t> por metanol o etilenglicol. Si el hiato osmolar no está aumentado, haga una </a:t>
            </a:r>
            <a:r>
              <a:rPr lang="es-ES" sz="1200" dirty="0" err="1">
                <a:effectLst/>
                <a:latin typeface="Arial" panose="020B0604020202020204" pitchFamily="34" charset="0"/>
                <a:cs typeface="Arial" panose="020B0604020202020204" pitchFamily="34" charset="0"/>
              </a:rPr>
              <a:t>ceto</a:t>
            </a:r>
            <a:r>
              <a:rPr lang="es-ES" sz="1200" dirty="0">
                <a:effectLst/>
                <a:latin typeface="Arial" panose="020B0604020202020204" pitchFamily="34" charset="0"/>
                <a:cs typeface="Arial" panose="020B0604020202020204" pitchFamily="34" charset="0"/>
              </a:rPr>
              <a:t>-</a:t>
            </a:r>
            <a:r>
              <a:rPr lang="es-ES" sz="1200" dirty="0" err="1">
                <a:effectLst/>
                <a:latin typeface="Arial" panose="020B0604020202020204" pitchFamily="34" charset="0"/>
                <a:cs typeface="Arial" panose="020B0604020202020204" pitchFamily="34" charset="0"/>
              </a:rPr>
              <a:t>nemia</a:t>
            </a:r>
            <a:r>
              <a:rPr lang="es-ES" sz="1200" dirty="0">
                <a:effectLst/>
                <a:latin typeface="Arial" panose="020B0604020202020204" pitchFamily="34" charset="0"/>
                <a:cs typeface="Arial" panose="020B0604020202020204" pitchFamily="34" charset="0"/>
              </a:rPr>
              <a:t>-cetonuria y excluya otras causas.</a:t>
            </a:r>
            <a:endParaRPr lang="es-ES" dirty="0">
              <a:latin typeface="Arial" panose="020B060402020202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7</a:t>
            </a:fld>
            <a:endParaRPr lang="es-ES"/>
          </a:p>
        </p:txBody>
      </p:sp>
    </p:spTree>
    <p:extLst>
      <p:ext uri="{BB962C8B-B14F-4D97-AF65-F5344CB8AC3E}">
        <p14:creationId xmlns:p14="http://schemas.microsoft.com/office/powerpoint/2010/main" val="2481044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effectLst/>
                <a:latin typeface="HelveticaNeue" panose="02000503000000020004" pitchFamily="2" charset="0"/>
              </a:rPr>
              <a:t>La HD tiene una </a:t>
            </a:r>
            <a:r>
              <a:rPr lang="es-ES" sz="1200" dirty="0" err="1">
                <a:effectLst/>
                <a:latin typeface="HelveticaNeue" panose="02000503000000020004" pitchFamily="2" charset="0"/>
              </a:rPr>
              <a:t>indicación</a:t>
            </a:r>
            <a:r>
              <a:rPr lang="es-ES" sz="1200" dirty="0">
                <a:effectLst/>
                <a:latin typeface="HelveticaNeue" panose="02000503000000020004" pitchFamily="2" charset="0"/>
              </a:rPr>
              <a:t> urgente en las ingestas de metanol o etilenglicol que cursan con acidosis </a:t>
            </a:r>
            <a:r>
              <a:rPr lang="es-ES" sz="1200" dirty="0" err="1">
                <a:effectLst/>
                <a:latin typeface="HelveticaNeue" panose="02000503000000020004" pitchFamily="2" charset="0"/>
              </a:rPr>
              <a:t>metabólica</a:t>
            </a:r>
            <a:r>
              <a:rPr lang="es-ES" sz="1200" dirty="0">
                <a:effectLst/>
                <a:latin typeface="HelveticaNeue" panose="02000503000000020004" pitchFamily="2" charset="0"/>
              </a:rPr>
              <a:t> y trastornos </a:t>
            </a:r>
            <a:r>
              <a:rPr lang="es-ES" sz="1200" dirty="0" err="1">
                <a:effectLst/>
                <a:latin typeface="HelveticaNeue" panose="02000503000000020004" pitchFamily="2" charset="0"/>
              </a:rPr>
              <a:t>neu</a:t>
            </a:r>
            <a:r>
              <a:rPr lang="es-ES" sz="1200" dirty="0">
                <a:effectLst/>
                <a:latin typeface="HelveticaNeue" panose="02000503000000020004" pitchFamily="2" charset="0"/>
              </a:rPr>
              <a:t>- </a:t>
            </a:r>
            <a:r>
              <a:rPr lang="es-ES" sz="1200" dirty="0" err="1">
                <a:effectLst/>
                <a:latin typeface="HelveticaNeue" panose="02000503000000020004" pitchFamily="2" charset="0"/>
              </a:rPr>
              <a:t>rológicos</a:t>
            </a:r>
            <a:r>
              <a:rPr lang="es-ES" sz="1200" dirty="0">
                <a:effectLst/>
                <a:latin typeface="HelveticaNeue" panose="02000503000000020004" pitchFamily="2" charset="0"/>
              </a:rPr>
              <a:t> o visuales. Las intoxicaciones graves con salicilatos, teofilina, isopropanol, litio y </a:t>
            </a:r>
            <a:r>
              <a:rPr lang="es-ES" sz="1200" dirty="0" err="1">
                <a:effectLst/>
                <a:latin typeface="HelveticaNeue" panose="02000503000000020004" pitchFamily="2" charset="0"/>
              </a:rPr>
              <a:t>barbitúricos</a:t>
            </a:r>
            <a:r>
              <a:rPr lang="es-ES" sz="1200" dirty="0">
                <a:effectLst/>
                <a:latin typeface="HelveticaNeue" panose="02000503000000020004" pitchFamily="2" charset="0"/>
              </a:rPr>
              <a:t> de </a:t>
            </a:r>
            <a:r>
              <a:rPr lang="es-ES" sz="1200" dirty="0" err="1">
                <a:effectLst/>
                <a:latin typeface="HelveticaNeue" panose="02000503000000020004" pitchFamily="2" charset="0"/>
              </a:rPr>
              <a:t>acción</a:t>
            </a:r>
            <a:r>
              <a:rPr lang="es-ES" sz="1200" dirty="0">
                <a:effectLst/>
                <a:latin typeface="HelveticaNeue" panose="02000503000000020004" pitchFamily="2" charset="0"/>
              </a:rPr>
              <a:t> larga son otras posibles indicaciones. Aunque el alcohol </a:t>
            </a:r>
            <a:r>
              <a:rPr lang="es-ES" sz="1200" dirty="0" err="1">
                <a:effectLst/>
                <a:latin typeface="HelveticaNeue" panose="02000503000000020004" pitchFamily="2" charset="0"/>
              </a:rPr>
              <a:t>etílico</a:t>
            </a:r>
            <a:r>
              <a:rPr lang="es-ES" sz="1200" dirty="0">
                <a:effectLst/>
                <a:latin typeface="HelveticaNeue" panose="02000503000000020004" pitchFamily="2" charset="0"/>
              </a:rPr>
              <a:t> es muy </a:t>
            </a:r>
            <a:r>
              <a:rPr lang="es-ES" sz="1200" dirty="0" err="1">
                <a:effectLst/>
                <a:latin typeface="HelveticaNeue" panose="02000503000000020004" pitchFamily="2" charset="0"/>
              </a:rPr>
              <a:t>dializable</a:t>
            </a:r>
            <a:r>
              <a:rPr lang="es-ES" sz="1200" dirty="0">
                <a:effectLst/>
                <a:latin typeface="HelveticaNeue" panose="02000503000000020004" pitchFamily="2" charset="0"/>
              </a:rPr>
              <a:t>, su </a:t>
            </a:r>
            <a:r>
              <a:rPr lang="es-ES" sz="1200" dirty="0" err="1">
                <a:effectLst/>
                <a:latin typeface="HelveticaNeue" panose="02000503000000020004" pitchFamily="2" charset="0"/>
              </a:rPr>
              <a:t>rápida</a:t>
            </a:r>
            <a:r>
              <a:rPr lang="es-ES" sz="1200" dirty="0">
                <a:effectLst/>
                <a:latin typeface="HelveticaNeue" panose="02000503000000020004" pitchFamily="2" charset="0"/>
              </a:rPr>
              <a:t> </a:t>
            </a:r>
            <a:r>
              <a:rPr lang="es-ES" sz="1200" dirty="0" err="1">
                <a:effectLst/>
                <a:latin typeface="HelveticaNeue" panose="02000503000000020004" pitchFamily="2" charset="0"/>
              </a:rPr>
              <a:t>metabolización</a:t>
            </a:r>
            <a:r>
              <a:rPr lang="es-ES" sz="1200" dirty="0">
                <a:effectLst/>
                <a:latin typeface="HelveticaNeue" panose="02000503000000020004" pitchFamily="2" charset="0"/>
              </a:rPr>
              <a:t> hacia productos no </a:t>
            </a:r>
            <a:r>
              <a:rPr lang="es-ES" sz="1200" dirty="0" err="1">
                <a:effectLst/>
                <a:latin typeface="HelveticaNeue" panose="02000503000000020004" pitchFamily="2" charset="0"/>
              </a:rPr>
              <a:t>tóxicos</a:t>
            </a:r>
            <a:r>
              <a:rPr lang="es-ES" sz="1200" dirty="0">
                <a:effectLst/>
                <a:latin typeface="HelveticaNeue" panose="02000503000000020004" pitchFamily="2" charset="0"/>
              </a:rPr>
              <a:t> y la eficacia de las medidas de soporte general hacen que esta </a:t>
            </a:r>
            <a:r>
              <a:rPr lang="es-ES" sz="1200" dirty="0" err="1">
                <a:effectLst/>
                <a:latin typeface="HelveticaNeue" panose="02000503000000020004" pitchFamily="2" charset="0"/>
              </a:rPr>
              <a:t>técnica</a:t>
            </a:r>
            <a:r>
              <a:rPr lang="es-ES" sz="1200" dirty="0">
                <a:effectLst/>
                <a:latin typeface="HelveticaNeue" panose="02000503000000020004" pitchFamily="2" charset="0"/>
              </a:rPr>
              <a:t> de </a:t>
            </a:r>
            <a:r>
              <a:rPr lang="es-ES" sz="1200" dirty="0" err="1">
                <a:effectLst/>
                <a:latin typeface="HelveticaNeue" panose="02000503000000020004" pitchFamily="2" charset="0"/>
              </a:rPr>
              <a:t>depuración</a:t>
            </a:r>
            <a:r>
              <a:rPr lang="es-ES" sz="1200" dirty="0">
                <a:effectLst/>
                <a:latin typeface="HelveticaNeue" panose="02000503000000020004" pitchFamily="2" charset="0"/>
              </a:rPr>
              <a:t> sea habitualmente innecesaria. </a:t>
            </a:r>
            <a:endParaRPr lang="es-ES" dirty="0"/>
          </a:p>
          <a:p>
            <a:endParaRPr lang="es-ES" dirty="0"/>
          </a:p>
          <a:p>
            <a:r>
              <a:rPr lang="es-ES" dirty="0">
                <a:latin typeface="Arial" panose="020B0604020202020204" pitchFamily="34" charset="0"/>
                <a:cs typeface="Arial" panose="020B0604020202020204" pitchFamily="34" charset="0"/>
              </a:rPr>
              <a:t>La </a:t>
            </a:r>
            <a:r>
              <a:rPr lang="es-ES" b="1" dirty="0">
                <a:latin typeface="Arial" panose="020B0604020202020204" pitchFamily="34" charset="0"/>
                <a:cs typeface="Arial" panose="020B0604020202020204" pitchFamily="34" charset="0"/>
              </a:rPr>
              <a:t>mortalidad</a:t>
            </a:r>
            <a:r>
              <a:rPr lang="es-ES" dirty="0">
                <a:latin typeface="Arial" panose="020B0604020202020204" pitchFamily="34" charset="0"/>
                <a:cs typeface="Arial" panose="020B0604020202020204" pitchFamily="34" charset="0"/>
              </a:rPr>
              <a:t> entre el metanol y el etilenglicol oscila entre un </a:t>
            </a:r>
            <a:r>
              <a:rPr lang="es-ES" b="1" dirty="0">
                <a:latin typeface="Arial" panose="020B0604020202020204" pitchFamily="34" charset="0"/>
                <a:cs typeface="Arial" panose="020B0604020202020204" pitchFamily="34" charset="0"/>
              </a:rPr>
              <a:t>20-50%.</a:t>
            </a:r>
          </a:p>
          <a:p>
            <a:endParaRPr lang="es-ES"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Morbilidad &gt;50% </a:t>
            </a:r>
            <a:r>
              <a:rPr lang="es-ES" dirty="0">
                <a:latin typeface="Arial" panose="020B0604020202020204" pitchFamily="34" charset="0"/>
                <a:cs typeface="Arial" panose="020B0604020202020204" pitchFamily="34" charset="0"/>
              </a:rPr>
              <a:t>en los pacientes con secuelas </a:t>
            </a:r>
            <a:r>
              <a:rPr lang="es-ES" b="1" dirty="0">
                <a:latin typeface="Arial" panose="020B0604020202020204" pitchFamily="34" charset="0"/>
                <a:cs typeface="Arial" panose="020B0604020202020204" pitchFamily="34" charset="0"/>
              </a:rPr>
              <a:t>neurológicas</a:t>
            </a:r>
            <a:r>
              <a:rPr lang="es-ES" dirty="0">
                <a:latin typeface="Arial" panose="020B0604020202020204" pitchFamily="34" charset="0"/>
                <a:cs typeface="Arial" panose="020B0604020202020204" pitchFamily="34" charset="0"/>
              </a:rPr>
              <a:t> como ceguera, síndrome parkinsoniano y polineuropatía sensitiva axonal.</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El pronóstico es directamente dependiente de la rapidez con que se instaure el tratamiento específico.</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La gravedad de estas intoxicaciones está causada por los ácidos generados en la metabolización de MT y ET, a través de la enzima alcohol deshidrogenasa (ADH).</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los ácidos generados en la metabolización de MT y ET se acumulan en el organismo en las 12-24 horas posteriores a la intoxicación y son los responsables de la toxicidad</a:t>
            </a:r>
          </a:p>
          <a:p>
            <a:r>
              <a:rPr lang="es-ES" dirty="0">
                <a:latin typeface="Arial" panose="020B0604020202020204" pitchFamily="34" charset="0"/>
                <a:cs typeface="Arial" panose="020B0604020202020204" pitchFamily="34" charset="0"/>
              </a:rPr>
              <a:t>ambas intoxicaciones pueden cursar con acidosis láctica como consecuencia de la inhibición de la citocromo-oxidasa mitocondrial</a:t>
            </a:r>
          </a:p>
          <a:p>
            <a:r>
              <a:rPr lang="es-ES" dirty="0">
                <a:latin typeface="Arial" panose="020B0604020202020204" pitchFamily="34" charset="0"/>
                <a:cs typeface="Arial" panose="020B0604020202020204" pitchFamily="34" charset="0"/>
              </a:rPr>
              <a:t>La ingesta de 15-30 ml de una solución al 100% de uno de estos agentes tóxicos desencadena una grave intoxicación que cursa con acidosis metabólica </a:t>
            </a:r>
          </a:p>
          <a:p>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9</a:t>
            </a:fld>
            <a:endParaRPr lang="es-ES"/>
          </a:p>
        </p:txBody>
      </p:sp>
    </p:spTree>
    <p:extLst>
      <p:ext uri="{BB962C8B-B14F-4D97-AF65-F5344CB8AC3E}">
        <p14:creationId xmlns:p14="http://schemas.microsoft.com/office/powerpoint/2010/main" val="1443554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latin typeface="Arial" panose="020B0604020202020204" pitchFamily="34" charset="0"/>
                <a:cs typeface="Arial" panose="020B0604020202020204" pitchFamily="34" charset="0"/>
              </a:rPr>
              <a:t>sustancia de uso industrial como disolvente en barnices, pinturas, fabricación de plásticos, material fotográfico, lacas, perfumes, colorantes, aditivos de la gasolina y como </a:t>
            </a:r>
            <a:r>
              <a:rPr lang="es-ES" dirty="0" err="1">
                <a:latin typeface="Arial" panose="020B0604020202020204" pitchFamily="34" charset="0"/>
                <a:cs typeface="Arial" panose="020B0604020202020204" pitchFamily="34" charset="0"/>
              </a:rPr>
              <a:t>desnaturalizador</a:t>
            </a:r>
            <a:r>
              <a:rPr lang="es-ES" dirty="0">
                <a:latin typeface="Arial" panose="020B0604020202020204" pitchFamily="34" charset="0"/>
                <a:cs typeface="Arial" panose="020B0604020202020204" pitchFamily="34" charset="0"/>
              </a:rPr>
              <a:t> del alcohol etílico</a:t>
            </a:r>
          </a:p>
          <a:p>
            <a:r>
              <a:rPr lang="es-ES" dirty="0">
                <a:latin typeface="Arial" panose="020B0604020202020204" pitchFamily="34" charset="0"/>
                <a:cs typeface="Arial" panose="020B0604020202020204" pitchFamily="34" charset="0"/>
              </a:rPr>
              <a:t>hogar formando parte de la composición de productos de limpieza, limpiacristales y del anticongelante de vehículos y como "alcohol de quemar" o "alcohol de madera</a:t>
            </a:r>
          </a:p>
          <a:p>
            <a:r>
              <a:rPr lang="es-ES" dirty="0">
                <a:latin typeface="Arial" panose="020B0604020202020204" pitchFamily="34" charset="0"/>
                <a:cs typeface="Arial" panose="020B0604020202020204" pitchFamily="34" charset="0"/>
              </a:rPr>
              <a:t> intoxicaciones por vía cutánea e inhalada pero la mayoría de los casos son por ingestión (accidental o con fines suicidas)</a:t>
            </a:r>
          </a:p>
          <a:p>
            <a:r>
              <a:rPr lang="es-ES" dirty="0">
                <a:latin typeface="Arial" panose="020B0604020202020204" pitchFamily="34" charset="0"/>
                <a:cs typeface="Arial" panose="020B0604020202020204" pitchFamily="34" charset="0"/>
              </a:rPr>
              <a:t>La ADH es la enzima fundamental en el metabolismo del </a:t>
            </a:r>
            <a:r>
              <a:rPr lang="es-ES" dirty="0" err="1">
                <a:latin typeface="Arial" panose="020B0604020202020204" pitchFamily="34" charset="0"/>
                <a:cs typeface="Arial" panose="020B0604020202020204" pitchFamily="34" charset="0"/>
              </a:rPr>
              <a:t>tóxic</a:t>
            </a:r>
            <a:r>
              <a:rPr lang="es-ES" dirty="0">
                <a:latin typeface="Arial" panose="020B0604020202020204" pitchFamily="34" charset="0"/>
                <a:cs typeface="Arial" panose="020B0604020202020204" pitchFamily="34" charset="0"/>
              </a:rPr>
              <a:t>. l MT se degrada a formaldehido y ácido fórmico, estos metabolitos, como ya se ha señalado, se acumulan en el organismo en el transcurso de las 12-24 horas posteriores a la intoxicación y son los responsables de la toxicidad.</a:t>
            </a:r>
          </a:p>
          <a:p>
            <a:r>
              <a:rPr lang="es-ES" dirty="0">
                <a:latin typeface="Arial" panose="020B0604020202020204" pitchFamily="34" charset="0"/>
                <a:cs typeface="Arial" panose="020B0604020202020204" pitchFamily="34" charset="0"/>
              </a:rPr>
              <a:t>El ácido fórmico </a:t>
            </a:r>
            <a:r>
              <a:rPr lang="es-ES" dirty="0" err="1">
                <a:latin typeface="Arial" panose="020B0604020202020204" pitchFamily="34" charset="0"/>
                <a:cs typeface="Arial" panose="020B0604020202020204" pitchFamily="34" charset="0"/>
              </a:rPr>
              <a:t>mpide</a:t>
            </a:r>
            <a:r>
              <a:rPr lang="es-ES" dirty="0">
                <a:latin typeface="Arial" panose="020B0604020202020204" pitchFamily="34" charset="0"/>
                <a:cs typeface="Arial" panose="020B0604020202020204" pitchFamily="34" charset="0"/>
              </a:rPr>
              <a:t> la respiración celular y genera hipoxia tisular: la respiración celular se hace entonces de forma anaeróbica y se produce lactato. La consecuencia es una severa hipoxia tisular, acidosis metabólica grave con hueco aniónico elevado y toxicidad ocular, triada característica de la intoxicación por MT.</a:t>
            </a:r>
          </a:p>
          <a:p>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10</a:t>
            </a:fld>
            <a:endParaRPr lang="es-ES"/>
          </a:p>
        </p:txBody>
      </p:sp>
    </p:spTree>
    <p:extLst>
      <p:ext uri="{BB962C8B-B14F-4D97-AF65-F5344CB8AC3E}">
        <p14:creationId xmlns:p14="http://schemas.microsoft.com/office/powerpoint/2010/main" val="278417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buFont typeface="Arial" panose="020B0604020202020204" pitchFamily="34" charset="0"/>
              <a:buChar char="•"/>
            </a:pPr>
            <a:r>
              <a:rPr lang="es-ES" b="0" i="0" dirty="0">
                <a:solidFill>
                  <a:srgbClr val="333333"/>
                </a:solidFill>
                <a:effectLst/>
                <a:latin typeface="Verdana" panose="020B0604030504040204" pitchFamily="34" charset="0"/>
              </a:rPr>
              <a:t>La afectación ocular es un criterio clínico de intoxicación grave por MT.</a:t>
            </a:r>
          </a:p>
          <a:p>
            <a:pPr algn="l">
              <a:buFont typeface="Arial" panose="020B0604020202020204" pitchFamily="34" charset="0"/>
              <a:buChar char="•"/>
            </a:pPr>
            <a:r>
              <a:rPr lang="es-ES" b="0" i="0" dirty="0">
                <a:solidFill>
                  <a:srgbClr val="333333"/>
                </a:solidFill>
                <a:effectLst/>
                <a:latin typeface="Verdana" panose="020B0604030504040204" pitchFamily="34" charset="0"/>
              </a:rPr>
              <a:t>Otros criterios de gravedad son la afectación del SNC, la presencia de acidosis metabólica severa y la inestabilidad hemodinámica</a:t>
            </a:r>
          </a:p>
          <a:p>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11</a:t>
            </a:fld>
            <a:endParaRPr lang="es-ES"/>
          </a:p>
        </p:txBody>
      </p:sp>
    </p:spTree>
    <p:extLst>
      <p:ext uri="{BB962C8B-B14F-4D97-AF65-F5344CB8AC3E}">
        <p14:creationId xmlns:p14="http://schemas.microsoft.com/office/powerpoint/2010/main" val="988552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333333"/>
                </a:solidFill>
                <a:effectLst/>
                <a:latin typeface="Verdana" panose="020B0604030504040204" pitchFamily="34" charset="0"/>
              </a:rPr>
              <a:t>1 Muchos pacientes graves hacen insuficiencia respiratoria (por coma y/o broncoaspiración), por lo que habrá que prever medidas de soporte respiratorio. No se debe olvidar que el tratamiento concomitante con etanol puede deprimir aún más el nivel de conciencia aumentando el riesgo de broncoaspiración y de hipoventilación alveolar</a:t>
            </a:r>
          </a:p>
          <a:p>
            <a:endParaRPr lang="es-ES" b="0" i="0" dirty="0">
              <a:solidFill>
                <a:srgbClr val="333333"/>
              </a:solidFill>
              <a:effectLst/>
              <a:latin typeface="Verdana" panose="020B0604030504040204" pitchFamily="34" charset="0"/>
            </a:endParaRP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Manejo de la vía aérea, ventilación y estabilización hemodinámica</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Corregir la acidosis metabólica con bicarbonato sódico, preferentemente 1 molar, para mantener el pH &gt; 7,20.</a:t>
            </a:r>
          </a:p>
          <a:p>
            <a:pPr marL="742950" lvl="1"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obliga a un control estricto de la </a:t>
            </a:r>
            <a:r>
              <a:rPr lang="es-ES" b="0" i="0" dirty="0" err="1">
                <a:effectLst/>
                <a:latin typeface="Arial" panose="020B0604020202020204" pitchFamily="34" charset="0"/>
                <a:cs typeface="Arial" panose="020B0604020202020204" pitchFamily="34" charset="0"/>
              </a:rPr>
              <a:t>kaliemia</a:t>
            </a:r>
            <a:r>
              <a:rPr lang="es-ES" b="0" i="0" dirty="0">
                <a:effectLst/>
                <a:latin typeface="Arial" panose="020B0604020202020204" pitchFamily="34" charset="0"/>
                <a:cs typeface="Arial" panose="020B0604020202020204" pitchFamily="34" charset="0"/>
              </a:rPr>
              <a:t> y la </a:t>
            </a:r>
            <a:r>
              <a:rPr lang="es-ES" b="0" i="0" dirty="0" err="1">
                <a:effectLst/>
                <a:latin typeface="Arial" panose="020B0604020202020204" pitchFamily="34" charset="0"/>
                <a:cs typeface="Arial" panose="020B0604020202020204" pitchFamily="34" charset="0"/>
              </a:rPr>
              <a:t>natremia</a:t>
            </a:r>
            <a:endParaRPr lang="es-ES" b="0" i="0" dirty="0">
              <a:effectLst/>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Correcta hidratación del intoxicado sin forzar hipervolemia ni diuresis.</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Los casos graves, con coma o convulsiones pueden evolucionar con edema cerebral.</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M</a:t>
            </a:r>
            <a:r>
              <a:rPr lang="es-ES" b="0" i="0" dirty="0">
                <a:effectLst/>
                <a:latin typeface="Arial" panose="020B0604020202020204" pitchFamily="34" charset="0"/>
                <a:cs typeface="Arial" panose="020B0604020202020204" pitchFamily="34" charset="0"/>
              </a:rPr>
              <a:t>edidas preventivas de hipertensión endocraneal</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La indicación de una </a:t>
            </a:r>
            <a:r>
              <a:rPr lang="es-ES" b="1" i="0" dirty="0">
                <a:effectLst/>
                <a:latin typeface="Arial" panose="020B0604020202020204" pitchFamily="34" charset="0"/>
                <a:cs typeface="Arial" panose="020B0604020202020204" pitchFamily="34" charset="0"/>
              </a:rPr>
              <a:t>TC craneal, </a:t>
            </a:r>
            <a:r>
              <a:rPr lang="es-ES" b="0" i="0" dirty="0">
                <a:effectLst/>
                <a:latin typeface="Arial" panose="020B0604020202020204" pitchFamily="34" charset="0"/>
                <a:cs typeface="Arial" panose="020B0604020202020204" pitchFamily="34" charset="0"/>
              </a:rPr>
              <a:t>de un Doppler Transcraneal, o incluso, la colocación de un sensor de PIC, </a:t>
            </a:r>
            <a:r>
              <a:rPr lang="es-ES" b="1" i="0" dirty="0">
                <a:effectLst/>
                <a:latin typeface="Arial" panose="020B0604020202020204" pitchFamily="34" charset="0"/>
                <a:cs typeface="Arial" panose="020B0604020202020204" pitchFamily="34" charset="0"/>
              </a:rPr>
              <a:t>no debe retrasar la administración de los antídotos ni la hemodiálisis.</a:t>
            </a:r>
          </a:p>
          <a:p>
            <a:pPr marL="285750" indent="-285750">
              <a:buFont typeface="Arial" panose="020B0604020202020204" pitchFamily="34" charset="0"/>
              <a:buChar char="•"/>
            </a:pPr>
            <a:r>
              <a:rPr lang="es-ES" i="0" dirty="0">
                <a:effectLst/>
                <a:latin typeface="Arial" panose="020B0604020202020204" pitchFamily="34" charset="0"/>
                <a:cs typeface="Arial" panose="020B0604020202020204" pitchFamily="34" charset="0"/>
              </a:rPr>
              <a:t>Los enfermos acostumbran a llegar más de 2-3 horas después de la ingesta, por lo que los </a:t>
            </a:r>
            <a:r>
              <a:rPr lang="es-ES" b="1" i="0" dirty="0">
                <a:effectLst/>
                <a:latin typeface="Arial" panose="020B0604020202020204" pitchFamily="34" charset="0"/>
                <a:cs typeface="Arial" panose="020B0604020202020204" pitchFamily="34" charset="0"/>
              </a:rPr>
              <a:t>eméticos o el lavado gástrico </a:t>
            </a:r>
            <a:r>
              <a:rPr lang="es-ES" i="0" dirty="0">
                <a:effectLst/>
                <a:latin typeface="Arial" panose="020B0604020202020204" pitchFamily="34" charset="0"/>
                <a:cs typeface="Arial" panose="020B0604020202020204" pitchFamily="34" charset="0"/>
              </a:rPr>
              <a:t>ya </a:t>
            </a:r>
            <a:r>
              <a:rPr lang="es-ES" b="1" i="0" dirty="0">
                <a:effectLst/>
                <a:latin typeface="Arial" panose="020B0604020202020204" pitchFamily="34" charset="0"/>
                <a:cs typeface="Arial" panose="020B0604020202020204" pitchFamily="34" charset="0"/>
              </a:rPr>
              <a:t>no están justificados</a:t>
            </a:r>
            <a:r>
              <a:rPr lang="es-ES" i="0" dirty="0">
                <a:effectLst/>
                <a:latin typeface="Arial" panose="020B0604020202020204" pitchFamily="34" charset="0"/>
                <a:cs typeface="Arial" panose="020B0604020202020204" pitchFamily="34" charset="0"/>
              </a:rPr>
              <a:t>. El </a:t>
            </a:r>
            <a:r>
              <a:rPr lang="es-ES" b="1" i="0" dirty="0">
                <a:effectLst/>
                <a:latin typeface="Arial" panose="020B0604020202020204" pitchFamily="34" charset="0"/>
                <a:cs typeface="Arial" panose="020B0604020202020204" pitchFamily="34" charset="0"/>
              </a:rPr>
              <a:t>carbón activado y los catárticos son ineficaces y no deben administrarse</a:t>
            </a:r>
          </a:p>
          <a:p>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14</a:t>
            </a:fld>
            <a:endParaRPr lang="es-ES"/>
          </a:p>
        </p:txBody>
      </p:sp>
    </p:spTree>
    <p:extLst>
      <p:ext uri="{BB962C8B-B14F-4D97-AF65-F5344CB8AC3E}">
        <p14:creationId xmlns:p14="http://schemas.microsoft.com/office/powerpoint/2010/main" val="4133008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333333"/>
                </a:solidFill>
                <a:effectLst/>
                <a:latin typeface="Verdana" panose="020B0604030504040204" pitchFamily="34" charset="0"/>
              </a:rPr>
              <a:t>Si hay criterios de indicación de estos antídotos, es muy importante iniciarlos cuanto antes, aunque no se tenga confirmación analítica de la presencia de metanol</a:t>
            </a:r>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15</a:t>
            </a:fld>
            <a:endParaRPr lang="es-ES"/>
          </a:p>
        </p:txBody>
      </p:sp>
    </p:spTree>
    <p:extLst>
      <p:ext uri="{BB962C8B-B14F-4D97-AF65-F5344CB8AC3E}">
        <p14:creationId xmlns:p14="http://schemas.microsoft.com/office/powerpoint/2010/main" val="2280908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333333"/>
                </a:solidFill>
                <a:effectLst/>
                <a:latin typeface="Verdana" panose="020B0604030504040204" pitchFamily="34" charset="0"/>
              </a:rPr>
              <a:t>1 Sin embargo, la frecuente mala tolerancia por vía digestiva y el peligro de broncoaspiración, hacen que la vía intravenosa sea el método recomendado.</a:t>
            </a:r>
          </a:p>
          <a:p>
            <a:endParaRPr lang="es-ES" dirty="0"/>
          </a:p>
          <a:p>
            <a:r>
              <a:rPr lang="es-ES" b="0" i="0" dirty="0">
                <a:solidFill>
                  <a:srgbClr val="333333"/>
                </a:solidFill>
                <a:effectLst/>
                <a:latin typeface="Verdana" panose="020B0604030504040204" pitchFamily="34" charset="0"/>
              </a:rPr>
              <a:t>En los casos en que se indique HD y durante la realización de la misma no debe interrumpirse la perfusión de etanol, antes al contrario, hay que doblar la velocidad de </a:t>
            </a:r>
            <a:r>
              <a:rPr lang="es-ES" b="0" i="0" dirty="0" err="1">
                <a:solidFill>
                  <a:srgbClr val="333333"/>
                </a:solidFill>
                <a:effectLst/>
                <a:latin typeface="Verdana" panose="020B0604030504040204" pitchFamily="34" charset="0"/>
              </a:rPr>
              <a:t>perfusion</a:t>
            </a:r>
            <a:r>
              <a:rPr lang="es-ES" b="0" i="0" dirty="0">
                <a:solidFill>
                  <a:srgbClr val="333333"/>
                </a:solidFill>
                <a:effectLst/>
                <a:latin typeface="Verdana" panose="020B0604030504040204" pitchFamily="34" charset="0"/>
              </a:rPr>
              <a:t> de etanol (o doblar la concentración) durante todo el tiempo que dure la HD.</a:t>
            </a:r>
          </a:p>
          <a:p>
            <a:endParaRPr lang="es-ES" b="0" i="0" dirty="0">
              <a:solidFill>
                <a:srgbClr val="333333"/>
              </a:solidFill>
              <a:effectLst/>
              <a:latin typeface="Verdana" panose="020B0604030504040204" pitchFamily="34" charset="0"/>
            </a:endParaRPr>
          </a:p>
          <a:p>
            <a:r>
              <a:rPr lang="es-ES" b="0" i="0" dirty="0">
                <a:solidFill>
                  <a:srgbClr val="333333"/>
                </a:solidFill>
                <a:effectLst/>
                <a:latin typeface="Verdana" panose="020B0604030504040204" pitchFamily="34" charset="0"/>
              </a:rPr>
              <a:t>Antes de suspender la perfusión de etanol se comprobará que el metanol en sangre es &lt; 0'2 g/L (&lt;20mg/</a:t>
            </a:r>
            <a:r>
              <a:rPr lang="es-ES" b="0" i="0" dirty="0" err="1">
                <a:solidFill>
                  <a:srgbClr val="333333"/>
                </a:solidFill>
                <a:effectLst/>
                <a:latin typeface="Verdana" panose="020B0604030504040204" pitchFamily="34" charset="0"/>
              </a:rPr>
              <a:t>dL</a:t>
            </a:r>
            <a:r>
              <a:rPr lang="es-ES" b="0" i="0" dirty="0">
                <a:solidFill>
                  <a:srgbClr val="333333"/>
                </a:solidFill>
                <a:effectLst/>
                <a:latin typeface="Verdana" panose="020B0604030504040204" pitchFamily="34" charset="0"/>
              </a:rPr>
              <a:t>) y el paciente mantiene un pH &gt; 7,30 (exceso de base por encima de los - 5 mmol/L), sin necesidad de bicarbonato.</a:t>
            </a:r>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16</a:t>
            </a:fld>
            <a:endParaRPr lang="es-ES"/>
          </a:p>
        </p:txBody>
      </p:sp>
    </p:spTree>
    <p:extLst>
      <p:ext uri="{BB962C8B-B14F-4D97-AF65-F5344CB8AC3E}">
        <p14:creationId xmlns:p14="http://schemas.microsoft.com/office/powerpoint/2010/main" val="805929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333333"/>
                </a:solidFill>
                <a:effectLst/>
                <a:latin typeface="Verdana" panose="020B0604030504040204" pitchFamily="34" charset="0"/>
              </a:rPr>
              <a:t>La HD es la técnica más eficaz para aumentar la eliminación del metanol. Hay que tener en cuenta que el ácido fórmico es muy neurotóxico y que sus lesiones son irreversibles y la HD tiene capacidad extractiva tanto del metanol como del ácido fórmico por lo que puede prevenir la aparición de secuelas, al tiempo que contribuye a normalizar el medio interno</a:t>
            </a:r>
            <a:endParaRPr lang="es-ES" dirty="0"/>
          </a:p>
        </p:txBody>
      </p:sp>
      <p:sp>
        <p:nvSpPr>
          <p:cNvPr id="4" name="Marcador de número de diapositiva 3"/>
          <p:cNvSpPr>
            <a:spLocks noGrp="1"/>
          </p:cNvSpPr>
          <p:nvPr>
            <p:ph type="sldNum" sz="quarter" idx="5"/>
          </p:nvPr>
        </p:nvSpPr>
        <p:spPr/>
        <p:txBody>
          <a:bodyPr/>
          <a:lstStyle/>
          <a:p>
            <a:fld id="{A036716A-E180-5640-A6CD-27E26B8BBCDD}" type="slidenum">
              <a:rPr lang="es-ES" smtClean="0"/>
              <a:t>17</a:t>
            </a:fld>
            <a:endParaRPr lang="es-ES"/>
          </a:p>
        </p:txBody>
      </p:sp>
    </p:spTree>
    <p:extLst>
      <p:ext uri="{BB962C8B-B14F-4D97-AF65-F5344CB8AC3E}">
        <p14:creationId xmlns:p14="http://schemas.microsoft.com/office/powerpoint/2010/main" val="2984018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B2C34-EEF0-80F1-F58F-9528639890D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04C8F0C4-985B-B728-5E4D-0285A64940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2956D29-B6B1-ED3C-3662-0EB074EBB683}"/>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5" name="Marcador de pie de página 4">
            <a:extLst>
              <a:ext uri="{FF2B5EF4-FFF2-40B4-BE49-F238E27FC236}">
                <a16:creationId xmlns:a16="http://schemas.microsoft.com/office/drawing/2014/main" id="{1FCA608E-E158-5B1B-D74C-433419B7BC2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571C516-7227-9BBC-4B01-C759C8EC77DC}"/>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220029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BF70A4-1DCB-D854-6A62-148793BD10F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F7165F4-565A-ABBE-F19B-65E83C956EF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7874AB-C744-0ADB-97E1-44B30493540C}"/>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5" name="Marcador de pie de página 4">
            <a:extLst>
              <a:ext uri="{FF2B5EF4-FFF2-40B4-BE49-F238E27FC236}">
                <a16:creationId xmlns:a16="http://schemas.microsoft.com/office/drawing/2014/main" id="{3FAAF3B2-5505-3471-070A-EF5114719F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18500D-AEB1-160B-20C7-B3A78784AE9B}"/>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345451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F1C79-6A38-904A-D5D0-E0533D4FCD9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46DBC1C-DDF2-1139-642C-E0F39AF5BC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90B048E-0E50-B9D5-ADC2-CF6C20C6852D}"/>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5" name="Marcador de pie de página 4">
            <a:extLst>
              <a:ext uri="{FF2B5EF4-FFF2-40B4-BE49-F238E27FC236}">
                <a16:creationId xmlns:a16="http://schemas.microsoft.com/office/drawing/2014/main" id="{D56FA576-480E-5A79-23D3-88A80F29B3D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AB4402-EF24-00E8-090A-4B966877FECC}"/>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3911857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DA4AE9-7170-0339-52B3-DA920B410AC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4F2AFB-A6C6-A183-062C-509A6A4F7DF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F841E2E-ECAE-8151-130F-E721CF1FA4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1253EB0-017D-2F6D-1128-DD0F260B3F52}"/>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6" name="Marcador de pie de página 5">
            <a:extLst>
              <a:ext uri="{FF2B5EF4-FFF2-40B4-BE49-F238E27FC236}">
                <a16:creationId xmlns:a16="http://schemas.microsoft.com/office/drawing/2014/main" id="{2D4B00BF-0DAA-B7DB-4D60-DC568F9E0A8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DBFBB-FE6A-9FC3-D3A8-CD7E18997F45}"/>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586370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2602AD-FA57-4364-AE4D-089462BC9B7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8B00E60-4626-1DAF-B1BF-BA5E5F8C8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71039F1-B04C-EA14-867B-F556A3F0104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555FBF8-EBD4-257D-0390-D747A27C3C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BE736D-02DD-1839-92C3-CC21F068A9E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76B807B-7C09-926B-A34B-E0282E5725E6}"/>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8" name="Marcador de pie de página 7">
            <a:extLst>
              <a:ext uri="{FF2B5EF4-FFF2-40B4-BE49-F238E27FC236}">
                <a16:creationId xmlns:a16="http://schemas.microsoft.com/office/drawing/2014/main" id="{13DE6414-D3A8-6F1F-AD39-9340051156B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721956A-5B09-CA4E-BCDA-E9FA8429B687}"/>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1747149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5EC02D-3815-8841-DF30-680A575ED4E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91BDC54-D1F4-222A-82D9-D6B38CF2F35F}"/>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4" name="Marcador de pie de página 3">
            <a:extLst>
              <a:ext uri="{FF2B5EF4-FFF2-40B4-BE49-F238E27FC236}">
                <a16:creationId xmlns:a16="http://schemas.microsoft.com/office/drawing/2014/main" id="{453B58A3-2E7E-8A8E-8FBA-3AF82C10B42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F6D184A-D328-4BD4-C32A-78865BCAA35D}"/>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1773272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8DD758F-DB3B-5927-9B9C-8F192A140F84}"/>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3" name="Marcador de pie de página 2">
            <a:extLst>
              <a:ext uri="{FF2B5EF4-FFF2-40B4-BE49-F238E27FC236}">
                <a16:creationId xmlns:a16="http://schemas.microsoft.com/office/drawing/2014/main" id="{727EB591-4C77-8DA0-4480-F751B46FEE1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01F62D3-B6CA-3460-D5D8-15EB21480F40}"/>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2635822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02D614-669C-BFB8-FDC8-A4D9AF2A867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7A0FC0F-0F9C-D4B1-065F-CDA4C80FC1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C8777E-FD74-CD5E-A70C-C5E13D57F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5238C72-01FA-209A-DE1C-BD6F34AADDF2}"/>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6" name="Marcador de pie de página 5">
            <a:extLst>
              <a:ext uri="{FF2B5EF4-FFF2-40B4-BE49-F238E27FC236}">
                <a16:creationId xmlns:a16="http://schemas.microsoft.com/office/drawing/2014/main" id="{E1A4B696-5A2B-81C2-F589-218E38790CC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2725002-A39D-D979-48B8-B693D417E64E}"/>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1304024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4C2B09-EF7D-0E5E-5478-702AEA00F92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01B5B40-54CA-B29E-3BCE-E32FE9F39A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53C54CD-45D9-442D-971B-505878E890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5DD750D-3E03-5E4E-B9E0-EA127820A7DF}"/>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6" name="Marcador de pie de página 5">
            <a:extLst>
              <a:ext uri="{FF2B5EF4-FFF2-40B4-BE49-F238E27FC236}">
                <a16:creationId xmlns:a16="http://schemas.microsoft.com/office/drawing/2014/main" id="{FD6A31DF-93D5-4C9C-7BEE-ECD6F35FE66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8550BBF-03C3-C850-A265-7037A603A58A}"/>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3128198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C132F3-8EDB-26D8-8D5C-514DBDDF98B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CD65E43-A647-5958-81A0-6017CDDDE74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753F420-A41F-F852-A27B-60A12B493169}"/>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5" name="Marcador de pie de página 4">
            <a:extLst>
              <a:ext uri="{FF2B5EF4-FFF2-40B4-BE49-F238E27FC236}">
                <a16:creationId xmlns:a16="http://schemas.microsoft.com/office/drawing/2014/main" id="{B3520019-3673-C720-663D-3484A8D19F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172E55-3ACF-5EEA-80AD-7F2B5F37B009}"/>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4277488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F02A6C7-32F4-276D-C093-FB890186C84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2AC35A0-5BAB-5845-8C0A-AEB7B2141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49C6E5-7CA5-3793-51A5-5B3215362C16}"/>
              </a:ext>
            </a:extLst>
          </p:cNvPr>
          <p:cNvSpPr>
            <a:spLocks noGrp="1"/>
          </p:cNvSpPr>
          <p:nvPr>
            <p:ph type="dt" sz="half" idx="10"/>
          </p:nvPr>
        </p:nvSpPr>
        <p:spPr/>
        <p:txBody>
          <a:bodyPr/>
          <a:lstStyle/>
          <a:p>
            <a:fld id="{49AB4724-BBB7-AE4D-83BE-F9B852FDA62E}" type="datetimeFigureOut">
              <a:rPr lang="es-ES" smtClean="0"/>
              <a:t>22/4/23</a:t>
            </a:fld>
            <a:endParaRPr lang="es-ES"/>
          </a:p>
        </p:txBody>
      </p:sp>
      <p:sp>
        <p:nvSpPr>
          <p:cNvPr id="5" name="Marcador de pie de página 4">
            <a:extLst>
              <a:ext uri="{FF2B5EF4-FFF2-40B4-BE49-F238E27FC236}">
                <a16:creationId xmlns:a16="http://schemas.microsoft.com/office/drawing/2014/main" id="{7B97363A-2576-7BD5-E86A-B86C2F2BFA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C974981-0791-3DED-3F0F-B2C1E2E16CB7}"/>
              </a:ext>
            </a:extLst>
          </p:cNvPr>
          <p:cNvSpPr>
            <a:spLocks noGrp="1"/>
          </p:cNvSpPr>
          <p:nvPr>
            <p:ph type="sldNum" sz="quarter" idx="12"/>
          </p:nvPr>
        </p:nvSpPr>
        <p:spPr/>
        <p:txBody>
          <a:bodyPr/>
          <a:lstStyle/>
          <a:p>
            <a:fld id="{87F74D36-0050-8947-AB7D-B5CA41080A8C}" type="slidenum">
              <a:rPr lang="es-ES" smtClean="0"/>
              <a:t>‹Nº›</a:t>
            </a:fld>
            <a:endParaRPr lang="es-ES"/>
          </a:p>
        </p:txBody>
      </p:sp>
    </p:spTree>
    <p:extLst>
      <p:ext uri="{BB962C8B-B14F-4D97-AF65-F5344CB8AC3E}">
        <p14:creationId xmlns:p14="http://schemas.microsoft.com/office/powerpoint/2010/main" val="3823193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1860B9-3891-5B4A-7163-CEB90BEEBF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91DC3D-2ABA-D1A3-2CC1-1D248B7E9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2EE8D8E-072E-652F-7A34-3D9690919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AB4724-BBB7-AE4D-83BE-F9B852FDA62E}" type="datetimeFigureOut">
              <a:rPr lang="es-ES" smtClean="0"/>
              <a:t>22/4/23</a:t>
            </a:fld>
            <a:endParaRPr lang="es-ES"/>
          </a:p>
        </p:txBody>
      </p:sp>
      <p:sp>
        <p:nvSpPr>
          <p:cNvPr id="5" name="Marcador de pie de página 4">
            <a:extLst>
              <a:ext uri="{FF2B5EF4-FFF2-40B4-BE49-F238E27FC236}">
                <a16:creationId xmlns:a16="http://schemas.microsoft.com/office/drawing/2014/main" id="{73D9389C-17FC-676E-E408-F22953E692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997EF81-C50A-2622-21F1-9C111BB449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74D36-0050-8947-AB7D-B5CA41080A8C}" type="slidenum">
              <a:rPr lang="es-ES" smtClean="0"/>
              <a:t>‹Nº›</a:t>
            </a:fld>
            <a:endParaRPr lang="es-ES"/>
          </a:p>
        </p:txBody>
      </p:sp>
    </p:spTree>
    <p:extLst>
      <p:ext uri="{BB962C8B-B14F-4D97-AF65-F5344CB8AC3E}">
        <p14:creationId xmlns:p14="http://schemas.microsoft.com/office/powerpoint/2010/main" val="1769844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278732" y="350545"/>
            <a:ext cx="10558462" cy="1532045"/>
          </a:xfrm>
        </p:spPr>
        <p:txBody>
          <a:bodyPr>
            <a:noAutofit/>
          </a:bodyPr>
          <a:lstStyle/>
          <a:p>
            <a:br>
              <a:rPr lang="es-ES" sz="4400" dirty="0">
                <a:latin typeface="Arial" panose="020B0604020202020204" pitchFamily="34" charset="0"/>
                <a:cs typeface="Arial" panose="020B0604020202020204" pitchFamily="34" charset="0"/>
              </a:rPr>
            </a:br>
            <a:br>
              <a:rPr lang="es-ES" sz="4400" dirty="0">
                <a:latin typeface="Arial" panose="020B0604020202020204" pitchFamily="34" charset="0"/>
                <a:cs typeface="Arial" panose="020B0604020202020204" pitchFamily="34" charset="0"/>
              </a:rPr>
            </a:br>
            <a:r>
              <a:rPr lang="es-ES" sz="4400" dirty="0">
                <a:latin typeface="Arial" panose="020B0604020202020204" pitchFamily="34" charset="0"/>
                <a:cs typeface="Arial" panose="020B0604020202020204" pitchFamily="34" charset="0"/>
              </a:rPr>
              <a:t>Manejo de la intoxicación por Metanol y Etilenglicol en Urgencias</a:t>
            </a:r>
          </a:p>
        </p:txBody>
      </p:sp>
      <p:sp>
        <p:nvSpPr>
          <p:cNvPr id="4" name="CuadroTexto 3">
            <a:extLst>
              <a:ext uri="{FF2B5EF4-FFF2-40B4-BE49-F238E27FC236}">
                <a16:creationId xmlns:a16="http://schemas.microsoft.com/office/drawing/2014/main" id="{DF152A6D-32C9-ACB8-37BF-192F561128D3}"/>
              </a:ext>
            </a:extLst>
          </p:cNvPr>
          <p:cNvSpPr txBox="1"/>
          <p:nvPr/>
        </p:nvSpPr>
        <p:spPr>
          <a:xfrm>
            <a:off x="6096001" y="5372100"/>
            <a:ext cx="5162550" cy="369332"/>
          </a:xfrm>
          <a:prstGeom prst="rect">
            <a:avLst/>
          </a:prstGeom>
          <a:noFill/>
        </p:spPr>
        <p:txBody>
          <a:bodyPr wrap="square" rtlCol="0">
            <a:spAutoFit/>
          </a:bodyPr>
          <a:lstStyle/>
          <a:p>
            <a:r>
              <a:rPr lang="es-ES" dirty="0"/>
              <a:t>Carlos Galera Román R1 </a:t>
            </a:r>
            <a:r>
              <a:rPr lang="es-ES" dirty="0" err="1"/>
              <a:t>MFCyC</a:t>
            </a:r>
            <a:r>
              <a:rPr lang="es-ES" dirty="0"/>
              <a:t> CS Cartagena Este</a:t>
            </a:r>
          </a:p>
        </p:txBody>
      </p:sp>
      <p:pic>
        <p:nvPicPr>
          <p:cNvPr id="1026" name="Picture 2" descr="Motorkit MOT3542 Anticongelante, 5L, 50 %, Amarillo : Amazon.es: Coche y  moto">
            <a:extLst>
              <a:ext uri="{FF2B5EF4-FFF2-40B4-BE49-F238E27FC236}">
                <a16:creationId xmlns:a16="http://schemas.microsoft.com/office/drawing/2014/main" id="{825456F6-E6DF-3133-EA6C-F53B5C740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587" y="2301429"/>
            <a:ext cx="2420938" cy="36981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edimento urinario. Cristales de oxalato cálcico">
            <a:extLst>
              <a:ext uri="{FF2B5EF4-FFF2-40B4-BE49-F238E27FC236}">
                <a16:creationId xmlns:a16="http://schemas.microsoft.com/office/drawing/2014/main" id="{4A52D26C-2ACB-D75F-6DC8-3468079328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956" y="2957513"/>
            <a:ext cx="37465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372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latin typeface="Arial" panose="020B0604020202020204" pitchFamily="34" charset="0"/>
                <a:cs typeface="Arial" panose="020B0604020202020204" pitchFamily="34" charset="0"/>
              </a:rPr>
            </a:br>
            <a:br>
              <a:rPr lang="es-ES" dirty="0">
                <a:latin typeface="Arial" panose="020B0604020202020204" pitchFamily="34" charset="0"/>
                <a:cs typeface="Arial" panose="020B0604020202020204" pitchFamily="34" charset="0"/>
              </a:rPr>
            </a:br>
            <a:r>
              <a:rPr lang="es-ES" dirty="0">
                <a:latin typeface="Arial" panose="020B0604020202020204" pitchFamily="34" charset="0"/>
                <a:cs typeface="Arial" panose="020B0604020202020204" pitchFamily="34" charset="0"/>
              </a:rPr>
              <a:t>ÍNDICE</a:t>
            </a:r>
          </a:p>
        </p:txBody>
      </p:sp>
      <p:sp>
        <p:nvSpPr>
          <p:cNvPr id="4" name="CuadroTexto 3">
            <a:extLst>
              <a:ext uri="{FF2B5EF4-FFF2-40B4-BE49-F238E27FC236}">
                <a16:creationId xmlns:a16="http://schemas.microsoft.com/office/drawing/2014/main" id="{B243681D-0053-A4B4-A354-93F4237CB2AB}"/>
              </a:ext>
            </a:extLst>
          </p:cNvPr>
          <p:cNvSpPr txBox="1"/>
          <p:nvPr/>
        </p:nvSpPr>
        <p:spPr>
          <a:xfrm>
            <a:off x="1789044" y="1524000"/>
            <a:ext cx="7512120" cy="5909310"/>
          </a:xfrm>
          <a:prstGeom prst="rect">
            <a:avLst/>
          </a:prstGeom>
          <a:noFill/>
        </p:spPr>
        <p:txBody>
          <a:bodyPr wrap="square" rtlCol="0">
            <a:spAutoFit/>
          </a:bodyPr>
          <a:lstStyle/>
          <a:p>
            <a:pPr marL="285750"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A propósito de un caso</a:t>
            </a:r>
          </a:p>
          <a:p>
            <a:pPr marL="285750"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Cálculo del </a:t>
            </a:r>
            <a:r>
              <a:rPr lang="es-ES" dirty="0" err="1">
                <a:latin typeface="Arial" panose="020B0604020202020204" pitchFamily="34" charset="0"/>
                <a:cs typeface="Arial" panose="020B0604020202020204" pitchFamily="34" charset="0"/>
              </a:rPr>
              <a:t>Anion</a:t>
            </a:r>
            <a:r>
              <a:rPr lang="es-ES" dirty="0">
                <a:latin typeface="Arial" panose="020B0604020202020204" pitchFamily="34" charset="0"/>
                <a:cs typeface="Arial" panose="020B0604020202020204" pitchFamily="34" charset="0"/>
              </a:rPr>
              <a:t> Gap e Hiato osmolar</a:t>
            </a:r>
          </a:p>
          <a:p>
            <a:pPr marL="285750"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Diagnóstico diferencial</a:t>
            </a:r>
          </a:p>
          <a:p>
            <a:pPr marL="285750"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Intoxicación por metanol y etilenglicol, generalidades</a:t>
            </a:r>
          </a:p>
          <a:p>
            <a:pPr marL="285750"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Intoxicación por metanol</a:t>
            </a:r>
          </a:p>
          <a:p>
            <a:pPr marL="742950" lvl="1"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Introduccion</a:t>
            </a:r>
            <a:r>
              <a:rPr lang="es-ES" dirty="0">
                <a:latin typeface="Arial" panose="020B0604020202020204" pitchFamily="34" charset="0"/>
                <a:cs typeface="Arial" panose="020B0604020202020204" pitchFamily="34" charset="0"/>
              </a:rPr>
              <a:t> </a:t>
            </a:r>
          </a:p>
          <a:p>
            <a:pPr marL="742950" lvl="1"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   Prevalencia de la intoxicación por Metanol y Etilenglicol</a:t>
            </a:r>
          </a:p>
          <a:p>
            <a:pPr marL="742950" lvl="1"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	Fases de la intoxicación</a:t>
            </a:r>
          </a:p>
          <a:p>
            <a:pPr marL="742950" lvl="1"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	Diagnóstico y pruebas complementarias</a:t>
            </a:r>
          </a:p>
          <a:p>
            <a:pPr marL="742950" lvl="1" indent="-285750">
              <a:buFont typeface="Courier New" panose="02070309020205020404" pitchFamily="49" charset="0"/>
              <a:buChar char="o"/>
            </a:pPr>
            <a:r>
              <a:rPr lang="es-ES" dirty="0">
                <a:latin typeface="Arial" panose="020B0604020202020204" pitchFamily="34" charset="0"/>
                <a:cs typeface="Arial" panose="020B0604020202020204" pitchFamily="34" charset="0"/>
              </a:rPr>
              <a:t>	Medidas sintomáticas y de soporte</a:t>
            </a:r>
          </a:p>
          <a:p>
            <a:pPr marL="742950" lvl="1" indent="-285750">
              <a:buFont typeface="Courier New" panose="02070309020205020404" pitchFamily="49" charset="0"/>
              <a:buChar char="o"/>
            </a:pPr>
            <a:r>
              <a:rPr lang="es-ES" b="1" i="0" dirty="0">
                <a:solidFill>
                  <a:srgbClr val="142D53"/>
                </a:solidFill>
                <a:effectLst/>
                <a:latin typeface="Arial" panose="020B0604020202020204" pitchFamily="34" charset="0"/>
                <a:cs typeface="Arial" panose="020B0604020202020204" pitchFamily="34" charset="0"/>
              </a:rPr>
              <a:t>	</a:t>
            </a:r>
            <a:r>
              <a:rPr lang="es-ES" i="0" dirty="0">
                <a:solidFill>
                  <a:srgbClr val="142D53"/>
                </a:solidFill>
                <a:effectLst/>
                <a:latin typeface="Arial" panose="020B0604020202020204" pitchFamily="34" charset="0"/>
                <a:cs typeface="Arial" panose="020B0604020202020204" pitchFamily="34" charset="0"/>
              </a:rPr>
              <a:t>Antídotos</a:t>
            </a:r>
          </a:p>
          <a:p>
            <a:pPr marL="742950" lvl="1" indent="-285750">
              <a:buFont typeface="Courier New" panose="02070309020205020404" pitchFamily="49" charset="0"/>
              <a:buChar char="o"/>
            </a:pPr>
            <a:r>
              <a:rPr lang="es-ES" dirty="0">
                <a:solidFill>
                  <a:srgbClr val="142D53"/>
                </a:solidFill>
                <a:latin typeface="Arial" panose="020B0604020202020204" pitchFamily="34" charset="0"/>
                <a:cs typeface="Arial" panose="020B0604020202020204" pitchFamily="34" charset="0"/>
              </a:rPr>
              <a:t>	Indicaciones para hemodiálisis</a:t>
            </a:r>
          </a:p>
          <a:p>
            <a:pPr marL="285750" indent="-285750">
              <a:buFont typeface="Courier New" panose="02070309020205020404" pitchFamily="49" charset="0"/>
              <a:buChar char="o"/>
            </a:pPr>
            <a:r>
              <a:rPr lang="es-ES" i="0" dirty="0">
                <a:solidFill>
                  <a:srgbClr val="142D53"/>
                </a:solidFill>
                <a:effectLst/>
                <a:latin typeface="Arial" panose="020B0604020202020204" pitchFamily="34" charset="0"/>
                <a:cs typeface="Arial" panose="020B0604020202020204" pitchFamily="34" charset="0"/>
              </a:rPr>
              <a:t>Intoxicación por etilenglicol</a:t>
            </a:r>
          </a:p>
          <a:p>
            <a:pPr marL="742950" lvl="1" indent="-285750">
              <a:buFont typeface="Courier New" panose="02070309020205020404" pitchFamily="49" charset="0"/>
              <a:buChar char="o"/>
            </a:pPr>
            <a:r>
              <a:rPr lang="es-ES" dirty="0">
                <a:solidFill>
                  <a:srgbClr val="142D53"/>
                </a:solidFill>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Tratamiento en la intoxicación por etilenglicol</a:t>
            </a:r>
          </a:p>
          <a:p>
            <a:pPr lvl="1"/>
            <a:endParaRPr lang="es-ES" dirty="0">
              <a:latin typeface="Arial" panose="020B0604020202020204" pitchFamily="34" charset="0"/>
              <a:cs typeface="Arial" panose="020B0604020202020204" pitchFamily="34" charset="0"/>
            </a:endParaRPr>
          </a:p>
          <a:p>
            <a:pPr marL="285750" indent="-285750">
              <a:buFont typeface="Courier New" panose="02070309020205020404" pitchFamily="49" charset="0"/>
              <a:buChar char="o"/>
            </a:pPr>
            <a:r>
              <a:rPr lang="es-ES" dirty="0">
                <a:solidFill>
                  <a:srgbClr val="142D53"/>
                </a:solidFill>
                <a:latin typeface="Arial" panose="020B0604020202020204" pitchFamily="34" charset="0"/>
                <a:cs typeface="Arial" panose="020B0604020202020204" pitchFamily="34" charset="0"/>
              </a:rPr>
              <a:t>Conclusiones</a:t>
            </a:r>
            <a:endParaRPr lang="es-ES" i="0" dirty="0">
              <a:solidFill>
                <a:srgbClr val="142D53"/>
              </a:solidFill>
              <a:effectLst/>
              <a:latin typeface="Arial" panose="020B0604020202020204" pitchFamily="34" charset="0"/>
              <a:cs typeface="Arial" panose="020B0604020202020204" pitchFamily="34" charset="0"/>
            </a:endParaRPr>
          </a:p>
          <a:p>
            <a:endParaRPr lang="es-ES" sz="1800" i="0" dirty="0">
              <a:solidFill>
                <a:srgbClr val="142D53"/>
              </a:solidFill>
              <a:effectLst/>
              <a:latin typeface="Arial" panose="020B0604020202020204" pitchFamily="34" charset="0"/>
              <a:cs typeface="Arial" panose="020B0604020202020204" pitchFamily="34" charset="0"/>
            </a:endParaRPr>
          </a:p>
          <a:p>
            <a:endParaRPr lang="es-ES" dirty="0"/>
          </a:p>
          <a:p>
            <a:r>
              <a:rPr lang="es-ES" dirty="0"/>
              <a:t>	</a:t>
            </a:r>
          </a:p>
          <a:p>
            <a:endParaRPr lang="es-ES" dirty="0"/>
          </a:p>
          <a:p>
            <a:endParaRPr lang="es-ES" dirty="0"/>
          </a:p>
        </p:txBody>
      </p:sp>
    </p:spTree>
    <p:extLst>
      <p:ext uri="{BB962C8B-B14F-4D97-AF65-F5344CB8AC3E}">
        <p14:creationId xmlns:p14="http://schemas.microsoft.com/office/powerpoint/2010/main" val="2891949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AF49692C-5E02-00C8-73BC-343002D14FB7}"/>
              </a:ext>
            </a:extLst>
          </p:cNvPr>
          <p:cNvSpPr txBox="1"/>
          <p:nvPr/>
        </p:nvSpPr>
        <p:spPr>
          <a:xfrm>
            <a:off x="1855787" y="630921"/>
            <a:ext cx="8272463"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A PROPÓSITO DE UN CASO…</a:t>
            </a:r>
          </a:p>
        </p:txBody>
      </p:sp>
      <p:sp>
        <p:nvSpPr>
          <p:cNvPr id="4" name="CuadroTexto 3">
            <a:extLst>
              <a:ext uri="{FF2B5EF4-FFF2-40B4-BE49-F238E27FC236}">
                <a16:creationId xmlns:a16="http://schemas.microsoft.com/office/drawing/2014/main" id="{13436487-31BE-60F4-D2D1-7AE771184644}"/>
              </a:ext>
            </a:extLst>
          </p:cNvPr>
          <p:cNvSpPr txBox="1"/>
          <p:nvPr/>
        </p:nvSpPr>
        <p:spPr>
          <a:xfrm>
            <a:off x="515939" y="1258200"/>
            <a:ext cx="10736261" cy="4801314"/>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MOTIVO DE CONSULTA</a:t>
            </a:r>
          </a:p>
          <a:p>
            <a:r>
              <a:rPr lang="es-ES" dirty="0">
                <a:latin typeface="Arial" panose="020B0604020202020204" pitchFamily="34" charset="0"/>
                <a:cs typeface="Arial" panose="020B0604020202020204" pitchFamily="34" charset="0"/>
              </a:rPr>
              <a:t>Varón de 37 años que acude a Urgencias en la tarde del 4/7/22 por sospecha de crisis de </a:t>
            </a:r>
            <a:r>
              <a:rPr lang="es-ES" b="1" dirty="0">
                <a:latin typeface="Arial" panose="020B0604020202020204" pitchFamily="34" charset="0"/>
                <a:cs typeface="Arial" panose="020B0604020202020204" pitchFamily="34" charset="0"/>
              </a:rPr>
              <a:t>ansiedad</a:t>
            </a:r>
            <a:r>
              <a:rPr lang="es-ES" dirty="0">
                <a:latin typeface="Arial" panose="020B0604020202020204" pitchFamily="34" charset="0"/>
                <a:cs typeface="Arial" panose="020B0604020202020204" pitchFamily="34" charset="0"/>
              </a:rPr>
              <a:t>. </a:t>
            </a:r>
          </a:p>
          <a:p>
            <a:r>
              <a:rPr lang="es-ES" b="1" dirty="0">
                <a:latin typeface="Arial" panose="020B0604020202020204" pitchFamily="34" charset="0"/>
                <a:cs typeface="Arial" panose="020B0604020202020204" pitchFamily="34" charset="0"/>
              </a:rPr>
              <a:t>ENFERMEDAD ACTUAL</a:t>
            </a:r>
          </a:p>
          <a:p>
            <a:r>
              <a:rPr lang="es-ES" dirty="0">
                <a:latin typeface="Arial" panose="020B0604020202020204" pitchFamily="34" charset="0"/>
                <a:cs typeface="Arial" panose="020B0604020202020204" pitchFamily="34" charset="0"/>
              </a:rPr>
              <a:t>El paciente ha comenzado en la tarde del día 04/07 con aparente ansiedad, y agitación. Su pareja relata que han terminado relación recientemente, lo que ha podido motivar el cuadro sintomático por el que acude. </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Durante su estancia en urgencias se administra </a:t>
            </a:r>
            <a:r>
              <a:rPr lang="es-ES" b="1" dirty="0">
                <a:latin typeface="Arial" panose="020B0604020202020204" pitchFamily="34" charset="0"/>
                <a:cs typeface="Arial" panose="020B0604020202020204" pitchFamily="34" charset="0"/>
              </a:rPr>
              <a:t>Diazepam 5 mg </a:t>
            </a:r>
            <a:r>
              <a:rPr lang="es-ES" b="1" dirty="0" err="1">
                <a:latin typeface="Arial" panose="020B0604020202020204" pitchFamily="34" charset="0"/>
                <a:cs typeface="Arial" panose="020B0604020202020204" pitchFamily="34" charset="0"/>
              </a:rPr>
              <a:t>sl</a:t>
            </a:r>
            <a:r>
              <a:rPr lang="es-ES" b="1" dirty="0">
                <a:latin typeface="Arial" panose="020B0604020202020204" pitchFamily="34" charset="0"/>
                <a:cs typeface="Arial" panose="020B0604020202020204" pitchFamily="34" charset="0"/>
              </a:rPr>
              <a:t> y mascarilla cerrada</a:t>
            </a:r>
            <a:r>
              <a:rPr lang="es-ES" dirty="0">
                <a:latin typeface="Arial" panose="020B0604020202020204" pitchFamily="34" charset="0"/>
                <a:cs typeface="Arial" panose="020B0604020202020204" pitchFamily="34" charset="0"/>
              </a:rPr>
              <a:t>. Se </a:t>
            </a:r>
            <a:r>
              <a:rPr lang="es-ES" dirty="0" err="1">
                <a:latin typeface="Arial" panose="020B0604020202020204" pitchFamily="34" charset="0"/>
                <a:cs typeface="Arial" panose="020B0604020202020204" pitchFamily="34" charset="0"/>
              </a:rPr>
              <a:t>reevalua</a:t>
            </a:r>
            <a:r>
              <a:rPr lang="es-ES" dirty="0">
                <a:latin typeface="Arial" panose="020B0604020202020204" pitchFamily="34" charset="0"/>
                <a:cs typeface="Arial" panose="020B0604020202020204" pitchFamily="34" charset="0"/>
              </a:rPr>
              <a:t> a los 30 minutos tras lo cual el paciente mantiene mala evolución con hiperventilación. A la exploración NRL el paciente presenta algo de disartria y dismetría </a:t>
            </a:r>
          </a:p>
          <a:p>
            <a:r>
              <a:rPr lang="es-ES" sz="1800" dirty="0">
                <a:effectLst/>
                <a:latin typeface="Arial" panose="020B0604020202020204" pitchFamily="34" charset="0"/>
              </a:rPr>
              <a:t>Ante falta de </a:t>
            </a:r>
            <a:r>
              <a:rPr lang="es-ES" sz="1800" dirty="0" err="1">
                <a:effectLst/>
                <a:latin typeface="Arial" panose="020B0604020202020204" pitchFamily="34" charset="0"/>
              </a:rPr>
              <a:t>mejoría</a:t>
            </a:r>
            <a:r>
              <a:rPr lang="es-ES" sz="1800" dirty="0">
                <a:effectLst/>
                <a:latin typeface="Arial" panose="020B0604020202020204" pitchFamily="34" charset="0"/>
              </a:rPr>
              <a:t> se realiza </a:t>
            </a:r>
            <a:r>
              <a:rPr lang="es-ES" sz="1800" b="1" dirty="0" err="1">
                <a:effectLst/>
                <a:latin typeface="Arial" panose="020B0604020202020204" pitchFamily="34" charset="0"/>
              </a:rPr>
              <a:t>gasometría</a:t>
            </a:r>
            <a:r>
              <a:rPr lang="es-ES" sz="1800" b="1" dirty="0">
                <a:effectLst/>
                <a:latin typeface="Arial" panose="020B0604020202020204" pitchFamily="34" charset="0"/>
              </a:rPr>
              <a:t> venosa </a:t>
            </a:r>
            <a:r>
              <a:rPr lang="es-ES" sz="1800" dirty="0">
                <a:effectLst/>
                <a:latin typeface="Arial" panose="020B0604020202020204" pitchFamily="34" charset="0"/>
              </a:rPr>
              <a:t>donde se evidencia acidosis </a:t>
            </a:r>
            <a:r>
              <a:rPr lang="es-ES" sz="1800" dirty="0" err="1">
                <a:effectLst/>
                <a:latin typeface="Arial" panose="020B0604020202020204" pitchFamily="34" charset="0"/>
              </a:rPr>
              <a:t>metabólica</a:t>
            </a:r>
            <a:r>
              <a:rPr lang="es-ES" sz="1800" dirty="0">
                <a:effectLst/>
                <a:latin typeface="Arial" panose="020B0604020202020204" pitchFamily="34" charset="0"/>
              </a:rPr>
              <a:t> severa de </a:t>
            </a:r>
            <a:r>
              <a:rPr lang="es-ES" sz="1800" b="1" dirty="0">
                <a:effectLst/>
                <a:latin typeface="Arial" panose="020B0604020202020204" pitchFamily="34" charset="0"/>
              </a:rPr>
              <a:t>7,088 con pCO2 16, pO2 51, HCO3 4.8, BE -25, </a:t>
            </a:r>
            <a:r>
              <a:rPr lang="es-ES" sz="1800" b="1" dirty="0" err="1">
                <a:effectLst/>
                <a:latin typeface="Arial" panose="020B0604020202020204" pitchFamily="34" charset="0"/>
              </a:rPr>
              <a:t>glu</a:t>
            </a:r>
            <a:r>
              <a:rPr lang="es-ES" sz="1800" b="1" dirty="0">
                <a:effectLst/>
                <a:latin typeface="Arial" panose="020B0604020202020204" pitchFamily="34" charset="0"/>
              </a:rPr>
              <a:t> 121y lactato 25</a:t>
            </a:r>
            <a:r>
              <a:rPr lang="es-ES" sz="1800" dirty="0">
                <a:effectLst/>
                <a:latin typeface="Arial" panose="020B0604020202020204" pitchFamily="34" charset="0"/>
              </a:rPr>
              <a:t>. Se inicia perfusión de bicarbonato 1/6 molar. Los familiares desconocen consumo de </a:t>
            </a:r>
            <a:r>
              <a:rPr lang="es-ES" sz="1800" dirty="0" err="1">
                <a:effectLst/>
                <a:latin typeface="Arial" panose="020B0604020202020204" pitchFamily="34" charset="0"/>
              </a:rPr>
              <a:t>algun</a:t>
            </a:r>
            <a:r>
              <a:rPr lang="es-ES" sz="1800" dirty="0">
                <a:effectLst/>
                <a:latin typeface="Arial" panose="020B0604020202020204" pitchFamily="34" charset="0"/>
              </a:rPr>
              <a:t> </a:t>
            </a:r>
            <a:r>
              <a:rPr lang="es-ES" sz="1800" dirty="0" err="1">
                <a:effectLst/>
                <a:latin typeface="Arial" panose="020B0604020202020204" pitchFamily="34" charset="0"/>
              </a:rPr>
              <a:t>fármaco</a:t>
            </a:r>
            <a:r>
              <a:rPr lang="es-ES" sz="1800" dirty="0">
                <a:effectLst/>
                <a:latin typeface="Arial" panose="020B0604020202020204" pitchFamily="34" charset="0"/>
              </a:rPr>
              <a:t> o </a:t>
            </a:r>
            <a:r>
              <a:rPr lang="es-ES" sz="1800" dirty="0" err="1">
                <a:effectLst/>
                <a:latin typeface="Arial" panose="020B0604020202020204" pitchFamily="34" charset="0"/>
              </a:rPr>
              <a:t>tóxico</a:t>
            </a:r>
            <a:r>
              <a:rPr lang="es-ES" sz="1800" dirty="0">
                <a:effectLst/>
                <a:latin typeface="Arial" panose="020B0604020202020204" pitchFamily="34" charset="0"/>
              </a:rPr>
              <a:t>. Indican que en los </a:t>
            </a:r>
            <a:r>
              <a:rPr lang="es-ES" sz="1800" dirty="0" err="1">
                <a:effectLst/>
                <a:latin typeface="Arial" panose="020B0604020202020204" pitchFamily="34" charset="0"/>
              </a:rPr>
              <a:t>días</a:t>
            </a:r>
            <a:r>
              <a:rPr lang="es-ES" sz="1800" dirty="0">
                <a:effectLst/>
                <a:latin typeface="Arial" panose="020B0604020202020204" pitchFamily="34" charset="0"/>
              </a:rPr>
              <a:t> previos ha tenido una </a:t>
            </a:r>
            <a:r>
              <a:rPr lang="es-ES" sz="1800" dirty="0" err="1">
                <a:effectLst/>
                <a:latin typeface="Arial" panose="020B0604020202020204" pitchFamily="34" charset="0"/>
              </a:rPr>
              <a:t>discusión</a:t>
            </a:r>
            <a:r>
              <a:rPr lang="es-ES" sz="1800" dirty="0">
                <a:effectLst/>
                <a:latin typeface="Arial" panose="020B0604020202020204" pitchFamily="34" charset="0"/>
              </a:rPr>
              <a:t> familiar. Sus familiares no pueden confirmar si ha tenido ingesta </a:t>
            </a:r>
            <a:r>
              <a:rPr lang="es-ES" sz="1800" dirty="0" err="1">
                <a:effectLst/>
                <a:latin typeface="Arial" panose="020B0604020202020204" pitchFamily="34" charset="0"/>
              </a:rPr>
              <a:t>autolítica</a:t>
            </a:r>
            <a:r>
              <a:rPr lang="es-ES" sz="1800" dirty="0">
                <a:effectLst/>
                <a:latin typeface="Arial" panose="020B0604020202020204" pitchFamily="34" charset="0"/>
              </a:rPr>
              <a:t> de </a:t>
            </a:r>
            <a:r>
              <a:rPr lang="es-ES" sz="1800" dirty="0" err="1">
                <a:effectLst/>
                <a:latin typeface="Arial" panose="020B0604020202020204" pitchFamily="34" charset="0"/>
              </a:rPr>
              <a:t>fármacos</a:t>
            </a:r>
            <a:r>
              <a:rPr lang="es-ES" sz="1800" dirty="0">
                <a:effectLst/>
                <a:latin typeface="Arial" panose="020B0604020202020204" pitchFamily="34" charset="0"/>
              </a:rPr>
              <a:t> ni ha manifestado </a:t>
            </a:r>
            <a:r>
              <a:rPr lang="es-ES" sz="1800" dirty="0" err="1">
                <a:effectLst/>
                <a:latin typeface="Arial" panose="020B0604020202020204" pitchFamily="34" charset="0"/>
              </a:rPr>
              <a:t>ideación</a:t>
            </a:r>
            <a:r>
              <a:rPr lang="es-ES" sz="1800" dirty="0">
                <a:effectLst/>
                <a:latin typeface="Arial" panose="020B0604020202020204" pitchFamily="34" charset="0"/>
              </a:rPr>
              <a:t> suicida. </a:t>
            </a:r>
            <a:endParaRPr lang="es-ES" sz="1800" dirty="0">
              <a:effectLst/>
            </a:endParaRPr>
          </a:p>
          <a:p>
            <a:endParaRPr lang="es-ES" dirty="0">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419285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13436487-31BE-60F4-D2D1-7AE771184644}"/>
              </a:ext>
            </a:extLst>
          </p:cNvPr>
          <p:cNvSpPr txBox="1"/>
          <p:nvPr/>
        </p:nvSpPr>
        <p:spPr>
          <a:xfrm>
            <a:off x="1138239" y="1577261"/>
            <a:ext cx="8829675" cy="3970318"/>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El paciente niega consumo de tóxicos y únicamente reconoce fumar cannabis de manera ocasional. La gravedad del cuadro clínico y la falta de respuesta motivan su ingreso en la Unidad y su posterior ingreso en la </a:t>
            </a:r>
            <a:r>
              <a:rPr lang="es-ES" b="1" dirty="0">
                <a:latin typeface="Arial" panose="020B0604020202020204" pitchFamily="34" charset="0"/>
                <a:cs typeface="Arial" panose="020B0604020202020204" pitchFamily="34" charset="0"/>
              </a:rPr>
              <a:t>UCI.</a:t>
            </a:r>
          </a:p>
          <a:p>
            <a:endParaRPr lang="es-ES" b="1"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PPCC</a:t>
            </a:r>
          </a:p>
          <a:p>
            <a:r>
              <a:rPr lang="es-ES" dirty="0">
                <a:latin typeface="Arial" panose="020B0604020202020204" pitchFamily="34" charset="0"/>
                <a:cs typeface="Arial" panose="020B0604020202020204" pitchFamily="34" charset="0"/>
              </a:rPr>
              <a:t>-Analítica </a:t>
            </a:r>
            <a:r>
              <a:rPr lang="es-ES" dirty="0" err="1">
                <a:latin typeface="Arial" panose="020B0604020202020204" pitchFamily="34" charset="0"/>
                <a:cs typeface="Arial" panose="020B0604020202020204" pitchFamily="34" charset="0"/>
              </a:rPr>
              <a:t>SyO</a:t>
            </a:r>
            <a:r>
              <a:rPr lang="es-ES" dirty="0">
                <a:latin typeface="Arial" panose="020B0604020202020204" pitchFamily="34" charset="0"/>
                <a:cs typeface="Arial" panose="020B0604020202020204" pitchFamily="34" charset="0"/>
              </a:rPr>
              <a:t>: </a:t>
            </a:r>
            <a:r>
              <a:rPr lang="es-ES" sz="1800" dirty="0">
                <a:effectLst/>
                <a:latin typeface="Arial" panose="020B0604020202020204" pitchFamily="34" charset="0"/>
                <a:cs typeface="Arial" panose="020B0604020202020204" pitchFamily="34" charset="0"/>
              </a:rPr>
              <a:t>Creatinina * </a:t>
            </a:r>
            <a:r>
              <a:rPr lang="es-ES" sz="1800" b="1" dirty="0">
                <a:effectLst/>
                <a:latin typeface="Arial" panose="020B0604020202020204" pitchFamily="34" charset="0"/>
                <a:cs typeface="Arial" panose="020B0604020202020204" pitchFamily="34" charset="0"/>
              </a:rPr>
              <a:t>1.92, </a:t>
            </a:r>
            <a:r>
              <a:rPr lang="es-ES" sz="1800" dirty="0">
                <a:effectLst/>
                <a:latin typeface="Arial" panose="020B0604020202020204" pitchFamily="34" charset="0"/>
                <a:cs typeface="Arial" panose="020B0604020202020204" pitchFamily="34" charset="0"/>
              </a:rPr>
              <a:t>Potasio ** </a:t>
            </a:r>
            <a:r>
              <a:rPr lang="es-ES" sz="1800" b="1" dirty="0">
                <a:effectLst/>
                <a:latin typeface="Arial" panose="020B0604020202020204" pitchFamily="34" charset="0"/>
                <a:cs typeface="Arial" panose="020B0604020202020204" pitchFamily="34" charset="0"/>
              </a:rPr>
              <a:t>6.2 </a:t>
            </a:r>
            <a:r>
              <a:rPr lang="es-ES" sz="1800" dirty="0">
                <a:effectLst/>
                <a:latin typeface="Arial" panose="020B0604020202020204" pitchFamily="34" charset="0"/>
                <a:cs typeface="Arial" panose="020B0604020202020204" pitchFamily="34" charset="0"/>
              </a:rPr>
              <a:t>Osmolalidad </a:t>
            </a:r>
            <a:r>
              <a:rPr lang="es-ES" sz="1800" dirty="0" err="1">
                <a:effectLst/>
                <a:latin typeface="Arial" panose="020B0604020202020204" pitchFamily="34" charset="0"/>
                <a:cs typeface="Arial" panose="020B0604020202020204" pitchFamily="34" charset="0"/>
              </a:rPr>
              <a:t>serica</a:t>
            </a:r>
            <a:r>
              <a:rPr lang="es-ES" dirty="0">
                <a:latin typeface="Arial" panose="020B0604020202020204" pitchFamily="34" charset="0"/>
                <a:cs typeface="Arial" panose="020B0604020202020204" pitchFamily="34" charset="0"/>
              </a:rPr>
              <a:t> </a:t>
            </a:r>
            <a:r>
              <a:rPr lang="es-ES" sz="1800" b="1" dirty="0">
                <a:effectLst/>
                <a:latin typeface="Arial" panose="020B0604020202020204" pitchFamily="34" charset="0"/>
                <a:cs typeface="Arial" panose="020B0604020202020204" pitchFamily="34" charset="0"/>
              </a:rPr>
              <a:t>331 </a:t>
            </a:r>
            <a:r>
              <a:rPr lang="es-ES" sz="1800" dirty="0">
                <a:effectLst/>
                <a:latin typeface="Arial" panose="020B0604020202020204" pitchFamily="34" charset="0"/>
                <a:cs typeface="Arial" panose="020B0604020202020204" pitchFamily="34" charset="0"/>
              </a:rPr>
              <a:t>(VN 280-300) Hb 17.7 Leucocitos: </a:t>
            </a:r>
            <a:r>
              <a:rPr lang="es-ES" sz="1800" b="1" dirty="0">
                <a:effectLst/>
                <a:latin typeface="Arial" panose="020B0604020202020204" pitchFamily="34" charset="0"/>
                <a:cs typeface="Arial" panose="020B0604020202020204" pitchFamily="34" charset="0"/>
              </a:rPr>
              <a:t>20.93</a:t>
            </a:r>
            <a:r>
              <a:rPr lang="es-ES" sz="1800" dirty="0">
                <a:effectLst/>
                <a:latin typeface="Arial" panose="020B0604020202020204" pitchFamily="34" charset="0"/>
                <a:cs typeface="Arial" panose="020B0604020202020204" pitchFamily="34" charset="0"/>
              </a:rPr>
              <a:t> Neutrófilos </a:t>
            </a:r>
            <a:r>
              <a:rPr lang="es-ES" sz="1800" b="1" dirty="0">
                <a:effectLst/>
                <a:latin typeface="Arial" panose="020B0604020202020204" pitchFamily="34" charset="0"/>
                <a:cs typeface="Arial" panose="020B0604020202020204" pitchFamily="34" charset="0"/>
              </a:rPr>
              <a:t>15.41</a:t>
            </a:r>
            <a:endParaRPr lang="es-ES" b="1" dirty="0">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Orina: Leucocitos </a:t>
            </a:r>
            <a:r>
              <a:rPr lang="es-ES" sz="1800" b="1" dirty="0">
                <a:effectLst/>
                <a:latin typeface="Arial" panose="020B0604020202020204" pitchFamily="34" charset="0"/>
                <a:cs typeface="Arial" panose="020B0604020202020204" pitchFamily="34" charset="0"/>
              </a:rPr>
              <a:t>Negativo, </a:t>
            </a:r>
            <a:r>
              <a:rPr lang="es-ES" sz="1800" dirty="0">
                <a:effectLst/>
                <a:latin typeface="Arial" panose="020B0604020202020204" pitchFamily="34" charset="0"/>
                <a:cs typeface="Arial" panose="020B0604020202020204" pitchFamily="34" charset="0"/>
              </a:rPr>
              <a:t>Sangre </a:t>
            </a:r>
            <a:r>
              <a:rPr lang="es-ES" sz="1800" b="1" dirty="0">
                <a:effectLst/>
                <a:latin typeface="Arial" panose="020B0604020202020204" pitchFamily="34" charset="0"/>
                <a:cs typeface="Arial" panose="020B0604020202020204" pitchFamily="34" charset="0"/>
              </a:rPr>
              <a:t>Positivo (++); </a:t>
            </a:r>
            <a:r>
              <a:rPr lang="es-ES" sz="1800" dirty="0">
                <a:effectLst/>
                <a:latin typeface="Arial" panose="020B0604020202020204" pitchFamily="34" charset="0"/>
                <a:cs typeface="Arial" panose="020B0604020202020204" pitchFamily="34" charset="0"/>
              </a:rPr>
              <a:t>Cristal Oxalato </a:t>
            </a:r>
            <a:r>
              <a:rPr lang="es-ES" sz="1800" dirty="0" err="1">
                <a:effectLst/>
                <a:latin typeface="Arial" panose="020B0604020202020204" pitchFamily="34" charset="0"/>
                <a:cs typeface="Arial" panose="020B0604020202020204" pitchFamily="34" charset="0"/>
              </a:rPr>
              <a:t>Cálcico</a:t>
            </a:r>
            <a:r>
              <a:rPr lang="es-ES" sz="1800" dirty="0">
                <a:effectLst/>
                <a:latin typeface="Arial" panose="020B0604020202020204" pitchFamily="34" charset="0"/>
                <a:cs typeface="Arial" panose="020B0604020202020204" pitchFamily="34" charset="0"/>
              </a:rPr>
              <a:t> Monohidratado: </a:t>
            </a:r>
            <a:r>
              <a:rPr lang="es-ES" sz="1800" b="1" dirty="0">
                <a:effectLst/>
                <a:latin typeface="Arial" panose="020B0604020202020204" pitchFamily="34" charset="0"/>
                <a:cs typeface="Arial" panose="020B0604020202020204" pitchFamily="34" charset="0"/>
              </a:rPr>
              <a:t>abundantes</a:t>
            </a:r>
            <a:r>
              <a:rPr lang="es-ES" sz="1800" dirty="0">
                <a:effectLst/>
                <a:latin typeface="Arial" panose="020B0604020202020204" pitchFamily="34" charset="0"/>
                <a:cs typeface="Arial" panose="020B0604020202020204" pitchFamily="34" charset="0"/>
              </a:rPr>
              <a:t>, Tóxicos en orina: negativos</a:t>
            </a:r>
            <a:endParaRPr lang="es-ES" b="1" dirty="0">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a:p>
            <a:br>
              <a:rPr lang="es-ES" sz="1800" dirty="0">
                <a:solidFill>
                  <a:srgbClr val="333333"/>
                </a:solidFill>
                <a:effectLst/>
                <a:latin typeface="Arial" panose="020B0604020202020204" pitchFamily="34" charset="0"/>
                <a:cs typeface="Arial" panose="020B0604020202020204" pitchFamily="34" charset="0"/>
              </a:rPr>
            </a:br>
            <a:endParaRPr lang="es-ES" dirty="0">
              <a:effectLst/>
              <a:latin typeface="Arial" panose="020B0604020202020204" pitchFamily="34" charset="0"/>
              <a:cs typeface="Arial" panose="020B0604020202020204" pitchFamily="34" charset="0"/>
            </a:endParaRPr>
          </a:p>
          <a:p>
            <a:endParaRPr lang="es-ES" dirty="0"/>
          </a:p>
        </p:txBody>
      </p:sp>
      <p:sp>
        <p:nvSpPr>
          <p:cNvPr id="5" name="CuadroTexto 4">
            <a:extLst>
              <a:ext uri="{FF2B5EF4-FFF2-40B4-BE49-F238E27FC236}">
                <a16:creationId xmlns:a16="http://schemas.microsoft.com/office/drawing/2014/main" id="{EDBD1ACE-CEE8-E3B8-5CCE-22B2D389FCDF}"/>
              </a:ext>
            </a:extLst>
          </p:cNvPr>
          <p:cNvSpPr txBox="1"/>
          <p:nvPr/>
        </p:nvSpPr>
        <p:spPr>
          <a:xfrm>
            <a:off x="1943100" y="479425"/>
            <a:ext cx="7124700" cy="800219"/>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A PROPÓSITO DE UN CASO…</a:t>
            </a:r>
          </a:p>
          <a:p>
            <a:endParaRPr lang="es-ES" dirty="0"/>
          </a:p>
        </p:txBody>
      </p:sp>
      <p:sp>
        <p:nvSpPr>
          <p:cNvPr id="6" name="CuadroTexto 5">
            <a:extLst>
              <a:ext uri="{FF2B5EF4-FFF2-40B4-BE49-F238E27FC236}">
                <a16:creationId xmlns:a16="http://schemas.microsoft.com/office/drawing/2014/main" id="{0D47A055-0285-7AE7-A8DE-E7406DD1A060}"/>
              </a:ext>
            </a:extLst>
          </p:cNvPr>
          <p:cNvSpPr txBox="1"/>
          <p:nvPr/>
        </p:nvSpPr>
        <p:spPr>
          <a:xfrm>
            <a:off x="1397000" y="4787900"/>
            <a:ext cx="5829300" cy="369332"/>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ACIDOSIS METABÓLICA SEVERA</a:t>
            </a:r>
          </a:p>
        </p:txBody>
      </p:sp>
    </p:spTree>
    <p:extLst>
      <p:ext uri="{BB962C8B-B14F-4D97-AF65-F5344CB8AC3E}">
        <p14:creationId xmlns:p14="http://schemas.microsoft.com/office/powerpoint/2010/main" val="981010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63F1443F-7F07-70A7-9981-7C82A10F72A0}"/>
              </a:ext>
            </a:extLst>
          </p:cNvPr>
          <p:cNvSpPr txBox="1"/>
          <p:nvPr/>
        </p:nvSpPr>
        <p:spPr>
          <a:xfrm>
            <a:off x="1138239" y="729569"/>
            <a:ext cx="10165865" cy="2831544"/>
          </a:xfrm>
          <a:prstGeom prst="rect">
            <a:avLst/>
          </a:prstGeom>
          <a:noFill/>
        </p:spPr>
        <p:txBody>
          <a:bodyPr wrap="square">
            <a:spAutoFit/>
          </a:bodyPr>
          <a:lstStyle/>
          <a:p>
            <a:r>
              <a:rPr lang="es-ES" sz="2800" b="0" dirty="0">
                <a:effectLst/>
                <a:latin typeface="Arial" panose="020B0604020202020204" pitchFamily="34" charset="0"/>
                <a:cs typeface="Arial" panose="020B0604020202020204" pitchFamily="34" charset="0"/>
              </a:rPr>
              <a:t>DIAGNÓSTICO DIFERENCIAL </a:t>
            </a:r>
            <a:endParaRPr lang="es-ES" sz="2800" dirty="0">
              <a:latin typeface="Arial" panose="020B0604020202020204" pitchFamily="34" charset="0"/>
              <a:cs typeface="Arial" panose="020B0604020202020204" pitchFamily="34" charset="0"/>
            </a:endParaRPr>
          </a:p>
          <a:p>
            <a:endParaRPr lang="es-ES" sz="2400" dirty="0">
              <a:latin typeface="Arial" panose="020B0604020202020204" pitchFamily="34" charset="0"/>
              <a:cs typeface="Arial" panose="020B0604020202020204" pitchFamily="34" charset="0"/>
            </a:endParaRPr>
          </a:p>
          <a:p>
            <a:r>
              <a:rPr lang="es-ES" sz="1800" dirty="0">
                <a:effectLst/>
                <a:latin typeface="Arial" panose="020B0604020202020204" pitchFamily="34" charset="0"/>
                <a:cs typeface="Arial" panose="020B0604020202020204" pitchFamily="34" charset="0"/>
              </a:rPr>
              <a:t>Ante una acidosis </a:t>
            </a:r>
            <a:r>
              <a:rPr lang="es-ES" sz="1800" dirty="0" err="1">
                <a:effectLst/>
                <a:latin typeface="Arial" panose="020B0604020202020204" pitchFamily="34" charset="0"/>
                <a:cs typeface="Arial" panose="020B0604020202020204" pitchFamily="34" charset="0"/>
              </a:rPr>
              <a:t>metabólica</a:t>
            </a:r>
            <a:r>
              <a:rPr lang="es-ES" sz="1800" dirty="0">
                <a:effectLst/>
                <a:latin typeface="Arial" panose="020B0604020202020204" pitchFamily="34" charset="0"/>
                <a:cs typeface="Arial" panose="020B0604020202020204" pitchFamily="34" charset="0"/>
              </a:rPr>
              <a:t>, si la </a:t>
            </a:r>
            <a:r>
              <a:rPr lang="es-ES" sz="1800" b="1" dirty="0">
                <a:effectLst/>
                <a:latin typeface="Arial" panose="020B0604020202020204" pitchFamily="34" charset="0"/>
                <a:cs typeface="Arial" panose="020B0604020202020204" pitchFamily="34" charset="0"/>
              </a:rPr>
              <a:t>historia </a:t>
            </a:r>
            <a:r>
              <a:rPr lang="es-ES" sz="1800" b="1" dirty="0" err="1">
                <a:effectLst/>
                <a:latin typeface="Arial" panose="020B0604020202020204" pitchFamily="34" charset="0"/>
                <a:cs typeface="Arial" panose="020B0604020202020204" pitchFamily="34" charset="0"/>
              </a:rPr>
              <a:t>clínica</a:t>
            </a:r>
            <a:r>
              <a:rPr lang="es-ES" sz="1800" b="1" dirty="0">
                <a:effectLst/>
                <a:latin typeface="Arial" panose="020B0604020202020204" pitchFamily="34" charset="0"/>
                <a:cs typeface="Arial" panose="020B0604020202020204" pitchFamily="34" charset="0"/>
              </a:rPr>
              <a:t> </a:t>
            </a:r>
            <a:r>
              <a:rPr lang="es-ES" sz="1800" dirty="0">
                <a:effectLst/>
                <a:latin typeface="Arial" panose="020B0604020202020204" pitchFamily="34" charset="0"/>
                <a:cs typeface="Arial" panose="020B0604020202020204" pitchFamily="34" charset="0"/>
              </a:rPr>
              <a:t>orienta hacia un agente </a:t>
            </a:r>
            <a:r>
              <a:rPr lang="es-ES" sz="1800" dirty="0" err="1">
                <a:effectLst/>
                <a:latin typeface="Arial" panose="020B0604020202020204" pitchFamily="34" charset="0"/>
                <a:cs typeface="Arial" panose="020B0604020202020204" pitchFamily="34" charset="0"/>
              </a:rPr>
              <a:t>etiológico</a:t>
            </a:r>
            <a:r>
              <a:rPr lang="es-ES" sz="1800" dirty="0">
                <a:effectLst/>
                <a:latin typeface="Arial" panose="020B0604020202020204" pitchFamily="34" charset="0"/>
                <a:cs typeface="Arial" panose="020B0604020202020204" pitchFamily="34" charset="0"/>
              </a:rPr>
              <a:t>, se investigará </a:t>
            </a:r>
            <a:r>
              <a:rPr lang="es-ES" sz="1800" dirty="0" err="1">
                <a:effectLst/>
                <a:latin typeface="Arial" panose="020B0604020202020204" pitchFamily="34" charset="0"/>
                <a:cs typeface="Arial" panose="020B0604020202020204" pitchFamily="34" charset="0"/>
              </a:rPr>
              <a:t>éste</a:t>
            </a:r>
            <a:r>
              <a:rPr lang="es-ES" sz="1800" dirty="0">
                <a:effectLst/>
                <a:latin typeface="Arial" panose="020B0604020202020204" pitchFamily="34" charset="0"/>
                <a:cs typeface="Arial" panose="020B0604020202020204" pitchFamily="34" charset="0"/>
              </a:rPr>
              <a:t> directamente. </a:t>
            </a:r>
            <a:endParaRPr lang="es-ES" dirty="0">
              <a:latin typeface="Arial" panose="020B0604020202020204" pitchFamily="34" charset="0"/>
              <a:cs typeface="Arial" panose="020B0604020202020204" pitchFamily="34" charset="0"/>
            </a:endParaRPr>
          </a:p>
          <a:p>
            <a:r>
              <a:rPr lang="es-ES" sz="1800" dirty="0">
                <a:effectLst/>
                <a:latin typeface="Arial" panose="020B0604020202020204" pitchFamily="34" charset="0"/>
                <a:cs typeface="Arial" panose="020B0604020202020204" pitchFamily="34" charset="0"/>
              </a:rPr>
              <a:t>Si la historia no es orientativa, se </a:t>
            </a:r>
            <a:r>
              <a:rPr lang="es-ES" sz="1800" dirty="0" err="1">
                <a:effectLst/>
                <a:latin typeface="Arial" panose="020B0604020202020204" pitchFamily="34" charset="0"/>
                <a:cs typeface="Arial" panose="020B0604020202020204" pitchFamily="34" charset="0"/>
              </a:rPr>
              <a:t>investigarán</a:t>
            </a:r>
            <a:r>
              <a:rPr lang="es-ES" sz="1800" dirty="0">
                <a:effectLst/>
                <a:latin typeface="Arial" panose="020B0604020202020204" pitchFamily="34" charset="0"/>
                <a:cs typeface="Arial" panose="020B0604020202020204" pitchFamily="34" charset="0"/>
              </a:rPr>
              <a:t> primero las </a:t>
            </a:r>
            <a:r>
              <a:rPr lang="es-ES" sz="1800" b="1" dirty="0">
                <a:effectLst/>
                <a:latin typeface="Arial" panose="020B0604020202020204" pitchFamily="34" charset="0"/>
                <a:cs typeface="Arial" panose="020B0604020202020204" pitchFamily="34" charset="0"/>
              </a:rPr>
              <a:t>causas </a:t>
            </a:r>
            <a:r>
              <a:rPr lang="es-ES" sz="1800" b="1" dirty="0" err="1">
                <a:effectLst/>
                <a:latin typeface="Arial" panose="020B0604020202020204" pitchFamily="34" charset="0"/>
                <a:cs typeface="Arial" panose="020B0604020202020204" pitchFamily="34" charset="0"/>
              </a:rPr>
              <a:t>más</a:t>
            </a:r>
            <a:r>
              <a:rPr lang="es-ES" sz="1800" b="1" dirty="0">
                <a:effectLst/>
                <a:latin typeface="Arial" panose="020B0604020202020204" pitchFamily="34" charset="0"/>
                <a:cs typeface="Arial" panose="020B0604020202020204" pitchFamily="34" charset="0"/>
              </a:rPr>
              <a:t> frecuentes</a:t>
            </a:r>
            <a:r>
              <a:rPr lang="es-ES" sz="1800" dirty="0">
                <a:effectLst/>
                <a:latin typeface="Arial" panose="020B0604020202020204" pitchFamily="34" charset="0"/>
                <a:cs typeface="Arial" panose="020B0604020202020204" pitchFamily="34" charset="0"/>
              </a:rPr>
              <a:t>, excluyendo la </a:t>
            </a:r>
            <a:r>
              <a:rPr lang="es-ES" sz="1800" b="1" dirty="0">
                <a:effectLst/>
                <a:latin typeface="Arial" panose="020B0604020202020204" pitchFamily="34" charset="0"/>
                <a:cs typeface="Arial" panose="020B0604020202020204" pitchFamily="34" charset="0"/>
              </a:rPr>
              <a:t>cetoacidosis </a:t>
            </a:r>
            <a:r>
              <a:rPr lang="es-ES" sz="1800" b="1" dirty="0" err="1">
                <a:effectLst/>
                <a:latin typeface="Arial" panose="020B0604020202020204" pitchFamily="34" charset="0"/>
                <a:cs typeface="Arial" panose="020B0604020202020204" pitchFamily="34" charset="0"/>
              </a:rPr>
              <a:t>diabética</a:t>
            </a:r>
            <a:r>
              <a:rPr lang="es-ES" sz="1800" b="1" dirty="0">
                <a:effectLst/>
                <a:latin typeface="Arial" panose="020B0604020202020204" pitchFamily="34" charset="0"/>
                <a:cs typeface="Arial" panose="020B0604020202020204" pitchFamily="34" charset="0"/>
              </a:rPr>
              <a:t>, la insuficiencia renal y la hipercloremia. </a:t>
            </a:r>
          </a:p>
          <a:p>
            <a:endParaRPr lang="es-ES" sz="1800" dirty="0">
              <a:effectLst/>
              <a:latin typeface="Arial" panose="020B0604020202020204" pitchFamily="34" charset="0"/>
              <a:cs typeface="Arial" panose="020B0604020202020204" pitchFamily="34" charset="0"/>
            </a:endParaRPr>
          </a:p>
          <a:p>
            <a:r>
              <a:rPr lang="es-ES" sz="1800" dirty="0">
                <a:effectLst/>
                <a:latin typeface="Arial" panose="020B0604020202020204" pitchFamily="34" charset="0"/>
                <a:cs typeface="Arial" panose="020B0604020202020204" pitchFamily="34" charset="0"/>
              </a:rPr>
              <a:t>Será necesario el cálculo del </a:t>
            </a:r>
            <a:r>
              <a:rPr lang="es-ES" sz="1800" dirty="0" err="1">
                <a:effectLst/>
                <a:latin typeface="Arial" panose="020B0604020202020204" pitchFamily="34" charset="0"/>
                <a:cs typeface="Arial" panose="020B0604020202020204" pitchFamily="34" charset="0"/>
              </a:rPr>
              <a:t>Anion</a:t>
            </a:r>
            <a:r>
              <a:rPr lang="es-ES" sz="1800" dirty="0">
                <a:effectLst/>
                <a:latin typeface="Arial" panose="020B0604020202020204" pitchFamily="34" charset="0"/>
                <a:cs typeface="Arial" panose="020B0604020202020204" pitchFamily="34" charset="0"/>
              </a:rPr>
              <a:t> GAP y del hiato osmótico.</a:t>
            </a:r>
          </a:p>
          <a:p>
            <a:endParaRPr lang="es-ES" sz="1800" dirty="0">
              <a:effectLst/>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28085C60-B355-E6F0-1BC2-3FE5E4D693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864" y="3638342"/>
            <a:ext cx="8520271" cy="2740233"/>
          </a:xfrm>
          <a:prstGeom prst="rect">
            <a:avLst/>
          </a:prstGeom>
        </p:spPr>
      </p:pic>
    </p:spTree>
    <p:extLst>
      <p:ext uri="{BB962C8B-B14F-4D97-AF65-F5344CB8AC3E}">
        <p14:creationId xmlns:p14="http://schemas.microsoft.com/office/powerpoint/2010/main" val="1966841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13436487-31BE-60F4-D2D1-7AE771184644}"/>
              </a:ext>
            </a:extLst>
          </p:cNvPr>
          <p:cNvSpPr txBox="1"/>
          <p:nvPr/>
        </p:nvSpPr>
        <p:spPr>
          <a:xfrm>
            <a:off x="1138239" y="1577261"/>
            <a:ext cx="8829675" cy="646331"/>
          </a:xfrm>
          <a:prstGeom prst="rect">
            <a:avLst/>
          </a:prstGeom>
          <a:noFill/>
        </p:spPr>
        <p:txBody>
          <a:bodyPr wrap="square" rtlCol="0">
            <a:spAutoFit/>
          </a:bodyPr>
          <a:lstStyle/>
          <a:p>
            <a:endParaRPr lang="es-ES" dirty="0"/>
          </a:p>
          <a:p>
            <a:endParaRPr lang="es-ES" dirty="0"/>
          </a:p>
        </p:txBody>
      </p:sp>
      <p:sp>
        <p:nvSpPr>
          <p:cNvPr id="5" name="CuadroTexto 4">
            <a:extLst>
              <a:ext uri="{FF2B5EF4-FFF2-40B4-BE49-F238E27FC236}">
                <a16:creationId xmlns:a16="http://schemas.microsoft.com/office/drawing/2014/main" id="{EDBD1ACE-CEE8-E3B8-5CCE-22B2D389FCDF}"/>
              </a:ext>
            </a:extLst>
          </p:cNvPr>
          <p:cNvSpPr txBox="1"/>
          <p:nvPr/>
        </p:nvSpPr>
        <p:spPr>
          <a:xfrm>
            <a:off x="1943100" y="479425"/>
            <a:ext cx="7124700" cy="1231106"/>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CÁLCULO DEL ANIÓN GAP Y DEL HIATO OSMOLAR</a:t>
            </a:r>
          </a:p>
          <a:p>
            <a:endParaRPr lang="es-ES" dirty="0"/>
          </a:p>
        </p:txBody>
      </p:sp>
      <p:sp>
        <p:nvSpPr>
          <p:cNvPr id="6" name="CuadroTexto 5">
            <a:extLst>
              <a:ext uri="{FF2B5EF4-FFF2-40B4-BE49-F238E27FC236}">
                <a16:creationId xmlns:a16="http://schemas.microsoft.com/office/drawing/2014/main" id="{F078CE29-903A-5036-E577-5CE1D8C238F6}"/>
              </a:ext>
            </a:extLst>
          </p:cNvPr>
          <p:cNvSpPr txBox="1"/>
          <p:nvPr/>
        </p:nvSpPr>
        <p:spPr>
          <a:xfrm>
            <a:off x="520700" y="1428750"/>
            <a:ext cx="11239500" cy="5632311"/>
          </a:xfrm>
          <a:prstGeom prst="rect">
            <a:avLst/>
          </a:prstGeom>
          <a:noFill/>
        </p:spPr>
        <p:txBody>
          <a:bodyPr wrap="square" rtlCol="0">
            <a:spAutoFit/>
          </a:bodyPr>
          <a:lstStyle/>
          <a:p>
            <a:endParaRPr lang="es-ES" b="0" i="0" dirty="0">
              <a:solidFill>
                <a:srgbClr val="333333"/>
              </a:solidFill>
              <a:effectLst/>
              <a:latin typeface="Verdana" panose="020B0604030504040204" pitchFamily="34" charset="0"/>
            </a:endParaRPr>
          </a:p>
          <a:p>
            <a:r>
              <a:rPr lang="es-ES" b="1" dirty="0">
                <a:solidFill>
                  <a:srgbClr val="333333"/>
                </a:solidFill>
                <a:latin typeface="Arial" panose="020B0604020202020204" pitchFamily="34" charset="0"/>
                <a:cs typeface="Arial" panose="020B0604020202020204" pitchFamily="34" charset="0"/>
              </a:rPr>
              <a:t>Cálculo del Anión GAP</a:t>
            </a:r>
          </a:p>
          <a:p>
            <a:r>
              <a:rPr lang="es-ES" b="0" i="0" dirty="0">
                <a:solidFill>
                  <a:srgbClr val="333333"/>
                </a:solidFill>
                <a:effectLst/>
                <a:latin typeface="Arial" panose="020B0604020202020204" pitchFamily="34" charset="0"/>
                <a:cs typeface="Arial" panose="020B0604020202020204" pitchFamily="34" charset="0"/>
              </a:rPr>
              <a:t>Un hueco aniónico o "</a:t>
            </a:r>
            <a:r>
              <a:rPr lang="es-ES" b="0" i="0" dirty="0" err="1">
                <a:solidFill>
                  <a:srgbClr val="333333"/>
                </a:solidFill>
                <a:effectLst/>
                <a:latin typeface="Arial" panose="020B0604020202020204" pitchFamily="34" charset="0"/>
                <a:cs typeface="Arial" panose="020B0604020202020204" pitchFamily="34" charset="0"/>
              </a:rPr>
              <a:t>anion</a:t>
            </a:r>
            <a:r>
              <a:rPr lang="es-ES" b="0" i="0" dirty="0">
                <a:solidFill>
                  <a:srgbClr val="333333"/>
                </a:solidFill>
                <a:effectLst/>
                <a:latin typeface="Arial" panose="020B0604020202020204" pitchFamily="34" charset="0"/>
                <a:cs typeface="Arial" panose="020B0604020202020204" pitchFamily="34" charset="0"/>
              </a:rPr>
              <a:t> gap" elevado implica desvío de la ecuación hacia el lado de los aniones positivos por consumo del bicarbonato y presencia de un ácido exógeno no medido</a:t>
            </a:r>
          </a:p>
          <a:p>
            <a:pPr algn="l"/>
            <a:r>
              <a:rPr lang="es-ES" b="0" i="0" dirty="0">
                <a:solidFill>
                  <a:srgbClr val="333333"/>
                </a:solidFill>
                <a:effectLst/>
                <a:latin typeface="Arial" panose="020B0604020202020204" pitchFamily="34" charset="0"/>
                <a:cs typeface="Arial" panose="020B0604020202020204" pitchFamily="34" charset="0"/>
              </a:rPr>
              <a:t>HA= (Sodio + Potasio) – (Cloro + Bicarbonato), o sea HA = (</a:t>
            </a:r>
            <a:r>
              <a:rPr lang="es-ES" b="0" i="0" dirty="0" err="1">
                <a:solidFill>
                  <a:srgbClr val="333333"/>
                </a:solidFill>
                <a:effectLst/>
                <a:latin typeface="Arial" panose="020B0604020202020204" pitchFamily="34" charset="0"/>
                <a:cs typeface="Arial" panose="020B0604020202020204" pitchFamily="34" charset="0"/>
              </a:rPr>
              <a:t>Na</a:t>
            </a:r>
            <a:r>
              <a:rPr lang="es-ES" b="0" i="0" baseline="30000" dirty="0">
                <a:solidFill>
                  <a:srgbClr val="333333"/>
                </a:solidFill>
                <a:effectLst/>
                <a:latin typeface="Arial" panose="020B0604020202020204" pitchFamily="34" charset="0"/>
                <a:cs typeface="Arial" panose="020B0604020202020204" pitchFamily="34" charset="0"/>
              </a:rPr>
              <a:t>+</a:t>
            </a:r>
            <a:r>
              <a:rPr lang="es-ES" b="0" i="0" dirty="0">
                <a:solidFill>
                  <a:srgbClr val="333333"/>
                </a:solidFill>
                <a:effectLst/>
                <a:latin typeface="Arial" panose="020B0604020202020204" pitchFamily="34" charset="0"/>
                <a:cs typeface="Arial" panose="020B0604020202020204" pitchFamily="34" charset="0"/>
              </a:rPr>
              <a:t> + K</a:t>
            </a:r>
            <a:r>
              <a:rPr lang="es-ES" b="0" i="0" baseline="30000" dirty="0">
                <a:solidFill>
                  <a:srgbClr val="333333"/>
                </a:solidFill>
                <a:effectLst/>
                <a:latin typeface="Arial" panose="020B0604020202020204" pitchFamily="34" charset="0"/>
                <a:cs typeface="Arial" panose="020B0604020202020204" pitchFamily="34" charset="0"/>
              </a:rPr>
              <a:t>+</a:t>
            </a:r>
            <a:r>
              <a:rPr lang="es-ES" b="0" i="0" dirty="0">
                <a:solidFill>
                  <a:srgbClr val="333333"/>
                </a:solidFill>
                <a:effectLst/>
                <a:latin typeface="Arial" panose="020B0604020202020204" pitchFamily="34" charset="0"/>
                <a:cs typeface="Arial" panose="020B0604020202020204" pitchFamily="34" charset="0"/>
              </a:rPr>
              <a:t>) – (Cl</a:t>
            </a:r>
            <a:r>
              <a:rPr lang="es-ES" b="0" i="0" baseline="30000" dirty="0">
                <a:solidFill>
                  <a:srgbClr val="333333"/>
                </a:solidFill>
                <a:effectLst/>
                <a:latin typeface="Arial" panose="020B0604020202020204" pitchFamily="34" charset="0"/>
                <a:cs typeface="Arial" panose="020B0604020202020204" pitchFamily="34" charset="0"/>
              </a:rPr>
              <a:t>-</a:t>
            </a:r>
            <a:r>
              <a:rPr lang="es-ES" b="0" i="0" dirty="0">
                <a:solidFill>
                  <a:srgbClr val="333333"/>
                </a:solidFill>
                <a:effectLst/>
                <a:latin typeface="Arial" panose="020B0604020202020204" pitchFamily="34" charset="0"/>
                <a:cs typeface="Arial" panose="020B0604020202020204" pitchFamily="34" charset="0"/>
              </a:rPr>
              <a:t> + HCO</a:t>
            </a:r>
            <a:r>
              <a:rPr lang="es-ES" b="0" i="0" baseline="-25000" dirty="0">
                <a:solidFill>
                  <a:srgbClr val="333333"/>
                </a:solidFill>
                <a:effectLst/>
                <a:latin typeface="Arial" panose="020B0604020202020204" pitchFamily="34" charset="0"/>
                <a:cs typeface="Arial" panose="020B0604020202020204" pitchFamily="34" charset="0"/>
              </a:rPr>
              <a:t>3</a:t>
            </a:r>
            <a:r>
              <a:rPr lang="es-ES" b="0" i="0" baseline="30000" dirty="0">
                <a:solidFill>
                  <a:srgbClr val="333333"/>
                </a:solidFill>
                <a:effectLst/>
                <a:latin typeface="Arial" panose="020B0604020202020204" pitchFamily="34" charset="0"/>
                <a:cs typeface="Arial" panose="020B0604020202020204" pitchFamily="34" charset="0"/>
              </a:rPr>
              <a:t>-</a:t>
            </a:r>
            <a:r>
              <a:rPr lang="es-ES" b="0" i="0" dirty="0">
                <a:solidFill>
                  <a:srgbClr val="333333"/>
                </a:solidFill>
                <a:effectLst/>
                <a:latin typeface="Arial" panose="020B0604020202020204" pitchFamily="34" charset="0"/>
                <a:cs typeface="Arial" panose="020B0604020202020204" pitchFamily="34" charset="0"/>
              </a:rPr>
              <a:t>)</a:t>
            </a:r>
          </a:p>
          <a:p>
            <a:pPr algn="l"/>
            <a:r>
              <a:rPr lang="es-ES" b="1" i="0" dirty="0">
                <a:solidFill>
                  <a:srgbClr val="333333"/>
                </a:solidFill>
                <a:effectLst/>
                <a:latin typeface="Arial" panose="020B0604020202020204" pitchFamily="34" charset="0"/>
                <a:cs typeface="Arial" panose="020B0604020202020204" pitchFamily="34" charset="0"/>
              </a:rPr>
              <a:t>Valores normales: 8 – 16 mEq/L</a:t>
            </a:r>
          </a:p>
          <a:p>
            <a:r>
              <a:rPr lang="es-ES" b="1" i="0" dirty="0">
                <a:solidFill>
                  <a:srgbClr val="333333"/>
                </a:solidFill>
                <a:effectLst/>
                <a:highlight>
                  <a:srgbClr val="FFFF00"/>
                </a:highlight>
                <a:latin typeface="Arial" panose="020B0604020202020204" pitchFamily="34" charset="0"/>
                <a:cs typeface="Arial" panose="020B0604020202020204" pitchFamily="34" charset="0"/>
              </a:rPr>
              <a:t>**PACIENTE ANION GAP=25</a:t>
            </a:r>
          </a:p>
          <a:p>
            <a:endParaRPr lang="es-ES" b="0" i="0" dirty="0">
              <a:solidFill>
                <a:srgbClr val="333333"/>
              </a:solidFill>
              <a:effectLst/>
              <a:latin typeface="Arial" panose="020B0604020202020204" pitchFamily="34" charset="0"/>
              <a:cs typeface="Arial" panose="020B0604020202020204" pitchFamily="34" charset="0"/>
            </a:endParaRPr>
          </a:p>
          <a:p>
            <a:r>
              <a:rPr lang="es-ES" b="1" dirty="0">
                <a:solidFill>
                  <a:srgbClr val="333333"/>
                </a:solidFill>
                <a:latin typeface="Arial" panose="020B0604020202020204" pitchFamily="34" charset="0"/>
                <a:cs typeface="Arial" panose="020B0604020202020204" pitchFamily="34" charset="0"/>
              </a:rPr>
              <a:t>Cálculo del hiato osmolar</a:t>
            </a:r>
          </a:p>
          <a:p>
            <a:r>
              <a:rPr lang="es-ES" b="0" i="0" dirty="0">
                <a:solidFill>
                  <a:srgbClr val="333333"/>
                </a:solidFill>
                <a:effectLst/>
                <a:latin typeface="Arial" panose="020B0604020202020204" pitchFamily="34" charset="0"/>
                <a:cs typeface="Arial" panose="020B0604020202020204" pitchFamily="34" charset="0"/>
              </a:rPr>
              <a:t>Es el cálculo de la </a:t>
            </a:r>
            <a:r>
              <a:rPr lang="es-ES" b="1" i="0" dirty="0">
                <a:solidFill>
                  <a:srgbClr val="333333"/>
                </a:solidFill>
                <a:effectLst/>
                <a:latin typeface="Arial" panose="020B0604020202020204" pitchFamily="34" charset="0"/>
                <a:cs typeface="Arial" panose="020B0604020202020204" pitchFamily="34" charset="0"/>
              </a:rPr>
              <a:t>diferencia entre la osmolaridad sérica medida y la calculada.</a:t>
            </a:r>
            <a:endParaRPr lang="es-ES" b="1" dirty="0">
              <a:latin typeface="Arial" panose="020B0604020202020204" pitchFamily="34" charset="0"/>
              <a:cs typeface="Arial" panose="020B0604020202020204" pitchFamily="34" charset="0"/>
            </a:endParaRPr>
          </a:p>
          <a:p>
            <a:endParaRPr lang="es-ES" b="1" dirty="0">
              <a:solidFill>
                <a:srgbClr val="333333"/>
              </a:solidFill>
              <a:latin typeface="Arial" panose="020B0604020202020204" pitchFamily="34" charset="0"/>
              <a:cs typeface="Arial" panose="020B0604020202020204" pitchFamily="34" charset="0"/>
            </a:endParaRPr>
          </a:p>
          <a:p>
            <a:r>
              <a:rPr lang="es-ES" b="0" i="0" dirty="0">
                <a:solidFill>
                  <a:srgbClr val="333333"/>
                </a:solidFill>
                <a:effectLst/>
                <a:latin typeface="Arial" panose="020B0604020202020204" pitchFamily="34" charset="0"/>
                <a:cs typeface="Arial" panose="020B0604020202020204" pitchFamily="34" charset="0"/>
              </a:rPr>
              <a:t>En la osmolaridad sérica medida, se incluye la contribución de sustancias osmóticamente activas (</a:t>
            </a:r>
            <a:r>
              <a:rPr lang="es-ES" b="0" i="0" dirty="0" err="1">
                <a:solidFill>
                  <a:srgbClr val="333333"/>
                </a:solidFill>
                <a:effectLst/>
                <a:latin typeface="Arial" panose="020B0604020202020204" pitchFamily="34" charset="0"/>
                <a:cs typeface="Arial" panose="020B0604020202020204" pitchFamily="34" charset="0"/>
              </a:rPr>
              <a:t>p.e</a:t>
            </a:r>
            <a:r>
              <a:rPr lang="es-ES" b="0" i="0" dirty="0">
                <a:solidFill>
                  <a:srgbClr val="333333"/>
                </a:solidFill>
                <a:effectLst/>
                <a:latin typeface="Arial" panose="020B0604020202020204" pitchFamily="34" charset="0"/>
                <a:cs typeface="Arial" panose="020B0604020202020204" pitchFamily="34" charset="0"/>
              </a:rPr>
              <a:t>. alcoholes y sus metabolitos) que no entran en el cálculo de la osmolaridad calculada. De esta forma un hueco osmolar elevado, sugiere la presencia de sustancias osmóticamente activas añadidas a las del metabolismo interno normal.</a:t>
            </a:r>
          </a:p>
          <a:p>
            <a:r>
              <a:rPr lang="es-ES" b="1" i="0" dirty="0">
                <a:solidFill>
                  <a:srgbClr val="333333"/>
                </a:solidFill>
                <a:effectLst/>
                <a:latin typeface="Arial" panose="020B0604020202020204" pitchFamily="34" charset="0"/>
                <a:cs typeface="Arial" panose="020B0604020202020204" pitchFamily="34" charset="0"/>
              </a:rPr>
              <a:t>Valores normales:</a:t>
            </a:r>
            <a:r>
              <a:rPr lang="es-ES" dirty="0">
                <a:solidFill>
                  <a:srgbClr val="333333"/>
                </a:solidFill>
                <a:latin typeface="Arial" panose="020B0604020202020204" pitchFamily="34" charset="0"/>
                <a:cs typeface="Arial" panose="020B0604020202020204" pitchFamily="34" charset="0"/>
              </a:rPr>
              <a:t> 10-15</a:t>
            </a:r>
            <a:endParaRPr lang="es-ES" b="0" i="0" dirty="0">
              <a:solidFill>
                <a:srgbClr val="333333"/>
              </a:solidFill>
              <a:effectLst/>
              <a:latin typeface="Arial" panose="020B0604020202020204" pitchFamily="34" charset="0"/>
              <a:cs typeface="Arial" panose="020B0604020202020204" pitchFamily="34" charset="0"/>
            </a:endParaRPr>
          </a:p>
          <a:p>
            <a:r>
              <a:rPr lang="es-ES" b="0" i="0" dirty="0" err="1">
                <a:solidFill>
                  <a:srgbClr val="333333"/>
                </a:solidFill>
                <a:effectLst/>
                <a:latin typeface="Arial" panose="020B0604020202020204" pitchFamily="34" charset="0"/>
                <a:cs typeface="Arial" panose="020B0604020202020204" pitchFamily="34" charset="0"/>
              </a:rPr>
              <a:t>Osm</a:t>
            </a:r>
            <a:r>
              <a:rPr lang="es-ES" b="0" i="0" dirty="0">
                <a:solidFill>
                  <a:srgbClr val="333333"/>
                </a:solidFill>
                <a:effectLst/>
                <a:latin typeface="Arial" panose="020B0604020202020204" pitchFamily="34" charset="0"/>
                <a:cs typeface="Arial" panose="020B0604020202020204" pitchFamily="34" charset="0"/>
              </a:rPr>
              <a:t> calculada = 2 x [</a:t>
            </a:r>
            <a:r>
              <a:rPr lang="es-ES" b="0" i="0" dirty="0" err="1">
                <a:solidFill>
                  <a:srgbClr val="333333"/>
                </a:solidFill>
                <a:effectLst/>
                <a:latin typeface="Arial" panose="020B0604020202020204" pitchFamily="34" charset="0"/>
                <a:cs typeface="Arial" panose="020B0604020202020204" pitchFamily="34" charset="0"/>
              </a:rPr>
              <a:t>Na</a:t>
            </a:r>
            <a:r>
              <a:rPr lang="es-ES" b="0" i="0" dirty="0">
                <a:solidFill>
                  <a:srgbClr val="333333"/>
                </a:solidFill>
                <a:effectLst/>
                <a:latin typeface="Arial" panose="020B0604020202020204" pitchFamily="34" charset="0"/>
                <a:cs typeface="Arial" panose="020B0604020202020204" pitchFamily="34" charset="0"/>
              </a:rPr>
              <a:t>+ (mmol/L)] + [Glucosa (mmol/L) ] +[Urea (mmol/L)]</a:t>
            </a:r>
          </a:p>
          <a:p>
            <a:endParaRPr lang="es-ES" b="0" i="0" dirty="0">
              <a:solidFill>
                <a:srgbClr val="333333"/>
              </a:solidFill>
              <a:effectLst/>
              <a:latin typeface="Arial" panose="020B0604020202020204" pitchFamily="34" charset="0"/>
              <a:cs typeface="Arial" panose="020B0604020202020204" pitchFamily="34" charset="0"/>
            </a:endParaRPr>
          </a:p>
          <a:p>
            <a:r>
              <a:rPr lang="es-ES" b="1" i="0" dirty="0">
                <a:solidFill>
                  <a:srgbClr val="333333"/>
                </a:solidFill>
                <a:effectLst/>
                <a:highlight>
                  <a:srgbClr val="FFFF00"/>
                </a:highlight>
                <a:latin typeface="Arial" panose="020B0604020202020204" pitchFamily="34" charset="0"/>
                <a:cs typeface="Arial" panose="020B0604020202020204" pitchFamily="34" charset="0"/>
              </a:rPr>
              <a:t>**PACIENTE 331-299= 32</a:t>
            </a:r>
          </a:p>
          <a:p>
            <a:endParaRPr lang="es-ES" b="1" dirty="0">
              <a:solidFill>
                <a:srgbClr val="333333"/>
              </a:solidFill>
              <a:latin typeface="Verdana" panose="020B0604030504040204" pitchFamily="34" charset="0"/>
            </a:endParaRPr>
          </a:p>
        </p:txBody>
      </p:sp>
    </p:spTree>
    <p:extLst>
      <p:ext uri="{BB962C8B-B14F-4D97-AF65-F5344CB8AC3E}">
        <p14:creationId xmlns:p14="http://schemas.microsoft.com/office/powerpoint/2010/main" val="55758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2118900" y="505929"/>
            <a:ext cx="8162924" cy="686767"/>
          </a:xfrm>
        </p:spPr>
        <p:txBody>
          <a:bodyPr>
            <a:noAutofit/>
          </a:bodyPr>
          <a:lstStyle/>
          <a:p>
            <a:br>
              <a:rPr lang="es-ES" sz="3600" dirty="0">
                <a:latin typeface="Arial" panose="020B0604020202020204" pitchFamily="34" charset="0"/>
                <a:cs typeface="Arial" panose="020B0604020202020204" pitchFamily="34" charset="0"/>
              </a:rPr>
            </a:br>
            <a:br>
              <a:rPr lang="es-ES" sz="3600" dirty="0">
                <a:latin typeface="Arial" panose="020B0604020202020204" pitchFamily="34" charset="0"/>
                <a:cs typeface="Arial" panose="020B0604020202020204" pitchFamily="34" charset="0"/>
              </a:rPr>
            </a:br>
            <a:endParaRPr lang="es-ES" sz="3600"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B34AFFAD-7A21-5735-D25F-BC0B42F69805}"/>
              </a:ext>
            </a:extLst>
          </p:cNvPr>
          <p:cNvSpPr txBox="1"/>
          <p:nvPr/>
        </p:nvSpPr>
        <p:spPr>
          <a:xfrm>
            <a:off x="1228300" y="1314157"/>
            <a:ext cx="10036048" cy="5632311"/>
          </a:xfrm>
          <a:prstGeom prst="rect">
            <a:avLst/>
          </a:prstGeom>
          <a:noFill/>
        </p:spPr>
        <p:txBody>
          <a:bodyPr wrap="square" rtlCol="0">
            <a:spAutoFit/>
          </a:bodyPr>
          <a:lstStyle/>
          <a:p>
            <a:r>
              <a:rPr lang="es-ES" sz="1800" dirty="0">
                <a:effectLst/>
                <a:latin typeface="Arial" panose="020B0604020202020204" pitchFamily="34" charset="0"/>
                <a:cs typeface="Arial" panose="020B0604020202020204" pitchFamily="34" charset="0"/>
              </a:rPr>
              <a:t>Si </a:t>
            </a:r>
            <a:r>
              <a:rPr lang="es-ES" dirty="0">
                <a:latin typeface="Arial" panose="020B0604020202020204" pitchFamily="34" charset="0"/>
                <a:cs typeface="Arial" panose="020B0604020202020204" pitchFamily="34" charset="0"/>
              </a:rPr>
              <a:t>se </a:t>
            </a:r>
            <a:r>
              <a:rPr lang="es-ES" dirty="0" err="1">
                <a:latin typeface="Arial" panose="020B0604020202020204" pitchFamily="34" charset="0"/>
                <a:cs typeface="Arial" panose="020B0604020202020204" pitchFamily="34" charset="0"/>
              </a:rPr>
              <a:t>decartan</a:t>
            </a:r>
            <a:r>
              <a:rPr lang="es-ES" dirty="0">
                <a:latin typeface="Arial" panose="020B0604020202020204" pitchFamily="34" charset="0"/>
                <a:cs typeface="Arial" panose="020B0604020202020204" pitchFamily="34" charset="0"/>
              </a:rPr>
              <a:t> las causas más frecuentes de acidosis metabólica y el </a:t>
            </a:r>
            <a:r>
              <a:rPr lang="es-ES" sz="1800" b="1" dirty="0">
                <a:effectLst/>
                <a:latin typeface="Arial" panose="020B0604020202020204" pitchFamily="34" charset="0"/>
                <a:cs typeface="Arial" panose="020B0604020202020204" pitchFamily="34" charset="0"/>
              </a:rPr>
              <a:t>hiato </a:t>
            </a:r>
            <a:r>
              <a:rPr lang="es-ES" sz="1800" b="1" dirty="0" err="1">
                <a:effectLst/>
                <a:latin typeface="Arial" panose="020B0604020202020204" pitchFamily="34" charset="0"/>
                <a:cs typeface="Arial" panose="020B0604020202020204" pitchFamily="34" charset="0"/>
              </a:rPr>
              <a:t>aniónico</a:t>
            </a:r>
            <a:r>
              <a:rPr lang="es-ES" sz="1800" b="1" dirty="0">
                <a:effectLst/>
                <a:latin typeface="Arial" panose="020B0604020202020204" pitchFamily="34" charset="0"/>
                <a:cs typeface="Arial" panose="020B0604020202020204" pitchFamily="34" charset="0"/>
              </a:rPr>
              <a:t> está aumentado</a:t>
            </a:r>
            <a:r>
              <a:rPr lang="es-ES" b="1"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procederemos a  medir el </a:t>
            </a:r>
            <a:r>
              <a:rPr lang="es-ES" sz="1800" b="1" dirty="0" err="1">
                <a:effectLst/>
                <a:latin typeface="Arial" panose="020B0604020202020204" pitchFamily="34" charset="0"/>
                <a:cs typeface="Arial" panose="020B0604020202020204" pitchFamily="34" charset="0"/>
              </a:rPr>
              <a:t>ácido</a:t>
            </a:r>
            <a:r>
              <a:rPr lang="es-ES" sz="1800" b="1" dirty="0">
                <a:effectLst/>
                <a:latin typeface="Arial" panose="020B0604020202020204" pitchFamily="34" charset="0"/>
                <a:cs typeface="Arial" panose="020B0604020202020204" pitchFamily="34" charset="0"/>
              </a:rPr>
              <a:t> </a:t>
            </a:r>
            <a:r>
              <a:rPr lang="es-ES" sz="1800" b="1" dirty="0" err="1">
                <a:effectLst/>
                <a:latin typeface="Arial" panose="020B0604020202020204" pitchFamily="34" charset="0"/>
                <a:cs typeface="Arial" panose="020B0604020202020204" pitchFamily="34" charset="0"/>
              </a:rPr>
              <a:t>láctico</a:t>
            </a:r>
            <a:r>
              <a:rPr lang="es-ES" sz="1800" dirty="0">
                <a:effectLst/>
                <a:latin typeface="Arial" panose="020B0604020202020204" pitchFamily="34" charset="0"/>
                <a:cs typeface="Arial" panose="020B0604020202020204" pitchFamily="34" charset="0"/>
              </a:rPr>
              <a:t>(valores del paciente=25). </a:t>
            </a:r>
          </a:p>
          <a:p>
            <a:r>
              <a:rPr lang="es-ES" sz="1800" dirty="0">
                <a:effectLst/>
                <a:latin typeface="Arial" panose="020B0604020202020204" pitchFamily="34" charset="0"/>
                <a:cs typeface="Arial" panose="020B0604020202020204" pitchFamily="34" charset="0"/>
              </a:rPr>
              <a:t>Si está aumentado, </a:t>
            </a:r>
            <a:r>
              <a:rPr lang="es-ES" sz="1800" dirty="0" err="1">
                <a:effectLst/>
                <a:latin typeface="Arial" panose="020B0604020202020204" pitchFamily="34" charset="0"/>
                <a:cs typeface="Arial" panose="020B0604020202020204" pitchFamily="34" charset="0"/>
              </a:rPr>
              <a:t>deberán</a:t>
            </a:r>
            <a:r>
              <a:rPr lang="es-ES" sz="1800" dirty="0">
                <a:effectLst/>
                <a:latin typeface="Arial" panose="020B0604020202020204" pitchFamily="34" charset="0"/>
                <a:cs typeface="Arial" panose="020B0604020202020204" pitchFamily="34" charset="0"/>
              </a:rPr>
              <a:t> excluirse otras causas.</a:t>
            </a:r>
          </a:p>
          <a:p>
            <a:endParaRPr lang="es-ES" dirty="0">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endParaRPr lang="es-ES" sz="1800" dirty="0">
              <a:effectLst/>
              <a:latin typeface="Arial" panose="020B0604020202020204" pitchFamily="34" charset="0"/>
              <a:cs typeface="Arial" panose="020B0604020202020204" pitchFamily="34" charset="0"/>
            </a:endParaRPr>
          </a:p>
          <a:p>
            <a:r>
              <a:rPr lang="es-ES" sz="1800" dirty="0">
                <a:effectLst/>
                <a:latin typeface="Arial" panose="020B0604020202020204" pitchFamily="34" charset="0"/>
                <a:cs typeface="Arial" panose="020B0604020202020204" pitchFamily="34" charset="0"/>
              </a:rPr>
              <a:t>Si el </a:t>
            </a:r>
            <a:r>
              <a:rPr lang="es-ES" sz="1800" dirty="0" err="1">
                <a:effectLst/>
                <a:latin typeface="Arial" panose="020B0604020202020204" pitchFamily="34" charset="0"/>
                <a:cs typeface="Arial" panose="020B0604020202020204" pitchFamily="34" charset="0"/>
              </a:rPr>
              <a:t>ácido</a:t>
            </a:r>
            <a:r>
              <a:rPr lang="es-ES" sz="1800" dirty="0">
                <a:effectLst/>
                <a:latin typeface="Arial" panose="020B0604020202020204" pitchFamily="34" charset="0"/>
                <a:cs typeface="Arial" panose="020B0604020202020204" pitchFamily="34" charset="0"/>
              </a:rPr>
              <a:t> </a:t>
            </a:r>
            <a:r>
              <a:rPr lang="es-ES" sz="1800" dirty="0" err="1">
                <a:effectLst/>
                <a:latin typeface="Arial" panose="020B0604020202020204" pitchFamily="34" charset="0"/>
                <a:cs typeface="Arial" panose="020B0604020202020204" pitchFamily="34" charset="0"/>
              </a:rPr>
              <a:t>láctico</a:t>
            </a:r>
            <a:r>
              <a:rPr lang="es-ES" sz="1800" dirty="0">
                <a:effectLst/>
                <a:latin typeface="Arial" panose="020B0604020202020204" pitchFamily="34" charset="0"/>
                <a:cs typeface="Arial" panose="020B0604020202020204" pitchFamily="34" charset="0"/>
              </a:rPr>
              <a:t> es normal o poco aumentado para el grado de acidosis, será necesario determinar el </a:t>
            </a:r>
            <a:r>
              <a:rPr lang="es-ES" sz="1800" b="1" dirty="0">
                <a:effectLst/>
                <a:latin typeface="Arial" panose="020B0604020202020204" pitchFamily="34" charset="0"/>
                <a:cs typeface="Arial" panose="020B0604020202020204" pitchFamily="34" charset="0"/>
              </a:rPr>
              <a:t>hiato osmolar</a:t>
            </a:r>
            <a:r>
              <a:rPr lang="es-ES" sz="1800" dirty="0">
                <a:effectLst/>
                <a:latin typeface="Arial" panose="020B0604020202020204" pitchFamily="34" charset="0"/>
                <a:cs typeface="Arial" panose="020B0604020202020204" pitchFamily="34" charset="0"/>
              </a:rPr>
              <a:t>. Si está </a:t>
            </a:r>
            <a:r>
              <a:rPr lang="es-ES" sz="1800" b="1" dirty="0">
                <a:effectLst/>
                <a:latin typeface="Arial" panose="020B0604020202020204" pitchFamily="34" charset="0"/>
                <a:cs typeface="Arial" panose="020B0604020202020204" pitchFamily="34" charset="0"/>
              </a:rPr>
              <a:t>aumentado</a:t>
            </a:r>
            <a:r>
              <a:rPr lang="es-ES" sz="1800" dirty="0">
                <a:effectLst/>
                <a:latin typeface="Arial" panose="020B0604020202020204" pitchFamily="34" charset="0"/>
                <a:cs typeface="Arial" panose="020B0604020202020204" pitchFamily="34" charset="0"/>
              </a:rPr>
              <a:t>( paciente=31), se trata probablemente de una </a:t>
            </a:r>
            <a:r>
              <a:rPr lang="es-ES" sz="1800" b="1" dirty="0" err="1">
                <a:effectLst/>
                <a:latin typeface="Arial" panose="020B0604020202020204" pitchFamily="34" charset="0"/>
                <a:cs typeface="Arial" panose="020B0604020202020204" pitchFamily="34" charset="0"/>
              </a:rPr>
              <a:t>intoxicación</a:t>
            </a:r>
            <a:r>
              <a:rPr lang="es-ES" sz="1800" b="1" dirty="0">
                <a:effectLst/>
                <a:latin typeface="Arial" panose="020B0604020202020204" pitchFamily="34" charset="0"/>
                <a:cs typeface="Arial" panose="020B0604020202020204" pitchFamily="34" charset="0"/>
              </a:rPr>
              <a:t> por metanol o etilenglicol</a:t>
            </a:r>
            <a:r>
              <a:rPr lang="es-ES" sz="1800" dirty="0">
                <a:effectLst/>
                <a:latin typeface="Arial" panose="020B0604020202020204" pitchFamily="34" charset="0"/>
                <a:cs typeface="Arial" panose="020B0604020202020204" pitchFamily="34" charset="0"/>
              </a:rPr>
              <a:t>. </a:t>
            </a:r>
          </a:p>
          <a:p>
            <a:r>
              <a:rPr lang="es-ES" dirty="0">
                <a:highlight>
                  <a:srgbClr val="FFFF00"/>
                </a:highlight>
                <a:latin typeface="Arial" panose="020B0604020202020204" pitchFamily="34" charset="0"/>
                <a:cs typeface="Arial" panose="020B0604020202020204" pitchFamily="34" charset="0"/>
              </a:rPr>
              <a:t>-En la analítica toxicológica se </a:t>
            </a:r>
            <a:r>
              <a:rPr lang="es-ES" dirty="0" err="1">
                <a:highlight>
                  <a:srgbClr val="FFFF00"/>
                </a:highlight>
                <a:latin typeface="Arial" panose="020B0604020202020204" pitchFamily="34" charset="0"/>
                <a:cs typeface="Arial" panose="020B0604020202020204" pitchFamily="34" charset="0"/>
              </a:rPr>
              <a:t>obejtiva</a:t>
            </a:r>
            <a:r>
              <a:rPr lang="es-ES" dirty="0">
                <a:highlight>
                  <a:srgbClr val="FFFF00"/>
                </a:highlight>
                <a:latin typeface="Arial" panose="020B0604020202020204" pitchFamily="34" charset="0"/>
                <a:cs typeface="Arial" panose="020B0604020202020204" pitchFamily="34" charset="0"/>
              </a:rPr>
              <a:t>: </a:t>
            </a:r>
            <a:r>
              <a:rPr lang="es-ES" sz="1800" b="1" dirty="0">
                <a:solidFill>
                  <a:srgbClr val="333333"/>
                </a:solidFill>
                <a:effectLst/>
                <a:highlight>
                  <a:srgbClr val="FFFF00"/>
                </a:highlight>
                <a:latin typeface="Arial" panose="020B0604020202020204" pitchFamily="34" charset="0"/>
                <a:cs typeface="Arial" panose="020B0604020202020204" pitchFamily="34" charset="0"/>
              </a:rPr>
              <a:t>Etilenglicol  0,18 g/</a:t>
            </a:r>
            <a:r>
              <a:rPr lang="es-ES" sz="1800" dirty="0">
                <a:solidFill>
                  <a:srgbClr val="333333"/>
                </a:solidFill>
                <a:effectLst/>
                <a:highlight>
                  <a:srgbClr val="FFFF00"/>
                </a:highlight>
                <a:latin typeface="Arial" panose="020B0604020202020204" pitchFamily="34" charset="0"/>
                <a:cs typeface="Arial" panose="020B0604020202020204" pitchFamily="34" charset="0"/>
              </a:rPr>
              <a:t>l ( Limite 0.10). </a:t>
            </a:r>
            <a:r>
              <a:rPr lang="es-ES" sz="1800" b="1" dirty="0">
                <a:solidFill>
                  <a:srgbClr val="333333"/>
                </a:solidFill>
                <a:effectLst/>
                <a:highlight>
                  <a:srgbClr val="FFFF00"/>
                </a:highlight>
                <a:latin typeface="Arial" panose="020B0604020202020204" pitchFamily="34" charset="0"/>
                <a:cs typeface="Arial" panose="020B0604020202020204" pitchFamily="34" charset="0"/>
              </a:rPr>
              <a:t>Metanol:  0,79 mmol/L</a:t>
            </a:r>
            <a:r>
              <a:rPr lang="es-ES" sz="1800" dirty="0">
                <a:solidFill>
                  <a:srgbClr val="333333"/>
                </a:solidFill>
                <a:effectLst/>
                <a:highlight>
                  <a:srgbClr val="FFFF00"/>
                </a:highlight>
                <a:latin typeface="Arial" panose="020B0604020202020204" pitchFamily="34" charset="0"/>
                <a:cs typeface="Arial" panose="020B0604020202020204" pitchFamily="34" charset="0"/>
              </a:rPr>
              <a:t> (limite 0.05) .</a:t>
            </a:r>
            <a:br>
              <a:rPr lang="es-ES" sz="1800" dirty="0">
                <a:solidFill>
                  <a:srgbClr val="333333"/>
                </a:solidFill>
                <a:effectLst/>
                <a:highlight>
                  <a:srgbClr val="FFFF00"/>
                </a:highlight>
                <a:latin typeface="Arial" panose="020B0604020202020204" pitchFamily="34" charset="0"/>
                <a:cs typeface="Arial" panose="020B0604020202020204" pitchFamily="34" charset="0"/>
              </a:rPr>
            </a:br>
            <a:endParaRPr lang="es-ES" dirty="0">
              <a:effectLst/>
              <a:highlight>
                <a:srgbClr val="FFFF00"/>
              </a:highlight>
              <a:latin typeface="Arial" panose="020B0604020202020204" pitchFamily="34" charset="0"/>
              <a:cs typeface="Arial" panose="020B0604020202020204" pitchFamily="34" charset="0"/>
            </a:endParaRPr>
          </a:p>
          <a:p>
            <a:endParaRPr lang="es-ES" dirty="0"/>
          </a:p>
        </p:txBody>
      </p:sp>
      <p:sp>
        <p:nvSpPr>
          <p:cNvPr id="7" name="CuadroTexto 6">
            <a:extLst>
              <a:ext uri="{FF2B5EF4-FFF2-40B4-BE49-F238E27FC236}">
                <a16:creationId xmlns:a16="http://schemas.microsoft.com/office/drawing/2014/main" id="{931C8723-5E2F-EA1F-1643-B27249318580}"/>
              </a:ext>
            </a:extLst>
          </p:cNvPr>
          <p:cNvSpPr txBox="1"/>
          <p:nvPr/>
        </p:nvSpPr>
        <p:spPr>
          <a:xfrm>
            <a:off x="2118900" y="233759"/>
            <a:ext cx="9251465" cy="800219"/>
          </a:xfrm>
          <a:prstGeom prst="rect">
            <a:avLst/>
          </a:prstGeom>
          <a:noFill/>
        </p:spPr>
        <p:txBody>
          <a:bodyPr wrap="square" rtlCol="0">
            <a:spAutoFit/>
          </a:bodyPr>
          <a:lstStyle/>
          <a:p>
            <a:r>
              <a:rPr lang="es-ES" sz="2800" b="0" dirty="0">
                <a:effectLst/>
                <a:latin typeface="Arial" panose="020B0604020202020204" pitchFamily="34" charset="0"/>
                <a:cs typeface="Arial" panose="020B0604020202020204" pitchFamily="34" charset="0"/>
              </a:rPr>
              <a:t> DIAGNÓSTICO DIFERENCIAL </a:t>
            </a:r>
          </a:p>
          <a:p>
            <a:endParaRPr lang="es-ES" dirty="0"/>
          </a:p>
        </p:txBody>
      </p:sp>
      <p:pic>
        <p:nvPicPr>
          <p:cNvPr id="8" name="Imagen 7">
            <a:extLst>
              <a:ext uri="{FF2B5EF4-FFF2-40B4-BE49-F238E27FC236}">
                <a16:creationId xmlns:a16="http://schemas.microsoft.com/office/drawing/2014/main" id="{51F5A393-C7D5-9E8F-C4A5-511EB6CFBF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168" y="2325209"/>
            <a:ext cx="7744323" cy="2437859"/>
          </a:xfrm>
          <a:prstGeom prst="rect">
            <a:avLst/>
          </a:prstGeom>
        </p:spPr>
      </p:pic>
    </p:spTree>
    <p:extLst>
      <p:ext uri="{BB962C8B-B14F-4D97-AF65-F5344CB8AC3E}">
        <p14:creationId xmlns:p14="http://schemas.microsoft.com/office/powerpoint/2010/main" val="3118080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13436487-31BE-60F4-D2D1-7AE771184644}"/>
              </a:ext>
            </a:extLst>
          </p:cNvPr>
          <p:cNvSpPr txBox="1"/>
          <p:nvPr/>
        </p:nvSpPr>
        <p:spPr>
          <a:xfrm>
            <a:off x="1138239" y="1577261"/>
            <a:ext cx="8829675" cy="646331"/>
          </a:xfrm>
          <a:prstGeom prst="rect">
            <a:avLst/>
          </a:prstGeom>
          <a:noFill/>
        </p:spPr>
        <p:txBody>
          <a:bodyPr wrap="square" rtlCol="0">
            <a:spAutoFit/>
          </a:bodyPr>
          <a:lstStyle/>
          <a:p>
            <a:endParaRPr lang="es-ES" dirty="0"/>
          </a:p>
          <a:p>
            <a:endParaRPr lang="es-ES" dirty="0"/>
          </a:p>
        </p:txBody>
      </p:sp>
      <p:sp>
        <p:nvSpPr>
          <p:cNvPr id="5" name="CuadroTexto 4">
            <a:extLst>
              <a:ext uri="{FF2B5EF4-FFF2-40B4-BE49-F238E27FC236}">
                <a16:creationId xmlns:a16="http://schemas.microsoft.com/office/drawing/2014/main" id="{EDBD1ACE-CEE8-E3B8-5CCE-22B2D389FCDF}"/>
              </a:ext>
            </a:extLst>
          </p:cNvPr>
          <p:cNvSpPr txBox="1"/>
          <p:nvPr/>
        </p:nvSpPr>
        <p:spPr>
          <a:xfrm>
            <a:off x="1943100" y="479425"/>
            <a:ext cx="7124700" cy="1231106"/>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PREVALENCIA DE LA INTOXICACIÓN POR METANOL Y ETILENGLICOL</a:t>
            </a:r>
          </a:p>
          <a:p>
            <a:endParaRPr lang="es-ES" dirty="0"/>
          </a:p>
        </p:txBody>
      </p:sp>
      <p:sp>
        <p:nvSpPr>
          <p:cNvPr id="3" name="CuadroTexto 2">
            <a:extLst>
              <a:ext uri="{FF2B5EF4-FFF2-40B4-BE49-F238E27FC236}">
                <a16:creationId xmlns:a16="http://schemas.microsoft.com/office/drawing/2014/main" id="{73214CE6-529A-EE5D-1D57-0CA33843C2C0}"/>
              </a:ext>
            </a:extLst>
          </p:cNvPr>
          <p:cNvSpPr txBox="1"/>
          <p:nvPr/>
        </p:nvSpPr>
        <p:spPr>
          <a:xfrm>
            <a:off x="1681162" y="1825784"/>
            <a:ext cx="8829675" cy="2308324"/>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La intoxicación que más se atendió en la Región de Murcia fue la </a:t>
            </a:r>
            <a:r>
              <a:rPr lang="es-ES" b="1" dirty="0">
                <a:latin typeface="Arial" panose="020B0604020202020204" pitchFamily="34" charset="0"/>
                <a:cs typeface="Arial" panose="020B0604020202020204" pitchFamily="34" charset="0"/>
              </a:rPr>
              <a:t>alcohólica</a:t>
            </a:r>
            <a:r>
              <a:rPr lang="es-ES" dirty="0">
                <a:latin typeface="Arial" panose="020B0604020202020204" pitchFamily="34" charset="0"/>
                <a:cs typeface="Arial" panose="020B0604020202020204" pitchFamily="34" charset="0"/>
              </a:rPr>
              <a:t> representando el </a:t>
            </a:r>
            <a:r>
              <a:rPr lang="es-ES" b="1" dirty="0">
                <a:latin typeface="Arial" panose="020B0604020202020204" pitchFamily="34" charset="0"/>
                <a:cs typeface="Arial" panose="020B0604020202020204" pitchFamily="34" charset="0"/>
              </a:rPr>
              <a:t>45,68% </a:t>
            </a:r>
            <a:r>
              <a:rPr lang="es-ES" dirty="0">
                <a:latin typeface="Arial" panose="020B0604020202020204" pitchFamily="34" charset="0"/>
                <a:cs typeface="Arial" panose="020B0604020202020204" pitchFamily="34" charset="0"/>
              </a:rPr>
              <a:t>de las intoxicaciones atendidas, encontrándose en segundo lugar la intoxicación voluntaria con fines autolíticos (26,50%) seguida por la intoxicación accidental (18,93%)</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Según datos de la Fundación Española de Toxicología Clínica (</a:t>
            </a:r>
            <a:r>
              <a:rPr lang="es-ES" b="1" dirty="0">
                <a:latin typeface="Arial" panose="020B0604020202020204" pitchFamily="34" charset="0"/>
                <a:cs typeface="Arial" panose="020B0604020202020204" pitchFamily="34" charset="0"/>
              </a:rPr>
              <a:t>FETOC</a:t>
            </a:r>
            <a:r>
              <a:rPr lang="es-ES" dirty="0">
                <a:latin typeface="Arial" panose="020B0604020202020204" pitchFamily="34" charset="0"/>
                <a:cs typeface="Arial" panose="020B0604020202020204" pitchFamily="34" charset="0"/>
              </a:rPr>
              <a:t>),  en 2019 se objetivaron </a:t>
            </a:r>
            <a:r>
              <a:rPr lang="es-ES" b="1" dirty="0">
                <a:latin typeface="Arial" panose="020B0604020202020204" pitchFamily="34" charset="0"/>
                <a:cs typeface="Arial" panose="020B0604020202020204" pitchFamily="34" charset="0"/>
              </a:rPr>
              <a:t>9</a:t>
            </a:r>
            <a:r>
              <a:rPr lang="es-ES" dirty="0">
                <a:latin typeface="Arial" panose="020B0604020202020204" pitchFamily="34" charset="0"/>
                <a:cs typeface="Arial" panose="020B0604020202020204" pitchFamily="34" charset="0"/>
              </a:rPr>
              <a:t> intoxicaciones por Metanol y Etilenglicol en España utilizando en todos ellos como antídoto el Etanol.</a:t>
            </a:r>
          </a:p>
        </p:txBody>
      </p:sp>
    </p:spTree>
    <p:extLst>
      <p:ext uri="{BB962C8B-B14F-4D97-AF65-F5344CB8AC3E}">
        <p14:creationId xmlns:p14="http://schemas.microsoft.com/office/powerpoint/2010/main" val="3895809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2131942" y="479425"/>
            <a:ext cx="8921819"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INTOXICACIÓN POR METANOL Y ETILENGLICOL</a:t>
            </a:r>
          </a:p>
        </p:txBody>
      </p:sp>
      <p:sp>
        <p:nvSpPr>
          <p:cNvPr id="4" name="CuadroTexto 3">
            <a:extLst>
              <a:ext uri="{FF2B5EF4-FFF2-40B4-BE49-F238E27FC236}">
                <a16:creationId xmlns:a16="http://schemas.microsoft.com/office/drawing/2014/main" id="{F436CDBF-21D4-0E44-215A-420833A09632}"/>
              </a:ext>
            </a:extLst>
          </p:cNvPr>
          <p:cNvSpPr txBox="1"/>
          <p:nvPr/>
        </p:nvSpPr>
        <p:spPr>
          <a:xfrm>
            <a:off x="1138240" y="1322733"/>
            <a:ext cx="10470664" cy="4247317"/>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La </a:t>
            </a:r>
            <a:r>
              <a:rPr lang="es-ES" b="1" dirty="0">
                <a:latin typeface="Arial" panose="020B0604020202020204" pitchFamily="34" charset="0"/>
                <a:cs typeface="Arial" panose="020B0604020202020204" pitchFamily="34" charset="0"/>
              </a:rPr>
              <a:t>mortalidad</a:t>
            </a:r>
            <a:r>
              <a:rPr lang="es-ES" dirty="0">
                <a:latin typeface="Arial" panose="020B0604020202020204" pitchFamily="34" charset="0"/>
                <a:cs typeface="Arial" panose="020B0604020202020204" pitchFamily="34" charset="0"/>
              </a:rPr>
              <a:t> entre el metanol y el etilenglicol oscila entre un </a:t>
            </a:r>
            <a:r>
              <a:rPr lang="es-ES" b="1" dirty="0">
                <a:latin typeface="Arial" panose="020B0604020202020204" pitchFamily="34" charset="0"/>
                <a:cs typeface="Arial" panose="020B0604020202020204" pitchFamily="34" charset="0"/>
              </a:rPr>
              <a:t>20-50%.</a:t>
            </a:r>
          </a:p>
          <a:p>
            <a:pPr marL="285750" indent="-285750">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1" dirty="0">
                <a:latin typeface="Arial" panose="020B0604020202020204" pitchFamily="34" charset="0"/>
                <a:cs typeface="Arial" panose="020B0604020202020204" pitchFamily="34" charset="0"/>
              </a:rPr>
              <a:t>Morbilidad &gt;50% </a:t>
            </a:r>
            <a:r>
              <a:rPr lang="es-ES" dirty="0">
                <a:latin typeface="Arial" panose="020B0604020202020204" pitchFamily="34" charset="0"/>
                <a:cs typeface="Arial" panose="020B0604020202020204" pitchFamily="34" charset="0"/>
              </a:rPr>
              <a:t>en los pacientes con secuelas </a:t>
            </a:r>
            <a:r>
              <a:rPr lang="es-ES" b="1" dirty="0">
                <a:latin typeface="Arial" panose="020B0604020202020204" pitchFamily="34" charset="0"/>
                <a:cs typeface="Arial" panose="020B0604020202020204" pitchFamily="34" charset="0"/>
              </a:rPr>
              <a:t>neurológicas</a:t>
            </a:r>
            <a:r>
              <a:rPr lang="es-ES" dirty="0">
                <a:latin typeface="Arial" panose="020B0604020202020204" pitchFamily="34" charset="0"/>
                <a:cs typeface="Arial" panose="020B0604020202020204" pitchFamily="34" charset="0"/>
              </a:rPr>
              <a:t> como ceguera, síndrome parkinsoniano y polineuropatía sensitiva axonal.</a:t>
            </a:r>
          </a:p>
          <a:p>
            <a:pPr marL="285750" indent="-285750">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El </a:t>
            </a:r>
            <a:r>
              <a:rPr lang="es-ES" b="1" dirty="0">
                <a:latin typeface="Arial" panose="020B0604020202020204" pitchFamily="34" charset="0"/>
                <a:cs typeface="Arial" panose="020B0604020202020204" pitchFamily="34" charset="0"/>
              </a:rPr>
              <a:t>pronóstico</a:t>
            </a:r>
            <a:r>
              <a:rPr lang="es-ES" dirty="0">
                <a:latin typeface="Arial" panose="020B0604020202020204" pitchFamily="34" charset="0"/>
                <a:cs typeface="Arial" panose="020B0604020202020204" pitchFamily="34" charset="0"/>
              </a:rPr>
              <a:t> es directamente dependiente de la </a:t>
            </a:r>
            <a:r>
              <a:rPr lang="es-ES" b="1" dirty="0">
                <a:latin typeface="Arial" panose="020B0604020202020204" pitchFamily="34" charset="0"/>
                <a:cs typeface="Arial" panose="020B0604020202020204" pitchFamily="34" charset="0"/>
              </a:rPr>
              <a:t>rapidez</a:t>
            </a:r>
            <a:r>
              <a:rPr lang="es-ES" dirty="0">
                <a:latin typeface="Arial" panose="020B0604020202020204" pitchFamily="34" charset="0"/>
                <a:cs typeface="Arial" panose="020B0604020202020204" pitchFamily="34" charset="0"/>
              </a:rPr>
              <a:t> con que se instaure el tratamiento específico.</a:t>
            </a:r>
          </a:p>
          <a:p>
            <a:pPr marL="285750" indent="-285750">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La gravedad de estas intoxicaciones está causada por los ácidos generados en la metabolización de MT y ET, a través de la enzima alcohol deshidrogenasa (ADH).</a:t>
            </a:r>
          </a:p>
          <a:p>
            <a:pPr marL="285750" indent="-285750">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Los ácidos generados en la metabolización de MT y ET se acumulan en el organismo en las 12-24 horas posteriores a la intoxicación y son los responsables de la toxicidad. Ambas intoxicaciones pueden cursar con acidosis láctica como consecuencia de la inhibición de la citocromo-oxidasa mitocondrial</a:t>
            </a:r>
          </a:p>
        </p:txBody>
      </p:sp>
    </p:spTree>
    <p:extLst>
      <p:ext uri="{BB962C8B-B14F-4D97-AF65-F5344CB8AC3E}">
        <p14:creationId xmlns:p14="http://schemas.microsoft.com/office/powerpoint/2010/main" val="403573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2557462" y="421513"/>
            <a:ext cx="6600825"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INTOXICACIÓN POR METANOL</a:t>
            </a:r>
          </a:p>
        </p:txBody>
      </p:sp>
      <p:sp>
        <p:nvSpPr>
          <p:cNvPr id="8" name="Rectángulo redondeado 7">
            <a:extLst>
              <a:ext uri="{FF2B5EF4-FFF2-40B4-BE49-F238E27FC236}">
                <a16:creationId xmlns:a16="http://schemas.microsoft.com/office/drawing/2014/main" id="{D1FD4A0E-CB09-22FD-DCA9-40CA16399106}"/>
              </a:ext>
            </a:extLst>
          </p:cNvPr>
          <p:cNvSpPr/>
          <p:nvPr/>
        </p:nvSpPr>
        <p:spPr>
          <a:xfrm>
            <a:off x="9158287" y="2727879"/>
            <a:ext cx="2686050" cy="1085850"/>
          </a:xfrm>
          <a:prstGeom prst="roundRect">
            <a:avLst/>
          </a:prstGeom>
          <a:solidFill>
            <a:schemeClr val="accent1">
              <a:alpha val="6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0" i="0" dirty="0">
                <a:solidFill>
                  <a:schemeClr val="bg1"/>
                </a:solidFill>
                <a:effectLst/>
                <a:latin typeface="Verdana" panose="020B0604030504040204" pitchFamily="34" charset="0"/>
              </a:rPr>
              <a:t>formaldehido + ácido fórmico</a:t>
            </a:r>
            <a:endParaRPr lang="es-ES" dirty="0">
              <a:solidFill>
                <a:schemeClr val="bg1"/>
              </a:solidFill>
            </a:endParaRPr>
          </a:p>
        </p:txBody>
      </p:sp>
      <p:sp>
        <p:nvSpPr>
          <p:cNvPr id="10" name="Flecha abajo 9">
            <a:extLst>
              <a:ext uri="{FF2B5EF4-FFF2-40B4-BE49-F238E27FC236}">
                <a16:creationId xmlns:a16="http://schemas.microsoft.com/office/drawing/2014/main" id="{73946012-8EE5-04A5-078E-BCEA4D3E04EC}"/>
              </a:ext>
            </a:extLst>
          </p:cNvPr>
          <p:cNvSpPr/>
          <p:nvPr/>
        </p:nvSpPr>
        <p:spPr>
          <a:xfrm>
            <a:off x="10048875" y="1840984"/>
            <a:ext cx="610076" cy="8868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2E525D56-3F19-3C91-B083-45225337115B}"/>
              </a:ext>
            </a:extLst>
          </p:cNvPr>
          <p:cNvSpPr txBox="1"/>
          <p:nvPr/>
        </p:nvSpPr>
        <p:spPr>
          <a:xfrm>
            <a:off x="849304" y="1166842"/>
            <a:ext cx="8308983" cy="5078313"/>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Podemos encontrarlo en su uso </a:t>
            </a:r>
          </a:p>
          <a:p>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1" dirty="0">
                <a:latin typeface="Arial" panose="020B0604020202020204" pitchFamily="34" charset="0"/>
                <a:cs typeface="Arial" panose="020B0604020202020204" pitchFamily="34" charset="0"/>
              </a:rPr>
              <a:t>Industrial</a:t>
            </a:r>
            <a:r>
              <a:rPr lang="es-ES" dirty="0">
                <a:latin typeface="Arial" panose="020B0604020202020204" pitchFamily="34" charset="0"/>
                <a:cs typeface="Arial" panose="020B0604020202020204" pitchFamily="34" charset="0"/>
              </a:rPr>
              <a:t>: barnices, pinturas, aditivos de la gasolina. </a:t>
            </a:r>
          </a:p>
          <a:p>
            <a:pPr marL="285750" indent="-285750">
              <a:buFont typeface="Arial" panose="020B0604020202020204" pitchFamily="34" charset="0"/>
              <a:buChar char="•"/>
            </a:pPr>
            <a:r>
              <a:rPr lang="es-ES" b="1" dirty="0">
                <a:latin typeface="Arial" panose="020B0604020202020204" pitchFamily="34" charset="0"/>
                <a:cs typeface="Arial" panose="020B0604020202020204" pitchFamily="34" charset="0"/>
              </a:rPr>
              <a:t>Doméstico</a:t>
            </a:r>
            <a:r>
              <a:rPr lang="es-ES" dirty="0">
                <a:latin typeface="Arial" panose="020B0604020202020204" pitchFamily="34" charset="0"/>
                <a:cs typeface="Arial" panose="020B0604020202020204" pitchFamily="34" charset="0"/>
              </a:rPr>
              <a:t>: limpiacristales y del anticongelante de vehículos.</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La ADH (</a:t>
            </a:r>
            <a:r>
              <a:rPr lang="es-ES" dirty="0" err="1">
                <a:latin typeface="Arial" panose="020B0604020202020204" pitchFamily="34" charset="0"/>
                <a:cs typeface="Arial" panose="020B0604020202020204" pitchFamily="34" charset="0"/>
              </a:rPr>
              <a:t>alcoholdeshidrogenasa</a:t>
            </a:r>
            <a:r>
              <a:rPr lang="es-ES" dirty="0">
                <a:latin typeface="Arial" panose="020B0604020202020204" pitchFamily="34" charset="0"/>
                <a:cs typeface="Arial" panose="020B0604020202020204" pitchFamily="34" charset="0"/>
              </a:rPr>
              <a:t>) es la enzima fundamental en el metabolismo del tóxico. El MT se degrada a </a:t>
            </a:r>
            <a:r>
              <a:rPr lang="es-ES" b="1" dirty="0">
                <a:latin typeface="Arial" panose="020B0604020202020204" pitchFamily="34" charset="0"/>
                <a:cs typeface="Arial" panose="020B0604020202020204" pitchFamily="34" charset="0"/>
              </a:rPr>
              <a:t>formaldehido y ácido fórmico</a:t>
            </a:r>
          </a:p>
          <a:p>
            <a:r>
              <a:rPr lang="es-ES" dirty="0">
                <a:latin typeface="Arial" panose="020B0604020202020204" pitchFamily="34" charset="0"/>
                <a:cs typeface="Arial" panose="020B0604020202020204" pitchFamily="34" charset="0"/>
              </a:rPr>
              <a:t>Estos se acumulan en el organismo en el transcurso de las </a:t>
            </a:r>
            <a:r>
              <a:rPr lang="es-ES" b="1" dirty="0">
                <a:latin typeface="Arial" panose="020B0604020202020204" pitchFamily="34" charset="0"/>
                <a:cs typeface="Arial" panose="020B0604020202020204" pitchFamily="34" charset="0"/>
              </a:rPr>
              <a:t>12-24 horas </a:t>
            </a:r>
            <a:r>
              <a:rPr lang="es-ES" dirty="0">
                <a:latin typeface="Arial" panose="020B0604020202020204" pitchFamily="34" charset="0"/>
                <a:cs typeface="Arial" panose="020B0604020202020204" pitchFamily="34" charset="0"/>
              </a:rPr>
              <a:t>posteriores a la intoxicación y son los responsables de la toxicidad.</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El ácido fórmico impide la respiración celular y genera hipoxia tisular: la respiración celular se hace entonces de forma anaeróbica y se produce lactato. La consecuencia es una severa hipoxia tisular, </a:t>
            </a:r>
            <a:r>
              <a:rPr lang="es-ES" b="1" dirty="0">
                <a:latin typeface="Arial" panose="020B0604020202020204" pitchFamily="34" charset="0"/>
                <a:cs typeface="Arial" panose="020B0604020202020204" pitchFamily="34" charset="0"/>
              </a:rPr>
              <a:t>acidosis metabólica grave con anión </a:t>
            </a:r>
            <a:r>
              <a:rPr lang="es-ES" b="1" dirty="0" err="1">
                <a:latin typeface="Arial" panose="020B0604020202020204" pitchFamily="34" charset="0"/>
                <a:cs typeface="Arial" panose="020B0604020202020204" pitchFamily="34" charset="0"/>
              </a:rPr>
              <a:t>GAPelevado</a:t>
            </a:r>
            <a:r>
              <a:rPr lang="es-ES" b="1" dirty="0">
                <a:latin typeface="Arial" panose="020B0604020202020204" pitchFamily="34" charset="0"/>
                <a:cs typeface="Arial" panose="020B0604020202020204" pitchFamily="34" charset="0"/>
              </a:rPr>
              <a:t> y toxicidad ocular</a:t>
            </a:r>
            <a:r>
              <a:rPr lang="es-ES" dirty="0">
                <a:latin typeface="Arial" panose="020B0604020202020204" pitchFamily="34" charset="0"/>
                <a:cs typeface="Arial" panose="020B0604020202020204" pitchFamily="34" charset="0"/>
              </a:rPr>
              <a:t>, triada característica de la intoxicación por MT.</a:t>
            </a:r>
          </a:p>
          <a:p>
            <a:br>
              <a:rPr lang="es-ES" dirty="0"/>
            </a:br>
            <a:br>
              <a:rPr lang="es-ES" dirty="0"/>
            </a:br>
            <a:endParaRPr lang="es-ES" dirty="0"/>
          </a:p>
        </p:txBody>
      </p:sp>
      <p:sp>
        <p:nvSpPr>
          <p:cNvPr id="5" name="Rectángulo redondeado 4">
            <a:extLst>
              <a:ext uri="{FF2B5EF4-FFF2-40B4-BE49-F238E27FC236}">
                <a16:creationId xmlns:a16="http://schemas.microsoft.com/office/drawing/2014/main" id="{C6E3B402-CA51-1691-62BA-869E4755A3EF}"/>
              </a:ext>
            </a:extLst>
          </p:cNvPr>
          <p:cNvSpPr/>
          <p:nvPr/>
        </p:nvSpPr>
        <p:spPr>
          <a:xfrm>
            <a:off x="9423410" y="954087"/>
            <a:ext cx="1919286" cy="886897"/>
          </a:xfrm>
          <a:prstGeom prst="roundRect">
            <a:avLst/>
          </a:prstGeom>
          <a:solidFill>
            <a:schemeClr val="accent1">
              <a:alpha val="5994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METANOL</a:t>
            </a:r>
          </a:p>
        </p:txBody>
      </p:sp>
    </p:spTree>
    <p:extLst>
      <p:ext uri="{BB962C8B-B14F-4D97-AF65-F5344CB8AC3E}">
        <p14:creationId xmlns:p14="http://schemas.microsoft.com/office/powerpoint/2010/main" val="3515240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2554564" y="416938"/>
            <a:ext cx="6600825" cy="800219"/>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INTOXICACIÓN POR METANOL</a:t>
            </a:r>
          </a:p>
          <a:p>
            <a:endParaRPr lang="es-ES"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F0385945-8E1D-A220-0A91-CE5EAAB9E87F}"/>
              </a:ext>
            </a:extLst>
          </p:cNvPr>
          <p:cNvSpPr txBox="1"/>
          <p:nvPr/>
        </p:nvSpPr>
        <p:spPr>
          <a:xfrm>
            <a:off x="1395844" y="1176085"/>
            <a:ext cx="8609611" cy="923330"/>
          </a:xfrm>
          <a:prstGeom prst="rect">
            <a:avLst/>
          </a:prstGeom>
          <a:noFill/>
        </p:spPr>
        <p:txBody>
          <a:bodyPr wrap="square" rtlCol="0">
            <a:spAutoFit/>
          </a:bodyPr>
          <a:lstStyle/>
          <a:p>
            <a:r>
              <a:rPr lang="es-ES" b="0" i="0" dirty="0">
                <a:solidFill>
                  <a:srgbClr val="333333"/>
                </a:solidFill>
                <a:effectLst/>
                <a:latin typeface="Arial" panose="020B0604020202020204" pitchFamily="34" charset="0"/>
                <a:cs typeface="Arial" panose="020B0604020202020204" pitchFamily="34" charset="0"/>
              </a:rPr>
              <a:t>El inicio de los síntomas puede ser precoz aunque suele presentarse entre 12 y 24 horas tras la ingesta y se puede prolongar con la </a:t>
            </a:r>
            <a:r>
              <a:rPr lang="es-ES" b="0" i="0" dirty="0" err="1">
                <a:solidFill>
                  <a:srgbClr val="333333"/>
                </a:solidFill>
                <a:effectLst/>
                <a:latin typeface="Arial" panose="020B0604020202020204" pitchFamily="34" charset="0"/>
                <a:cs typeface="Arial" panose="020B0604020202020204" pitchFamily="34" charset="0"/>
              </a:rPr>
              <a:t>coingesta</a:t>
            </a:r>
            <a:r>
              <a:rPr lang="es-ES" b="0" i="0" dirty="0">
                <a:solidFill>
                  <a:srgbClr val="333333"/>
                </a:solidFill>
                <a:effectLst/>
                <a:latin typeface="Arial" panose="020B0604020202020204" pitchFamily="34" charset="0"/>
                <a:cs typeface="Arial" panose="020B0604020202020204" pitchFamily="34" charset="0"/>
              </a:rPr>
              <a:t> de etanol o de alimentos.</a:t>
            </a:r>
            <a:endParaRPr lang="es-ES" dirty="0">
              <a:latin typeface="Arial" panose="020B0604020202020204" pitchFamily="34" charset="0"/>
              <a:cs typeface="Arial" panose="020B0604020202020204" pitchFamily="34" charset="0"/>
            </a:endParaRPr>
          </a:p>
        </p:txBody>
      </p:sp>
      <p:graphicFrame>
        <p:nvGraphicFramePr>
          <p:cNvPr id="8" name="Diagrama 7">
            <a:extLst>
              <a:ext uri="{FF2B5EF4-FFF2-40B4-BE49-F238E27FC236}">
                <a16:creationId xmlns:a16="http://schemas.microsoft.com/office/drawing/2014/main" id="{33A98E14-08F4-AF5C-7329-A188E57C0829}"/>
              </a:ext>
            </a:extLst>
          </p:cNvPr>
          <p:cNvGraphicFramePr/>
          <p:nvPr>
            <p:extLst>
              <p:ext uri="{D42A27DB-BD31-4B8C-83A1-F6EECF244321}">
                <p14:modId xmlns:p14="http://schemas.microsoft.com/office/powerpoint/2010/main" val="2236099809"/>
              </p:ext>
            </p:extLst>
          </p:nvPr>
        </p:nvGraphicFramePr>
        <p:xfrm>
          <a:off x="383814" y="1887047"/>
          <a:ext cx="11233872" cy="4283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92719CCC-1438-E804-5B4B-DFC58239F466}"/>
              </a:ext>
            </a:extLst>
          </p:cNvPr>
          <p:cNvSpPr txBox="1"/>
          <p:nvPr/>
        </p:nvSpPr>
        <p:spPr>
          <a:xfrm>
            <a:off x="8857248" y="2426608"/>
            <a:ext cx="2481943" cy="3416320"/>
          </a:xfrm>
          <a:prstGeom prst="rect">
            <a:avLst/>
          </a:prstGeom>
          <a:noFill/>
        </p:spPr>
        <p:txBody>
          <a:bodyPr wrap="square" rtlCol="0">
            <a:spAutoFit/>
          </a:bodyPr>
          <a:lstStyle/>
          <a:p>
            <a:r>
              <a:rPr lang="es-ES" dirty="0">
                <a:solidFill>
                  <a:schemeClr val="bg1"/>
                </a:solidFill>
                <a:latin typeface="Arial" panose="020B0604020202020204" pitchFamily="34" charset="0"/>
                <a:cs typeface="Arial" panose="020B0604020202020204" pitchFamily="34" charset="0"/>
              </a:rPr>
              <a:t>-I</a:t>
            </a:r>
            <a:r>
              <a:rPr lang="es-ES" b="0" i="0" dirty="0">
                <a:solidFill>
                  <a:schemeClr val="bg1"/>
                </a:solidFill>
                <a:effectLst/>
                <a:latin typeface="Arial" panose="020B0604020202020204" pitchFamily="34" charset="0"/>
                <a:cs typeface="Arial" panose="020B0604020202020204" pitchFamily="34" charset="0"/>
              </a:rPr>
              <a:t>nestabilidad hemodinámica (hipotensión y arritmias)</a:t>
            </a:r>
          </a:p>
          <a:p>
            <a:r>
              <a:rPr lang="es-ES" dirty="0">
                <a:solidFill>
                  <a:schemeClr val="bg1"/>
                </a:solidFill>
                <a:latin typeface="Arial" panose="020B0604020202020204" pitchFamily="34" charset="0"/>
                <a:cs typeface="Arial" panose="020B0604020202020204" pitchFamily="34" charset="0"/>
              </a:rPr>
              <a:t>-C</a:t>
            </a:r>
            <a:r>
              <a:rPr lang="es-ES" b="0" i="0" dirty="0">
                <a:solidFill>
                  <a:schemeClr val="bg1"/>
                </a:solidFill>
                <a:effectLst/>
                <a:latin typeface="Arial" panose="020B0604020202020204" pitchFamily="34" charset="0"/>
                <a:cs typeface="Arial" panose="020B0604020202020204" pitchFamily="34" charset="0"/>
              </a:rPr>
              <a:t>oma profundo y respiración de Kussmaul. </a:t>
            </a:r>
          </a:p>
          <a:p>
            <a:r>
              <a:rPr lang="es-ES" b="0" i="0" dirty="0">
                <a:solidFill>
                  <a:schemeClr val="bg1"/>
                </a:solidFill>
                <a:effectLst/>
                <a:latin typeface="Arial" panose="020B0604020202020204" pitchFamily="34" charset="0"/>
                <a:cs typeface="Arial" panose="020B0604020202020204" pitchFamily="34" charset="0"/>
              </a:rPr>
              <a:t>-La apnea y convulsiones aparecen en la etapa final.</a:t>
            </a:r>
            <a:endParaRPr lang="es-ES" dirty="0">
              <a:solidFill>
                <a:schemeClr val="bg1"/>
              </a:solidFill>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323766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2890837" y="541795"/>
            <a:ext cx="6600825" cy="800219"/>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INTOXICACIÓN POR METANOL</a:t>
            </a:r>
          </a:p>
          <a:p>
            <a:endParaRPr lang="es-ES"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5F1EB927-12CE-684C-6123-DD2C759F2DD4}"/>
              </a:ext>
            </a:extLst>
          </p:cNvPr>
          <p:cNvSpPr txBox="1"/>
          <p:nvPr/>
        </p:nvSpPr>
        <p:spPr>
          <a:xfrm>
            <a:off x="1409700" y="1404383"/>
            <a:ext cx="8496300" cy="923330"/>
          </a:xfrm>
          <a:prstGeom prst="rect">
            <a:avLst/>
          </a:prstGeom>
          <a:noFill/>
        </p:spPr>
        <p:txBody>
          <a:bodyPr wrap="square" rtlCol="0">
            <a:spAutoFit/>
          </a:bodyPr>
          <a:lstStyle/>
          <a:p>
            <a:r>
              <a:rPr lang="es-ES" b="0" i="0" dirty="0">
                <a:solidFill>
                  <a:srgbClr val="333333"/>
                </a:solidFill>
                <a:effectLst/>
                <a:latin typeface="Arial" panose="020B0604020202020204" pitchFamily="34" charset="0"/>
                <a:cs typeface="Arial" panose="020B0604020202020204" pitchFamily="34" charset="0"/>
              </a:rPr>
              <a:t>Las lesiones estructurales se producen a nivel de la retina, ganglios basales y tegmento </a:t>
            </a:r>
            <a:r>
              <a:rPr lang="es-ES" b="0" i="0" dirty="0" err="1">
                <a:solidFill>
                  <a:srgbClr val="333333"/>
                </a:solidFill>
                <a:effectLst/>
                <a:latin typeface="Arial" panose="020B0604020202020204" pitchFamily="34" charset="0"/>
                <a:cs typeface="Arial" panose="020B0604020202020204" pitchFamily="34" charset="0"/>
              </a:rPr>
              <a:t>pontino</a:t>
            </a:r>
            <a:r>
              <a:rPr lang="es-ES" b="0" i="0" dirty="0">
                <a:solidFill>
                  <a:srgbClr val="333333"/>
                </a:solidFill>
                <a:effectLst/>
                <a:latin typeface="Arial" panose="020B0604020202020204" pitchFamily="34" charset="0"/>
                <a:cs typeface="Arial" panose="020B0604020202020204" pitchFamily="34" charset="0"/>
              </a:rPr>
              <a:t> ya que las neuronas de estas estructuras son especialmente sensibles a la toxicidad por alcoholes tóxicos.</a:t>
            </a:r>
            <a:endParaRPr lang="es-ES" dirty="0">
              <a:latin typeface="Arial" panose="020B0604020202020204" pitchFamily="34" charset="0"/>
              <a:cs typeface="Arial" panose="020B0604020202020204" pitchFamily="34" charset="0"/>
            </a:endParaRPr>
          </a:p>
        </p:txBody>
      </p:sp>
      <p:sp>
        <p:nvSpPr>
          <p:cNvPr id="5" name="Rectángulo redondeado 4">
            <a:extLst>
              <a:ext uri="{FF2B5EF4-FFF2-40B4-BE49-F238E27FC236}">
                <a16:creationId xmlns:a16="http://schemas.microsoft.com/office/drawing/2014/main" id="{FF9348AB-F355-5B37-2781-50ECB7BD0536}"/>
              </a:ext>
            </a:extLst>
          </p:cNvPr>
          <p:cNvSpPr/>
          <p:nvPr/>
        </p:nvSpPr>
        <p:spPr>
          <a:xfrm>
            <a:off x="907257" y="2605526"/>
            <a:ext cx="3586161" cy="2318088"/>
          </a:xfrm>
          <a:prstGeom prst="roundRect">
            <a:avLst/>
          </a:prstGeom>
          <a:solidFill>
            <a:schemeClr val="accent1">
              <a:alpha val="67199"/>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OJO…</a:t>
            </a:r>
          </a:p>
          <a:p>
            <a:r>
              <a:rPr lang="es-ES" dirty="0">
                <a:solidFill>
                  <a:schemeClr val="bg1"/>
                </a:solidFill>
                <a:latin typeface="Arial" panose="020B0604020202020204" pitchFamily="34" charset="0"/>
                <a:cs typeface="Arial" panose="020B0604020202020204" pitchFamily="34" charset="0"/>
              </a:rPr>
              <a:t>AFECTACIÓN OCULAR</a:t>
            </a:r>
          </a:p>
          <a:p>
            <a:r>
              <a:rPr lang="es-ES" dirty="0">
                <a:solidFill>
                  <a:schemeClr val="bg1"/>
                </a:solidFill>
                <a:latin typeface="Arial" panose="020B0604020202020204" pitchFamily="34" charset="0"/>
                <a:cs typeface="Arial" panose="020B0604020202020204" pitchFamily="34" charset="0"/>
              </a:rPr>
              <a:t>ACIDOSIS METABÓLICA SEVERA Y LA INESTABILIDAD HEMODINÁMICA</a:t>
            </a:r>
          </a:p>
          <a:p>
            <a:pPr algn="ctr"/>
            <a:endParaRPr lang="es-ES" dirty="0"/>
          </a:p>
          <a:p>
            <a:pPr marL="285750" indent="-285750" algn="ctr">
              <a:buFont typeface="Arial" panose="020B0604020202020204" pitchFamily="34" charset="0"/>
              <a:buChar char="•"/>
            </a:pPr>
            <a:endParaRPr lang="es-ES" dirty="0"/>
          </a:p>
        </p:txBody>
      </p:sp>
      <p:sp>
        <p:nvSpPr>
          <p:cNvPr id="8" name="CuadroTexto 7">
            <a:extLst>
              <a:ext uri="{FF2B5EF4-FFF2-40B4-BE49-F238E27FC236}">
                <a16:creationId xmlns:a16="http://schemas.microsoft.com/office/drawing/2014/main" id="{EBC88AA2-0D39-107A-87C7-C57051A2AF0A}"/>
              </a:ext>
            </a:extLst>
          </p:cNvPr>
          <p:cNvSpPr txBox="1"/>
          <p:nvPr/>
        </p:nvSpPr>
        <p:spPr>
          <a:xfrm>
            <a:off x="4933950" y="2560082"/>
            <a:ext cx="5657850" cy="1200329"/>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También podemos encontrar: </a:t>
            </a:r>
            <a:r>
              <a:rPr lang="es-ES" b="1" i="0" dirty="0">
                <a:solidFill>
                  <a:srgbClr val="333333"/>
                </a:solidFill>
                <a:effectLst/>
                <a:latin typeface="Arial" panose="020B0604020202020204" pitchFamily="34" charset="0"/>
                <a:cs typeface="Arial" panose="020B0604020202020204" pitchFamily="34" charset="0"/>
              </a:rPr>
              <a:t>edema cerebral</a:t>
            </a:r>
            <a:r>
              <a:rPr lang="es-ES" b="0" i="0" dirty="0">
                <a:solidFill>
                  <a:srgbClr val="333333"/>
                </a:solidFill>
                <a:effectLst/>
                <a:latin typeface="Arial" panose="020B0604020202020204" pitchFamily="34" charset="0"/>
                <a:cs typeface="Arial" panose="020B0604020202020204" pitchFamily="34" charset="0"/>
              </a:rPr>
              <a:t>, afectación de la sustancia blanca subcortical, del cuerpo calloso e incluso hemorragia subaracnoidea objetivables mediante TAC O RMN</a:t>
            </a:r>
            <a:endParaRPr lang="es-ES" dirty="0">
              <a:latin typeface="Arial" panose="020B0604020202020204" pitchFamily="34" charset="0"/>
              <a:cs typeface="Arial" panose="020B0604020202020204" pitchFamily="34" charset="0"/>
            </a:endParaRPr>
          </a:p>
        </p:txBody>
      </p:sp>
      <p:pic>
        <p:nvPicPr>
          <p:cNvPr id="2052" name="Picture 4" descr="Partes del Ojo Humano y sus Funciones | IFEMA MADRID">
            <a:extLst>
              <a:ext uri="{FF2B5EF4-FFF2-40B4-BE49-F238E27FC236}">
                <a16:creationId xmlns:a16="http://schemas.microsoft.com/office/drawing/2014/main" id="{AAF885CA-FDB0-84F0-4AAF-55D20420CD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3950" y="3992780"/>
            <a:ext cx="36830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646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2700338" y="757238"/>
            <a:ext cx="6600825" cy="800219"/>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INTOXICACIÓN POR METANOL</a:t>
            </a:r>
          </a:p>
          <a:p>
            <a:endParaRPr lang="es-ES"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7D601F17-C1E1-F357-C4A6-4F6EF9237E59}"/>
              </a:ext>
            </a:extLst>
          </p:cNvPr>
          <p:cNvSpPr txBox="1"/>
          <p:nvPr/>
        </p:nvSpPr>
        <p:spPr>
          <a:xfrm>
            <a:off x="1714500" y="1428750"/>
            <a:ext cx="7448550" cy="369332"/>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DIAGNÓSTICO</a:t>
            </a:r>
          </a:p>
        </p:txBody>
      </p:sp>
      <p:sp>
        <p:nvSpPr>
          <p:cNvPr id="5" name="CuadroTexto 4">
            <a:extLst>
              <a:ext uri="{FF2B5EF4-FFF2-40B4-BE49-F238E27FC236}">
                <a16:creationId xmlns:a16="http://schemas.microsoft.com/office/drawing/2014/main" id="{277D7562-C989-BFE2-82F3-49E03743A07E}"/>
              </a:ext>
            </a:extLst>
          </p:cNvPr>
          <p:cNvSpPr txBox="1"/>
          <p:nvPr/>
        </p:nvSpPr>
        <p:spPr>
          <a:xfrm>
            <a:off x="1714500" y="1798082"/>
            <a:ext cx="8858250" cy="3139321"/>
          </a:xfrm>
          <a:prstGeom prst="rect">
            <a:avLst/>
          </a:prstGeom>
          <a:noFill/>
        </p:spPr>
        <p:txBody>
          <a:bodyPr wrap="square" rtlCol="0">
            <a:spAutoFit/>
          </a:bodyPr>
          <a:lstStyle/>
          <a:p>
            <a:r>
              <a:rPr lang="es-ES" dirty="0">
                <a:solidFill>
                  <a:srgbClr val="333333"/>
                </a:solidFill>
                <a:latin typeface="Arial" panose="020B0604020202020204" pitchFamily="34" charset="0"/>
                <a:cs typeface="Arial" panose="020B0604020202020204" pitchFamily="34" charset="0"/>
              </a:rPr>
              <a:t>L</a:t>
            </a:r>
            <a:r>
              <a:rPr lang="es-ES" b="0" i="0" dirty="0">
                <a:solidFill>
                  <a:srgbClr val="333333"/>
                </a:solidFill>
                <a:effectLst/>
                <a:latin typeface="Arial" panose="020B0604020202020204" pitchFamily="34" charset="0"/>
                <a:cs typeface="Arial" panose="020B0604020202020204" pitchFamily="34" charset="0"/>
              </a:rPr>
              <a:t>os </a:t>
            </a:r>
            <a:r>
              <a:rPr lang="es-ES" b="1" i="0" dirty="0">
                <a:solidFill>
                  <a:srgbClr val="333333"/>
                </a:solidFill>
                <a:effectLst/>
                <a:latin typeface="Arial" panose="020B0604020202020204" pitchFamily="34" charset="0"/>
                <a:cs typeface="Arial" panose="020B0604020202020204" pitchFamily="34" charset="0"/>
              </a:rPr>
              <a:t>antecedentes</a:t>
            </a:r>
            <a:r>
              <a:rPr lang="es-ES" b="0" i="0" dirty="0">
                <a:solidFill>
                  <a:srgbClr val="333333"/>
                </a:solidFill>
                <a:effectLst/>
                <a:latin typeface="Arial" panose="020B0604020202020204" pitchFamily="34" charset="0"/>
                <a:cs typeface="Arial" panose="020B0604020202020204" pitchFamily="34" charset="0"/>
              </a:rPr>
              <a:t>, la </a:t>
            </a:r>
            <a:r>
              <a:rPr lang="es-ES" b="1" i="0" dirty="0">
                <a:solidFill>
                  <a:srgbClr val="333333"/>
                </a:solidFill>
                <a:effectLst/>
                <a:latin typeface="Arial" panose="020B0604020202020204" pitchFamily="34" charset="0"/>
                <a:cs typeface="Arial" panose="020B0604020202020204" pitchFamily="34" charset="0"/>
              </a:rPr>
              <a:t>clínica</a:t>
            </a:r>
            <a:r>
              <a:rPr lang="es-ES" b="0" i="0" dirty="0">
                <a:solidFill>
                  <a:srgbClr val="333333"/>
                </a:solidFill>
                <a:effectLst/>
                <a:latin typeface="Arial" panose="020B0604020202020204" pitchFamily="34" charset="0"/>
                <a:cs typeface="Arial" panose="020B0604020202020204" pitchFamily="34" charset="0"/>
              </a:rPr>
              <a:t> y los </a:t>
            </a:r>
            <a:r>
              <a:rPr lang="es-ES" b="1" i="0" dirty="0">
                <a:solidFill>
                  <a:srgbClr val="333333"/>
                </a:solidFill>
                <a:effectLst/>
                <a:latin typeface="Arial" panose="020B0604020202020204" pitchFamily="34" charset="0"/>
                <a:cs typeface="Arial" panose="020B0604020202020204" pitchFamily="34" charset="0"/>
              </a:rPr>
              <a:t>datos</a:t>
            </a:r>
            <a:r>
              <a:rPr lang="es-ES" b="0" i="0" dirty="0">
                <a:solidFill>
                  <a:srgbClr val="333333"/>
                </a:solidFill>
                <a:effectLst/>
                <a:latin typeface="Arial" panose="020B0604020202020204" pitchFamily="34" charset="0"/>
                <a:cs typeface="Arial" panose="020B0604020202020204" pitchFamily="34" charset="0"/>
              </a:rPr>
              <a:t> </a:t>
            </a:r>
            <a:r>
              <a:rPr lang="es-ES" b="1" i="0" dirty="0">
                <a:solidFill>
                  <a:srgbClr val="333333"/>
                </a:solidFill>
                <a:effectLst/>
                <a:latin typeface="Arial" panose="020B0604020202020204" pitchFamily="34" charset="0"/>
                <a:cs typeface="Arial" panose="020B0604020202020204" pitchFamily="34" charset="0"/>
              </a:rPr>
              <a:t>del</a:t>
            </a:r>
            <a:r>
              <a:rPr lang="es-ES" b="0" i="0" dirty="0">
                <a:solidFill>
                  <a:srgbClr val="333333"/>
                </a:solidFill>
                <a:effectLst/>
                <a:latin typeface="Arial" panose="020B0604020202020204" pitchFamily="34" charset="0"/>
                <a:cs typeface="Arial" panose="020B0604020202020204" pitchFamily="34" charset="0"/>
              </a:rPr>
              <a:t> </a:t>
            </a:r>
            <a:r>
              <a:rPr lang="es-ES" b="1" i="0" dirty="0">
                <a:solidFill>
                  <a:srgbClr val="333333"/>
                </a:solidFill>
                <a:effectLst/>
                <a:latin typeface="Arial" panose="020B0604020202020204" pitchFamily="34" charset="0"/>
                <a:cs typeface="Arial" panose="020B0604020202020204" pitchFamily="34" charset="0"/>
              </a:rPr>
              <a:t>laboratorio</a:t>
            </a:r>
            <a:r>
              <a:rPr lang="es-ES" b="0" i="0" dirty="0">
                <a:solidFill>
                  <a:srgbClr val="333333"/>
                </a:solidFill>
                <a:effectLst/>
                <a:latin typeface="Arial" panose="020B0604020202020204" pitchFamily="34" charset="0"/>
                <a:cs typeface="Arial" panose="020B0604020202020204" pitchFamily="34" charset="0"/>
              </a:rPr>
              <a:t>. El inmediatamente accesible es la </a:t>
            </a:r>
            <a:r>
              <a:rPr lang="es-ES" b="1" i="0" dirty="0">
                <a:solidFill>
                  <a:srgbClr val="333333"/>
                </a:solidFill>
                <a:effectLst/>
                <a:latin typeface="Arial" panose="020B0604020202020204" pitchFamily="34" charset="0"/>
                <a:cs typeface="Arial" panose="020B0604020202020204" pitchFamily="34" charset="0"/>
              </a:rPr>
              <a:t>acidosis metabólica </a:t>
            </a:r>
            <a:r>
              <a:rPr lang="es-ES" b="0" i="0" dirty="0">
                <a:solidFill>
                  <a:srgbClr val="333333"/>
                </a:solidFill>
                <a:effectLst/>
                <a:latin typeface="Arial" panose="020B0604020202020204" pitchFamily="34" charset="0"/>
                <a:cs typeface="Arial" panose="020B0604020202020204" pitchFamily="34" charset="0"/>
              </a:rPr>
              <a:t>que es el hallazgo más característico, con disminución del bicarbonato, aumento del ácido láctico y del anión GAP.</a:t>
            </a:r>
          </a:p>
          <a:p>
            <a:endParaRPr lang="es-ES" dirty="0">
              <a:solidFill>
                <a:srgbClr val="333333"/>
              </a:solidFill>
              <a:latin typeface="Arial" panose="020B0604020202020204" pitchFamily="34" charset="0"/>
              <a:cs typeface="Arial" panose="020B0604020202020204" pitchFamily="34" charset="0"/>
            </a:endParaRPr>
          </a:p>
          <a:p>
            <a:r>
              <a:rPr lang="es-ES" dirty="0">
                <a:solidFill>
                  <a:srgbClr val="333333"/>
                </a:solidFill>
                <a:latin typeface="Arial" panose="020B0604020202020204" pitchFamily="34" charset="0"/>
                <a:cs typeface="Arial" panose="020B0604020202020204" pitchFamily="34" charset="0"/>
              </a:rPr>
              <a:t>PPCC</a:t>
            </a:r>
          </a:p>
          <a:p>
            <a:pPr marL="285750" indent="-285750">
              <a:buFont typeface="Arial" panose="020B0604020202020204" pitchFamily="34" charset="0"/>
              <a:buChar char="•"/>
            </a:pPr>
            <a:r>
              <a:rPr lang="es-ES" dirty="0">
                <a:solidFill>
                  <a:srgbClr val="333333"/>
                </a:solidFill>
                <a:latin typeface="Arial" panose="020B0604020202020204" pitchFamily="34" charset="0"/>
                <a:cs typeface="Arial" panose="020B0604020202020204" pitchFamily="34" charset="0"/>
              </a:rPr>
              <a:t>Analítica completa con hemograma, orina, coagulación, bioquímica, </a:t>
            </a:r>
          </a:p>
          <a:p>
            <a:pPr marL="285750" indent="-285750">
              <a:buFont typeface="Arial" panose="020B0604020202020204" pitchFamily="34" charset="0"/>
              <a:buChar char="•"/>
            </a:pPr>
            <a:r>
              <a:rPr lang="es-ES" dirty="0">
                <a:solidFill>
                  <a:srgbClr val="333333"/>
                </a:solidFill>
                <a:latin typeface="Arial" panose="020B0604020202020204" pitchFamily="34" charset="0"/>
                <a:cs typeface="Arial" panose="020B0604020202020204" pitchFamily="34" charset="0"/>
              </a:rPr>
              <a:t>ECG </a:t>
            </a:r>
          </a:p>
          <a:p>
            <a:pPr marL="285750" indent="-285750">
              <a:buFont typeface="Arial" panose="020B0604020202020204" pitchFamily="34" charset="0"/>
              <a:buChar char="•"/>
            </a:pPr>
            <a:r>
              <a:rPr lang="es-ES" dirty="0">
                <a:solidFill>
                  <a:srgbClr val="333333"/>
                </a:solidFill>
                <a:latin typeface="Arial" panose="020B0604020202020204" pitchFamily="34" charset="0"/>
                <a:cs typeface="Arial" panose="020B0604020202020204" pitchFamily="34" charset="0"/>
              </a:rPr>
              <a:t>GSA para objetivar equilibrio acido-base arterial.</a:t>
            </a:r>
          </a:p>
          <a:p>
            <a:pPr marL="285750" indent="-285750">
              <a:buFont typeface="Arial" panose="020B0604020202020204" pitchFamily="34" charset="0"/>
              <a:buChar char="•"/>
            </a:pPr>
            <a:r>
              <a:rPr lang="es-ES" dirty="0">
                <a:solidFill>
                  <a:srgbClr val="333333"/>
                </a:solidFill>
                <a:latin typeface="Arial" panose="020B0604020202020204" pitchFamily="34" charset="0"/>
                <a:cs typeface="Arial" panose="020B0604020202020204" pitchFamily="34" charset="0"/>
              </a:rPr>
              <a:t>Analítica toxicológica</a:t>
            </a:r>
          </a:p>
          <a:p>
            <a:pPr marL="742950" lvl="1" indent="-285750">
              <a:buFont typeface="Arial" panose="020B0604020202020204" pitchFamily="34" charset="0"/>
              <a:buChar char="•"/>
            </a:pPr>
            <a:r>
              <a:rPr lang="es-ES" b="1" dirty="0">
                <a:solidFill>
                  <a:srgbClr val="333333"/>
                </a:solidFill>
                <a:latin typeface="Arial" panose="020B0604020202020204" pitchFamily="34" charset="0"/>
                <a:cs typeface="Arial" panose="020B0604020202020204" pitchFamily="34" charset="0"/>
              </a:rPr>
              <a:t>Niveles de metanol &gt; 0,2 g/L </a:t>
            </a:r>
            <a:r>
              <a:rPr lang="es-ES" dirty="0">
                <a:solidFill>
                  <a:srgbClr val="333333"/>
                </a:solidFill>
                <a:latin typeface="Arial" panose="020B0604020202020204" pitchFamily="34" charset="0"/>
                <a:cs typeface="Arial" panose="020B0604020202020204" pitchFamily="34" charset="0"/>
              </a:rPr>
              <a:t>definen la intoxicación como </a:t>
            </a:r>
            <a:r>
              <a:rPr lang="es-ES" b="1" dirty="0">
                <a:solidFill>
                  <a:srgbClr val="333333"/>
                </a:solidFill>
                <a:latin typeface="Arial" panose="020B0604020202020204" pitchFamily="34" charset="0"/>
                <a:cs typeface="Arial" panose="020B0604020202020204" pitchFamily="34" charset="0"/>
              </a:rPr>
              <a:t>grave</a:t>
            </a:r>
            <a:r>
              <a:rPr lang="es-ES" dirty="0">
                <a:solidFill>
                  <a:srgbClr val="333333"/>
                </a:solidFill>
                <a:latin typeface="Arial" panose="020B0604020202020204" pitchFamily="34" charset="0"/>
                <a:cs typeface="Arial" panose="020B0604020202020204" pitchFamily="34" charset="0"/>
              </a:rPr>
              <a:t>; niveles     </a:t>
            </a:r>
            <a:r>
              <a:rPr lang="es-ES" b="1" dirty="0">
                <a:solidFill>
                  <a:srgbClr val="333333"/>
                </a:solidFill>
                <a:latin typeface="Arial" panose="020B0604020202020204" pitchFamily="34" charset="0"/>
                <a:cs typeface="Arial" panose="020B0604020202020204" pitchFamily="34" charset="0"/>
              </a:rPr>
              <a:t>&gt; a 1g/L</a:t>
            </a:r>
            <a:r>
              <a:rPr lang="es-ES" dirty="0">
                <a:solidFill>
                  <a:srgbClr val="333333"/>
                </a:solidFill>
                <a:latin typeface="Arial" panose="020B0604020202020204" pitchFamily="34" charset="0"/>
                <a:cs typeface="Arial" panose="020B0604020202020204" pitchFamily="34" charset="0"/>
              </a:rPr>
              <a:t>, son potencialmente </a:t>
            </a:r>
            <a:r>
              <a:rPr lang="es-ES" b="1" dirty="0">
                <a:solidFill>
                  <a:srgbClr val="333333"/>
                </a:solidFill>
                <a:latin typeface="Arial" panose="020B0604020202020204" pitchFamily="34" charset="0"/>
                <a:cs typeface="Arial" panose="020B0604020202020204" pitchFamily="34" charset="0"/>
              </a:rPr>
              <a:t>letales.</a:t>
            </a:r>
          </a:p>
        </p:txBody>
      </p:sp>
    </p:spTree>
    <p:extLst>
      <p:ext uri="{BB962C8B-B14F-4D97-AF65-F5344CB8AC3E}">
        <p14:creationId xmlns:p14="http://schemas.microsoft.com/office/powerpoint/2010/main" val="3206154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4D32A7D2-BA91-AFAA-C45F-A78CAC722658}"/>
              </a:ext>
            </a:extLst>
          </p:cNvPr>
          <p:cNvSpPr txBox="1"/>
          <p:nvPr/>
        </p:nvSpPr>
        <p:spPr>
          <a:xfrm>
            <a:off x="2328861" y="478229"/>
            <a:ext cx="8724900" cy="800219"/>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MEDIDAS SINTOMÁTICAS Y DE SOPORTE</a:t>
            </a:r>
            <a:endParaRPr lang="es-ES" sz="2800" b="1" i="0" dirty="0">
              <a:solidFill>
                <a:srgbClr val="142D53"/>
              </a:solidFill>
              <a:effectLst/>
              <a:latin typeface="Arial" panose="020B0604020202020204" pitchFamily="34" charset="0"/>
              <a:cs typeface="Arial" panose="020B0604020202020204" pitchFamily="34" charset="0"/>
            </a:endParaRPr>
          </a:p>
          <a:p>
            <a:endParaRPr lang="es-ES" dirty="0"/>
          </a:p>
        </p:txBody>
      </p:sp>
      <p:sp>
        <p:nvSpPr>
          <p:cNvPr id="5" name="CuadroTexto 4">
            <a:extLst>
              <a:ext uri="{FF2B5EF4-FFF2-40B4-BE49-F238E27FC236}">
                <a16:creationId xmlns:a16="http://schemas.microsoft.com/office/drawing/2014/main" id="{032E3C02-C0DF-9779-981D-5FDB9AFAF5F6}"/>
              </a:ext>
            </a:extLst>
          </p:cNvPr>
          <p:cNvSpPr txBox="1"/>
          <p:nvPr/>
        </p:nvSpPr>
        <p:spPr>
          <a:xfrm>
            <a:off x="1376779" y="1277252"/>
            <a:ext cx="9034462" cy="4247317"/>
          </a:xfrm>
          <a:prstGeom prst="rect">
            <a:avLst/>
          </a:prstGeom>
          <a:noFill/>
        </p:spPr>
        <p:txBody>
          <a:bodyPr wrap="square" rtlCol="0">
            <a:spAutoFit/>
          </a:bodyPr>
          <a:lstStyle/>
          <a:p>
            <a:pPr marL="285750" indent="-285750">
              <a:buFont typeface="Arial" panose="020B0604020202020204" pitchFamily="34" charset="0"/>
              <a:buChar char="•"/>
            </a:pPr>
            <a:r>
              <a:rPr lang="es-ES" b="1" i="0" dirty="0">
                <a:effectLst/>
                <a:latin typeface="Arial" panose="020B0604020202020204" pitchFamily="34" charset="0"/>
                <a:cs typeface="Arial" panose="020B0604020202020204" pitchFamily="34" charset="0"/>
              </a:rPr>
              <a:t>Manejo de la vía aérea</a:t>
            </a:r>
            <a:r>
              <a:rPr lang="es-ES" b="0" i="0" dirty="0">
                <a:effectLst/>
                <a:latin typeface="Arial" panose="020B0604020202020204" pitchFamily="34" charset="0"/>
                <a:cs typeface="Arial" panose="020B0604020202020204" pitchFamily="34" charset="0"/>
              </a:rPr>
              <a:t>, ventilación y estabilización hemodinámica</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Corregir la acidosis metabólica con </a:t>
            </a:r>
            <a:r>
              <a:rPr lang="es-ES" b="1" i="0" dirty="0">
                <a:effectLst/>
                <a:latin typeface="Arial" panose="020B0604020202020204" pitchFamily="34" charset="0"/>
                <a:cs typeface="Arial" panose="020B0604020202020204" pitchFamily="34" charset="0"/>
              </a:rPr>
              <a:t>bicarbonato sódico</a:t>
            </a:r>
            <a:r>
              <a:rPr lang="es-ES" b="0" i="0" dirty="0">
                <a:effectLst/>
                <a:latin typeface="Arial" panose="020B0604020202020204" pitchFamily="34" charset="0"/>
                <a:cs typeface="Arial" panose="020B0604020202020204" pitchFamily="34" charset="0"/>
              </a:rPr>
              <a:t>, preferentemente 1 molar, para mantener el pH &gt; 7,20.</a:t>
            </a:r>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Correcta hidratación del intoxicado sin forzar hipervolemia ni diuresis.</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Los casos graves, con coma o convulsiones pueden evolucionar con edema cerebral.</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M</a:t>
            </a:r>
            <a:r>
              <a:rPr lang="es-ES" b="0" i="0" dirty="0">
                <a:effectLst/>
                <a:latin typeface="Arial" panose="020B0604020202020204" pitchFamily="34" charset="0"/>
                <a:cs typeface="Arial" panose="020B0604020202020204" pitchFamily="34" charset="0"/>
              </a:rPr>
              <a:t>edidas preventivas de hipertensión endocraneal.</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La indicación de una </a:t>
            </a:r>
            <a:r>
              <a:rPr lang="es-ES" b="1" i="0" dirty="0">
                <a:effectLst/>
                <a:latin typeface="Arial" panose="020B0604020202020204" pitchFamily="34" charset="0"/>
                <a:cs typeface="Arial" panose="020B0604020202020204" pitchFamily="34" charset="0"/>
              </a:rPr>
              <a:t>TC craneal, </a:t>
            </a:r>
            <a:r>
              <a:rPr lang="es-ES" b="0" i="0" dirty="0">
                <a:effectLst/>
                <a:latin typeface="Arial" panose="020B0604020202020204" pitchFamily="34" charset="0"/>
                <a:cs typeface="Arial" panose="020B0604020202020204" pitchFamily="34" charset="0"/>
              </a:rPr>
              <a:t>de un Doppler Transcraneal, o incluso, la colocación de un sensor de PIC, </a:t>
            </a:r>
            <a:r>
              <a:rPr lang="es-ES" b="1" i="0" dirty="0">
                <a:effectLst/>
                <a:latin typeface="Arial" panose="020B0604020202020204" pitchFamily="34" charset="0"/>
                <a:cs typeface="Arial" panose="020B0604020202020204" pitchFamily="34" charset="0"/>
              </a:rPr>
              <a:t>no debe retrasar la administración de los antídotos ni la hemodiálisis.</a:t>
            </a:r>
          </a:p>
          <a:p>
            <a:pPr marL="285750" indent="-285750">
              <a:buFont typeface="Arial" panose="020B0604020202020204" pitchFamily="34" charset="0"/>
              <a:buChar char="•"/>
            </a:pPr>
            <a:r>
              <a:rPr lang="es-ES" i="0" dirty="0">
                <a:effectLst/>
                <a:latin typeface="Arial" panose="020B0604020202020204" pitchFamily="34" charset="0"/>
                <a:cs typeface="Arial" panose="020B0604020202020204" pitchFamily="34" charset="0"/>
              </a:rPr>
              <a:t>Los enfermos acostumbran a llegar más de 2-3 horas después de la ingesta, por lo que los </a:t>
            </a:r>
            <a:r>
              <a:rPr lang="es-ES" b="1" i="0" dirty="0">
                <a:effectLst/>
                <a:latin typeface="Arial" panose="020B0604020202020204" pitchFamily="34" charset="0"/>
                <a:cs typeface="Arial" panose="020B0604020202020204" pitchFamily="34" charset="0"/>
              </a:rPr>
              <a:t>eméticos o el lavado gástrico </a:t>
            </a:r>
            <a:r>
              <a:rPr lang="es-ES" i="0" dirty="0">
                <a:effectLst/>
                <a:latin typeface="Arial" panose="020B0604020202020204" pitchFamily="34" charset="0"/>
                <a:cs typeface="Arial" panose="020B0604020202020204" pitchFamily="34" charset="0"/>
              </a:rPr>
              <a:t>ya </a:t>
            </a:r>
            <a:r>
              <a:rPr lang="es-ES" b="1" i="0" dirty="0">
                <a:effectLst/>
                <a:latin typeface="Arial" panose="020B0604020202020204" pitchFamily="34" charset="0"/>
                <a:cs typeface="Arial" panose="020B0604020202020204" pitchFamily="34" charset="0"/>
              </a:rPr>
              <a:t>no están justificados</a:t>
            </a:r>
            <a:r>
              <a:rPr lang="es-ES" i="0" dirty="0">
                <a:effectLst/>
                <a:latin typeface="Arial" panose="020B0604020202020204" pitchFamily="34" charset="0"/>
                <a:cs typeface="Arial" panose="020B0604020202020204" pitchFamily="34" charset="0"/>
              </a:rPr>
              <a:t>. El </a:t>
            </a:r>
            <a:r>
              <a:rPr lang="es-ES" b="1" i="0" dirty="0">
                <a:effectLst/>
                <a:latin typeface="Arial" panose="020B0604020202020204" pitchFamily="34" charset="0"/>
                <a:cs typeface="Arial" panose="020B0604020202020204" pitchFamily="34" charset="0"/>
              </a:rPr>
              <a:t>carbón activado y los catárticos son ineficaces y no deben administrarse</a:t>
            </a:r>
          </a:p>
          <a:p>
            <a:pPr marL="285750" indent="-285750">
              <a:buFont typeface="Arial" panose="020B0604020202020204" pitchFamily="34" charset="0"/>
              <a:buChar char="•"/>
            </a:pPr>
            <a:endParaRPr lang="es-ES" b="0" i="0" dirty="0">
              <a:solidFill>
                <a:srgbClr val="333333"/>
              </a:solidFill>
              <a:effectLst/>
              <a:latin typeface="Verdana" panose="020B0604030504040204" pitchFamily="34" charset="0"/>
            </a:endParaRPr>
          </a:p>
          <a:p>
            <a:pPr marL="742950" lvl="1" indent="-285750">
              <a:buFont typeface="Arial" panose="020B0604020202020204" pitchFamily="34" charset="0"/>
              <a:buChar char="•"/>
            </a:pPr>
            <a:endParaRPr lang="es-ES" b="0" i="0" dirty="0">
              <a:solidFill>
                <a:srgbClr val="333333"/>
              </a:solidFill>
              <a:effectLst/>
              <a:latin typeface="Verdana" panose="020B0604030504040204" pitchFamily="34" charset="0"/>
            </a:endParaRPr>
          </a:p>
        </p:txBody>
      </p:sp>
    </p:spTree>
    <p:extLst>
      <p:ext uri="{BB962C8B-B14F-4D97-AF65-F5344CB8AC3E}">
        <p14:creationId xmlns:p14="http://schemas.microsoft.com/office/powerpoint/2010/main" val="2277756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4672E0B3-0D32-B14A-5FBD-5B62030C0F46}"/>
              </a:ext>
            </a:extLst>
          </p:cNvPr>
          <p:cNvSpPr txBox="1"/>
          <p:nvPr/>
        </p:nvSpPr>
        <p:spPr>
          <a:xfrm>
            <a:off x="3937759" y="430867"/>
            <a:ext cx="9182100"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ANTÍDOTOS</a:t>
            </a:r>
          </a:p>
        </p:txBody>
      </p:sp>
      <p:sp>
        <p:nvSpPr>
          <p:cNvPr id="5" name="CuadroTexto 4">
            <a:extLst>
              <a:ext uri="{FF2B5EF4-FFF2-40B4-BE49-F238E27FC236}">
                <a16:creationId xmlns:a16="http://schemas.microsoft.com/office/drawing/2014/main" id="{8CCB67A2-4BCE-1623-1018-E0CADEDF1976}"/>
              </a:ext>
            </a:extLst>
          </p:cNvPr>
          <p:cNvSpPr txBox="1"/>
          <p:nvPr/>
        </p:nvSpPr>
        <p:spPr>
          <a:xfrm>
            <a:off x="628650" y="1305341"/>
            <a:ext cx="10425111" cy="4801314"/>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La T</a:t>
            </a:r>
            <a:r>
              <a:rPr lang="es-ES" b="0" i="0" dirty="0">
                <a:effectLst/>
                <a:latin typeface="Arial" panose="020B0604020202020204" pitchFamily="34" charset="0"/>
                <a:cs typeface="Arial" panose="020B0604020202020204" pitchFamily="34" charset="0"/>
              </a:rPr>
              <a:t>oxicidad del MT es secundaria a su metabolización (mediante la ADH) a ácido fórmico, para inhibirla podemos utilizar:</a:t>
            </a:r>
          </a:p>
          <a:p>
            <a:pPr marL="285750" indent="-285750">
              <a:buFont typeface="Arial" panose="020B0604020202020204" pitchFamily="34" charset="0"/>
              <a:buChar char="•"/>
            </a:pPr>
            <a:r>
              <a:rPr lang="es-ES" b="1" dirty="0">
                <a:latin typeface="Arial" panose="020B0604020202020204" pitchFamily="34" charset="0"/>
                <a:cs typeface="Arial" panose="020B0604020202020204" pitchFamily="34" charset="0"/>
              </a:rPr>
              <a:t>E</a:t>
            </a:r>
            <a:r>
              <a:rPr lang="es-ES" b="1" i="0" dirty="0">
                <a:effectLst/>
                <a:latin typeface="Arial" panose="020B0604020202020204" pitchFamily="34" charset="0"/>
                <a:cs typeface="Arial" panose="020B0604020202020204" pitchFamily="34" charset="0"/>
              </a:rPr>
              <a:t>tanol</a:t>
            </a:r>
            <a:r>
              <a:rPr lang="es-ES" b="0" i="0" dirty="0">
                <a:effectLst/>
                <a:latin typeface="Arial" panose="020B0604020202020204" pitchFamily="34" charset="0"/>
                <a:cs typeface="Arial" panose="020B0604020202020204" pitchFamily="34" charset="0"/>
              </a:rPr>
              <a:t> (alcohol etílico) como inhibidor competitivo del metanol frente a la ADH. Se considera que este bloqueo metabólico se consigue con valores plasmáticos de etanol entre 1 a 1,2 g/L (21,7 a 27,1 mmol/L)</a:t>
            </a:r>
          </a:p>
          <a:p>
            <a:pPr marL="285750" indent="-285750">
              <a:buFont typeface="Arial" panose="020B0604020202020204" pitchFamily="34" charset="0"/>
              <a:buChar char="•"/>
            </a:pPr>
            <a:r>
              <a:rPr lang="es-ES" b="1" dirty="0" err="1">
                <a:latin typeface="Arial" panose="020B0604020202020204" pitchFamily="34" charset="0"/>
                <a:cs typeface="Arial" panose="020B0604020202020204" pitchFamily="34" charset="0"/>
              </a:rPr>
              <a:t>F</a:t>
            </a:r>
            <a:r>
              <a:rPr lang="es-ES" b="1" i="0" dirty="0" err="1">
                <a:effectLst/>
                <a:latin typeface="Arial" panose="020B0604020202020204" pitchFamily="34" charset="0"/>
                <a:cs typeface="Arial" panose="020B0604020202020204" pitchFamily="34" charset="0"/>
              </a:rPr>
              <a:t>omepizol</a:t>
            </a:r>
            <a:r>
              <a:rPr lang="es-ES" b="1" i="0" dirty="0">
                <a:effectLst/>
                <a:latin typeface="Arial" panose="020B0604020202020204" pitchFamily="34" charset="0"/>
                <a:cs typeface="Arial" panose="020B0604020202020204" pitchFamily="34" charset="0"/>
              </a:rPr>
              <a:t>.</a:t>
            </a:r>
          </a:p>
          <a:p>
            <a:endParaRPr lang="es-ES" i="0" dirty="0">
              <a:effectLst/>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CRITERIOS DE INDICACIÓN DE ETANOL:</a:t>
            </a:r>
          </a:p>
          <a:p>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Todo paciente con posibilidad de haber ingerido en las últimas 24 horas más de 10 </a:t>
            </a:r>
            <a:r>
              <a:rPr lang="es-ES" b="0" i="0" dirty="0" err="1">
                <a:effectLst/>
                <a:latin typeface="Arial" panose="020B0604020202020204" pitchFamily="34" charset="0"/>
                <a:cs typeface="Arial" panose="020B0604020202020204" pitchFamily="34" charset="0"/>
              </a:rPr>
              <a:t>mL</a:t>
            </a:r>
            <a:r>
              <a:rPr lang="es-ES" b="0" i="0" dirty="0">
                <a:effectLst/>
                <a:latin typeface="Arial" panose="020B0604020202020204" pitchFamily="34" charset="0"/>
                <a:cs typeface="Arial" panose="020B0604020202020204" pitchFamily="34" charset="0"/>
              </a:rPr>
              <a:t> de metanol si presenta:</a:t>
            </a:r>
          </a:p>
          <a:p>
            <a:pPr lvl="2">
              <a:buFont typeface="Arial" panose="020B0604020202020204" pitchFamily="34" charset="0"/>
              <a:buChar char="•"/>
            </a:pPr>
            <a:r>
              <a:rPr lang="es-ES" b="1" i="0" dirty="0">
                <a:effectLst/>
                <a:latin typeface="Arial" panose="020B0604020202020204" pitchFamily="34" charset="0"/>
                <a:cs typeface="Arial" panose="020B0604020202020204" pitchFamily="34" charset="0"/>
              </a:rPr>
              <a:t>Alteración de la conciencia</a:t>
            </a:r>
            <a:r>
              <a:rPr lang="es-ES" b="0" i="0" dirty="0">
                <a:effectLst/>
                <a:latin typeface="Arial" panose="020B0604020202020204" pitchFamily="34" charset="0"/>
                <a:cs typeface="Arial" panose="020B0604020202020204" pitchFamily="34" charset="0"/>
              </a:rPr>
              <a:t>, de la conducta o alteraciones visuales, papiledema en el fondo de ojo.</a:t>
            </a:r>
          </a:p>
          <a:p>
            <a:pPr lvl="2">
              <a:buFont typeface="Arial" panose="020B0604020202020204" pitchFamily="34" charset="0"/>
              <a:buChar char="•"/>
            </a:pPr>
            <a:r>
              <a:rPr lang="es-ES" b="1" i="0" dirty="0">
                <a:effectLst/>
                <a:latin typeface="Arial" panose="020B0604020202020204" pitchFamily="34" charset="0"/>
                <a:cs typeface="Arial" panose="020B0604020202020204" pitchFamily="34" charset="0"/>
              </a:rPr>
              <a:t>Acidosis metabólica</a:t>
            </a:r>
            <a:r>
              <a:rPr lang="es-ES" b="0" i="0" dirty="0">
                <a:effectLst/>
                <a:latin typeface="Arial" panose="020B0604020202020204" pitchFamily="34" charset="0"/>
                <a:cs typeface="Arial" panose="020B0604020202020204" pitchFamily="34" charset="0"/>
              </a:rPr>
              <a:t> (exceso de base &lt; - 5 mmol/L, y/o hueco aniónico &gt; 30 mEq/L).</a:t>
            </a:r>
          </a:p>
          <a:p>
            <a:pPr lvl="2">
              <a:buFont typeface="Arial" panose="020B0604020202020204" pitchFamily="34" charset="0"/>
              <a:buChar char="•"/>
            </a:pPr>
            <a:r>
              <a:rPr lang="es-ES" b="1" i="0" dirty="0">
                <a:effectLst/>
                <a:latin typeface="Arial" panose="020B0604020202020204" pitchFamily="34" charset="0"/>
                <a:cs typeface="Arial" panose="020B0604020202020204" pitchFamily="34" charset="0"/>
              </a:rPr>
              <a:t>Hiato osmolar &gt; 15 </a:t>
            </a:r>
            <a:r>
              <a:rPr lang="es-ES" b="1" i="0" dirty="0" err="1">
                <a:effectLst/>
                <a:latin typeface="Arial" panose="020B0604020202020204" pitchFamily="34" charset="0"/>
                <a:cs typeface="Arial" panose="020B0604020202020204" pitchFamily="34" charset="0"/>
              </a:rPr>
              <a:t>mOsm</a:t>
            </a:r>
            <a:r>
              <a:rPr lang="es-ES" b="0" i="0" dirty="0">
                <a:effectLst/>
                <a:latin typeface="Arial" panose="020B0604020202020204" pitchFamily="34" charset="0"/>
                <a:cs typeface="Arial" panose="020B0604020202020204" pitchFamily="34" charset="0"/>
              </a:rPr>
              <a:t>/L.</a:t>
            </a:r>
          </a:p>
          <a:p>
            <a:pPr lvl="2">
              <a:buFont typeface="Arial" panose="020B0604020202020204" pitchFamily="34" charset="0"/>
              <a:buChar char="•"/>
            </a:pPr>
            <a:r>
              <a:rPr lang="es-ES" b="0" i="0" dirty="0">
                <a:effectLst/>
                <a:latin typeface="Arial" panose="020B0604020202020204" pitchFamily="34" charset="0"/>
                <a:cs typeface="Arial" panose="020B0604020202020204" pitchFamily="34" charset="0"/>
              </a:rPr>
              <a:t>Niveles de </a:t>
            </a:r>
            <a:r>
              <a:rPr lang="es-ES" b="1" i="0" dirty="0">
                <a:effectLst/>
                <a:latin typeface="Arial" panose="020B0604020202020204" pitchFamily="34" charset="0"/>
                <a:cs typeface="Arial" panose="020B0604020202020204" pitchFamily="34" charset="0"/>
              </a:rPr>
              <a:t>metanol en sangre &gt; 0,2 g/L </a:t>
            </a:r>
            <a:r>
              <a:rPr lang="es-ES" b="0" i="0" dirty="0">
                <a:effectLst/>
                <a:latin typeface="Arial" panose="020B0604020202020204" pitchFamily="34" charset="0"/>
                <a:cs typeface="Arial" panose="020B0604020202020204" pitchFamily="34" charset="0"/>
              </a:rPr>
              <a:t>(&gt;20 mg/</a:t>
            </a:r>
            <a:r>
              <a:rPr lang="es-ES" b="0" i="0" dirty="0" err="1">
                <a:effectLst/>
                <a:latin typeface="Arial" panose="020B0604020202020204" pitchFamily="34" charset="0"/>
                <a:cs typeface="Arial" panose="020B0604020202020204" pitchFamily="34" charset="0"/>
              </a:rPr>
              <a:t>dL</a:t>
            </a:r>
            <a:r>
              <a:rPr lang="es-ES" b="0" i="0" dirty="0">
                <a:effectLst/>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s-ES" dirty="0"/>
          </a:p>
        </p:txBody>
      </p:sp>
    </p:spTree>
    <p:extLst>
      <p:ext uri="{BB962C8B-B14F-4D97-AF65-F5344CB8AC3E}">
        <p14:creationId xmlns:p14="http://schemas.microsoft.com/office/powerpoint/2010/main" val="153756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6" name="CuadroTexto 5">
            <a:extLst>
              <a:ext uri="{FF2B5EF4-FFF2-40B4-BE49-F238E27FC236}">
                <a16:creationId xmlns:a16="http://schemas.microsoft.com/office/drawing/2014/main" id="{D18E0188-71E5-7C76-7214-18815AE2A813}"/>
              </a:ext>
            </a:extLst>
          </p:cNvPr>
          <p:cNvSpPr txBox="1"/>
          <p:nvPr/>
        </p:nvSpPr>
        <p:spPr>
          <a:xfrm>
            <a:off x="3557175" y="479425"/>
            <a:ext cx="3731520"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ANTÍDOTO ETANOL</a:t>
            </a:r>
          </a:p>
        </p:txBody>
      </p:sp>
      <p:sp>
        <p:nvSpPr>
          <p:cNvPr id="7" name="CuadroTexto 6">
            <a:extLst>
              <a:ext uri="{FF2B5EF4-FFF2-40B4-BE49-F238E27FC236}">
                <a16:creationId xmlns:a16="http://schemas.microsoft.com/office/drawing/2014/main" id="{36C85CE9-8BE4-6D11-2CD5-532D908E9FC2}"/>
              </a:ext>
            </a:extLst>
          </p:cNvPr>
          <p:cNvSpPr txBox="1"/>
          <p:nvPr/>
        </p:nvSpPr>
        <p:spPr>
          <a:xfrm>
            <a:off x="1263098" y="1428749"/>
            <a:ext cx="9448800" cy="4801314"/>
          </a:xfrm>
          <a:prstGeom prst="rect">
            <a:avLst/>
          </a:prstGeom>
          <a:noFill/>
        </p:spPr>
        <p:txBody>
          <a:bodyPr wrap="square" rtlCol="0">
            <a:spAutoFit/>
          </a:bodyPr>
          <a:lstStyle/>
          <a:p>
            <a:pPr marL="285750" indent="-285750">
              <a:buFont typeface="Arial" panose="020B0604020202020204" pitchFamily="34" charset="0"/>
              <a:buChar char="•"/>
            </a:pPr>
            <a:r>
              <a:rPr lang="es-ES" b="0" i="0" dirty="0">
                <a:solidFill>
                  <a:srgbClr val="333333"/>
                </a:solidFill>
                <a:effectLst/>
                <a:latin typeface="Arial" panose="020B0604020202020204" pitchFamily="34" charset="0"/>
                <a:cs typeface="Arial" panose="020B0604020202020204" pitchFamily="34" charset="0"/>
              </a:rPr>
              <a:t>El etanol puede administrarse por vía </a:t>
            </a:r>
            <a:r>
              <a:rPr lang="es-ES" b="1" i="0" dirty="0">
                <a:solidFill>
                  <a:srgbClr val="333333"/>
                </a:solidFill>
                <a:effectLst/>
                <a:latin typeface="Arial" panose="020B0604020202020204" pitchFamily="34" charset="0"/>
                <a:cs typeface="Arial" panose="020B0604020202020204" pitchFamily="34" charset="0"/>
              </a:rPr>
              <a:t>oral o intravenosa</a:t>
            </a:r>
            <a:r>
              <a:rPr lang="es-ES" b="0" i="0" dirty="0">
                <a:solidFill>
                  <a:srgbClr val="333333"/>
                </a:solidFill>
                <a:effectLst/>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s-ES" b="0" i="0" dirty="0">
                <a:solidFill>
                  <a:srgbClr val="333333"/>
                </a:solidFill>
                <a:effectLst/>
                <a:latin typeface="Arial" panose="020B0604020202020204" pitchFamily="34" charset="0"/>
                <a:cs typeface="Arial" panose="020B0604020202020204" pitchFamily="34" charset="0"/>
              </a:rPr>
              <a:t>Si optamos por la vía venosa(+ frecuente)se requiere una vía venosa central ya que la solución de alcohol absoluto disuelto al 10% en solución glucosada al 5%, es hiperosmolar (2.000 </a:t>
            </a:r>
            <a:r>
              <a:rPr lang="es-ES" b="0" i="0" dirty="0" err="1">
                <a:solidFill>
                  <a:srgbClr val="333333"/>
                </a:solidFill>
                <a:effectLst/>
                <a:latin typeface="Arial" panose="020B0604020202020204" pitchFamily="34" charset="0"/>
                <a:cs typeface="Arial" panose="020B0604020202020204" pitchFamily="34" charset="0"/>
              </a:rPr>
              <a:t>mOsm</a:t>
            </a:r>
            <a:r>
              <a:rPr lang="es-ES" b="0" i="0" dirty="0">
                <a:solidFill>
                  <a:srgbClr val="333333"/>
                </a:solidFill>
                <a:effectLst/>
                <a:latin typeface="Arial" panose="020B0604020202020204" pitchFamily="34" charset="0"/>
                <a:cs typeface="Arial" panose="020B0604020202020204" pitchFamily="34" charset="0"/>
              </a:rPr>
              <a:t>/kg)</a:t>
            </a:r>
          </a:p>
          <a:p>
            <a:pPr marL="285750" indent="-285750">
              <a:buFont typeface="Arial" panose="020B0604020202020204" pitchFamily="34" charset="0"/>
              <a:buChar char="•"/>
            </a:pPr>
            <a:r>
              <a:rPr lang="es-ES" b="1" i="0" dirty="0">
                <a:solidFill>
                  <a:srgbClr val="333333"/>
                </a:solidFill>
                <a:effectLst/>
                <a:latin typeface="Arial" panose="020B0604020202020204" pitchFamily="34" charset="0"/>
                <a:cs typeface="Arial" panose="020B0604020202020204" pitchFamily="34" charset="0"/>
              </a:rPr>
              <a:t>Bolo Inicial de etanol absoluto</a:t>
            </a:r>
            <a:r>
              <a:rPr lang="es-ES" b="0" i="0" dirty="0">
                <a:solidFill>
                  <a:srgbClr val="333333"/>
                </a:solidFill>
                <a:effectLst/>
                <a:latin typeface="Arial" panose="020B0604020202020204" pitchFamily="34" charset="0"/>
                <a:cs typeface="Arial" panose="020B0604020202020204" pitchFamily="34" charset="0"/>
              </a:rPr>
              <a:t>: </a:t>
            </a:r>
            <a:r>
              <a:rPr lang="es-ES" b="1" i="0" dirty="0">
                <a:solidFill>
                  <a:srgbClr val="333333"/>
                </a:solidFill>
                <a:effectLst/>
                <a:latin typeface="Arial" panose="020B0604020202020204" pitchFamily="34" charset="0"/>
                <a:cs typeface="Arial" panose="020B0604020202020204" pitchFamily="34" charset="0"/>
              </a:rPr>
              <a:t>1 </a:t>
            </a:r>
            <a:r>
              <a:rPr lang="es-ES" b="1" i="0" dirty="0" err="1">
                <a:solidFill>
                  <a:srgbClr val="333333"/>
                </a:solidFill>
                <a:effectLst/>
                <a:latin typeface="Arial" panose="020B0604020202020204" pitchFamily="34" charset="0"/>
                <a:cs typeface="Arial" panose="020B0604020202020204" pitchFamily="34" charset="0"/>
              </a:rPr>
              <a:t>mL</a:t>
            </a:r>
            <a:r>
              <a:rPr lang="es-ES" b="1" i="0" dirty="0">
                <a:solidFill>
                  <a:srgbClr val="333333"/>
                </a:solidFill>
                <a:effectLst/>
                <a:latin typeface="Arial" panose="020B0604020202020204" pitchFamily="34" charset="0"/>
                <a:cs typeface="Arial" panose="020B0604020202020204" pitchFamily="34" charset="0"/>
              </a:rPr>
              <a:t>/Kg</a:t>
            </a:r>
            <a:r>
              <a:rPr lang="es-ES" b="0" i="0" dirty="0">
                <a:solidFill>
                  <a:srgbClr val="333333"/>
                </a:solidFill>
                <a:effectLst/>
                <a:latin typeface="Arial" panose="020B0604020202020204" pitchFamily="34" charset="0"/>
                <a:cs typeface="Arial" panose="020B0604020202020204" pitchFamily="34" charset="0"/>
              </a:rPr>
              <a:t> de peso del intoxicado, en </a:t>
            </a:r>
            <a:r>
              <a:rPr lang="es-ES" b="1" i="0" dirty="0">
                <a:solidFill>
                  <a:srgbClr val="333333"/>
                </a:solidFill>
                <a:effectLst/>
                <a:latin typeface="Arial" panose="020B0604020202020204" pitchFamily="34" charset="0"/>
                <a:cs typeface="Arial" panose="020B0604020202020204" pitchFamily="34" charset="0"/>
              </a:rPr>
              <a:t>50 </a:t>
            </a:r>
            <a:r>
              <a:rPr lang="es-ES" b="1" i="0" dirty="0" err="1">
                <a:solidFill>
                  <a:srgbClr val="333333"/>
                </a:solidFill>
                <a:effectLst/>
                <a:latin typeface="Arial" panose="020B0604020202020204" pitchFamily="34" charset="0"/>
                <a:cs typeface="Arial" panose="020B0604020202020204" pitchFamily="34" charset="0"/>
              </a:rPr>
              <a:t>mL</a:t>
            </a:r>
            <a:r>
              <a:rPr lang="es-ES" b="0" i="0" dirty="0">
                <a:solidFill>
                  <a:srgbClr val="333333"/>
                </a:solidFill>
                <a:effectLst/>
                <a:latin typeface="Arial" panose="020B0604020202020204" pitchFamily="34" charset="0"/>
                <a:cs typeface="Arial" panose="020B0604020202020204" pitchFamily="34" charset="0"/>
              </a:rPr>
              <a:t> de suero glucosado (</a:t>
            </a:r>
            <a:r>
              <a:rPr lang="es-ES" b="1" i="0" dirty="0">
                <a:solidFill>
                  <a:srgbClr val="333333"/>
                </a:solidFill>
                <a:effectLst/>
                <a:latin typeface="Arial" panose="020B0604020202020204" pitchFamily="34" charset="0"/>
                <a:cs typeface="Arial" panose="020B0604020202020204" pitchFamily="34" charset="0"/>
              </a:rPr>
              <a:t>SG) al 5%, </a:t>
            </a:r>
            <a:r>
              <a:rPr lang="es-ES" b="0" i="0" dirty="0">
                <a:solidFill>
                  <a:srgbClr val="333333"/>
                </a:solidFill>
                <a:effectLst/>
                <a:latin typeface="Arial" panose="020B0604020202020204" pitchFamily="34" charset="0"/>
                <a:cs typeface="Arial" panose="020B0604020202020204" pitchFamily="34" charset="0"/>
              </a:rPr>
              <a:t>a perfundir en </a:t>
            </a:r>
            <a:r>
              <a:rPr lang="es-ES" b="1" i="0" dirty="0">
                <a:solidFill>
                  <a:srgbClr val="333333"/>
                </a:solidFill>
                <a:effectLst/>
                <a:latin typeface="Arial" panose="020B0604020202020204" pitchFamily="34" charset="0"/>
                <a:cs typeface="Arial" panose="020B0604020202020204" pitchFamily="34" charset="0"/>
              </a:rPr>
              <a:t>60 minutos.</a:t>
            </a:r>
          </a:p>
          <a:p>
            <a:pPr marL="285750" indent="-285750">
              <a:buFont typeface="Arial" panose="020B0604020202020204" pitchFamily="34" charset="0"/>
              <a:buChar char="•"/>
            </a:pPr>
            <a:r>
              <a:rPr lang="es-ES" b="1" i="0" dirty="0">
                <a:solidFill>
                  <a:srgbClr val="333333"/>
                </a:solidFill>
                <a:effectLst/>
                <a:latin typeface="Arial" panose="020B0604020202020204" pitchFamily="34" charset="0"/>
                <a:cs typeface="Arial" panose="020B0604020202020204" pitchFamily="34" charset="0"/>
              </a:rPr>
              <a:t>Mantenimiento (perfusión continua)</a:t>
            </a:r>
            <a:r>
              <a:rPr lang="es-ES" b="0" i="0" dirty="0">
                <a:solidFill>
                  <a:srgbClr val="333333"/>
                </a:solidFill>
                <a:effectLst/>
                <a:latin typeface="Arial" panose="020B0604020202020204" pitchFamily="34" charset="0"/>
                <a:cs typeface="Arial" panose="020B0604020202020204" pitchFamily="34" charset="0"/>
              </a:rPr>
              <a:t>: En el intoxicado no alcohólico: </a:t>
            </a:r>
            <a:r>
              <a:rPr lang="es-ES" b="1" i="0" dirty="0">
                <a:solidFill>
                  <a:srgbClr val="333333"/>
                </a:solidFill>
                <a:effectLst/>
                <a:latin typeface="Arial" panose="020B0604020202020204" pitchFamily="34" charset="0"/>
                <a:cs typeface="Arial" panose="020B0604020202020204" pitchFamily="34" charset="0"/>
              </a:rPr>
              <a:t>0,1 ml/kg/hora </a:t>
            </a:r>
            <a:r>
              <a:rPr lang="es-ES" b="0" i="0" dirty="0">
                <a:solidFill>
                  <a:srgbClr val="333333"/>
                </a:solidFill>
                <a:effectLst/>
                <a:latin typeface="Arial" panose="020B0604020202020204" pitchFamily="34" charset="0"/>
                <a:cs typeface="Arial" panose="020B0604020202020204" pitchFamily="34" charset="0"/>
              </a:rPr>
              <a:t>disuelto en SG al 5%. En el alcohólico crónico: 0,2 ml/kg/hora disuelto en SG al 5%.</a:t>
            </a:r>
          </a:p>
          <a:p>
            <a:pPr marL="285750" indent="-285750">
              <a:buFont typeface="Arial" panose="020B0604020202020204" pitchFamily="34" charset="0"/>
              <a:buChar char="•"/>
            </a:pPr>
            <a:endParaRPr lang="es-ES" b="0" i="0" dirty="0">
              <a:solidFill>
                <a:srgbClr val="333333"/>
              </a:solidFill>
              <a:effectLst/>
              <a:latin typeface="Arial" panose="020B0604020202020204" pitchFamily="34" charset="0"/>
              <a:cs typeface="Arial" panose="020B0604020202020204" pitchFamily="34" charset="0"/>
            </a:endParaRPr>
          </a:p>
          <a:p>
            <a:r>
              <a:rPr lang="es-ES" dirty="0">
                <a:solidFill>
                  <a:srgbClr val="333333"/>
                </a:solidFill>
                <a:latin typeface="Arial" panose="020B0604020202020204" pitchFamily="34" charset="0"/>
                <a:cs typeface="Arial" panose="020B0604020202020204" pitchFamily="34" charset="0"/>
              </a:rPr>
              <a:t>	</a:t>
            </a:r>
            <a:r>
              <a:rPr lang="es-ES" b="0" i="0" dirty="0">
                <a:solidFill>
                  <a:srgbClr val="333333"/>
                </a:solidFill>
                <a:effectLst/>
                <a:latin typeface="Arial" panose="020B0604020202020204" pitchFamily="34" charset="0"/>
                <a:cs typeface="Arial" panose="020B0604020202020204" pitchFamily="34" charset="0"/>
              </a:rPr>
              <a:t> Para preparar estas perfusiones de etanol hay que calcular las necesidades del mismo para </a:t>
            </a:r>
            <a:r>
              <a:rPr lang="es-ES" b="1" i="0" dirty="0">
                <a:solidFill>
                  <a:srgbClr val="333333"/>
                </a:solidFill>
                <a:effectLst/>
                <a:latin typeface="Arial" panose="020B0604020202020204" pitchFamily="34" charset="0"/>
                <a:cs typeface="Arial" panose="020B0604020202020204" pitchFamily="34" charset="0"/>
              </a:rPr>
              <a:t>6 horas y añadir este etanol a un SG al 5% de 500 m</a:t>
            </a:r>
            <a:r>
              <a:rPr lang="es-ES" b="0" i="0" dirty="0">
                <a:solidFill>
                  <a:srgbClr val="333333"/>
                </a:solidFill>
                <a:effectLst/>
                <a:latin typeface="Arial" panose="020B0604020202020204" pitchFamily="34" charset="0"/>
                <a:cs typeface="Arial" panose="020B0604020202020204" pitchFamily="34" charset="0"/>
              </a:rPr>
              <a:t>l, que se pasará en 6 horas. Las perfusiones de mantenimiento se adaptarán en su velocidad o concentración para conseguir niveles de </a:t>
            </a:r>
            <a:r>
              <a:rPr lang="es-ES" b="1" i="0" dirty="0">
                <a:solidFill>
                  <a:srgbClr val="333333"/>
                </a:solidFill>
                <a:effectLst/>
                <a:latin typeface="Arial" panose="020B0604020202020204" pitchFamily="34" charset="0"/>
                <a:cs typeface="Arial" panose="020B0604020202020204" pitchFamily="34" charset="0"/>
              </a:rPr>
              <a:t>etanol</a:t>
            </a:r>
            <a:r>
              <a:rPr lang="es-ES" b="0" i="0" dirty="0">
                <a:solidFill>
                  <a:srgbClr val="333333"/>
                </a:solidFill>
                <a:effectLst/>
                <a:latin typeface="Arial" panose="020B0604020202020204" pitchFamily="34" charset="0"/>
                <a:cs typeface="Arial" panose="020B0604020202020204" pitchFamily="34" charset="0"/>
              </a:rPr>
              <a:t> en sangre de </a:t>
            </a:r>
            <a:r>
              <a:rPr lang="es-ES" b="1" i="0" dirty="0">
                <a:solidFill>
                  <a:srgbClr val="333333"/>
                </a:solidFill>
                <a:effectLst/>
                <a:latin typeface="Arial" panose="020B0604020202020204" pitchFamily="34" charset="0"/>
                <a:cs typeface="Arial" panose="020B0604020202020204" pitchFamily="34" charset="0"/>
              </a:rPr>
              <a:t>1-1,2 g/L.</a:t>
            </a:r>
          </a:p>
          <a:p>
            <a:pPr marL="285750" indent="-285750">
              <a:buFont typeface="Arial" panose="020B0604020202020204" pitchFamily="34" charset="0"/>
              <a:buChar char="•"/>
            </a:pPr>
            <a:r>
              <a:rPr lang="es-ES" b="1" i="0" dirty="0">
                <a:solidFill>
                  <a:srgbClr val="333333"/>
                </a:solidFill>
                <a:effectLst/>
                <a:latin typeface="Arial" panose="020B0604020202020204" pitchFamily="34" charset="0"/>
                <a:cs typeface="Arial" panose="020B0604020202020204" pitchFamily="34" charset="0"/>
              </a:rPr>
              <a:t>Controles</a:t>
            </a:r>
            <a:r>
              <a:rPr lang="es-ES" b="0" i="0" dirty="0">
                <a:solidFill>
                  <a:srgbClr val="333333"/>
                </a:solidFill>
                <a:effectLst/>
                <a:latin typeface="Arial" panose="020B0604020202020204" pitchFamily="34" charset="0"/>
                <a:cs typeface="Arial" panose="020B0604020202020204" pitchFamily="34" charset="0"/>
              </a:rPr>
              <a:t>. </a:t>
            </a:r>
            <a:r>
              <a:rPr lang="es-ES" dirty="0">
                <a:solidFill>
                  <a:srgbClr val="333333"/>
                </a:solidFill>
                <a:latin typeface="Arial" panose="020B0604020202020204" pitchFamily="34" charset="0"/>
                <a:cs typeface="Arial" panose="020B0604020202020204" pitchFamily="34" charset="0"/>
              </a:rPr>
              <a:t>M</a:t>
            </a:r>
            <a:r>
              <a:rPr lang="es-ES" b="0" i="0" dirty="0">
                <a:solidFill>
                  <a:srgbClr val="333333"/>
                </a:solidFill>
                <a:effectLst/>
                <a:latin typeface="Arial" panose="020B0604020202020204" pitchFamily="34" charset="0"/>
                <a:cs typeface="Arial" panose="020B0604020202020204" pitchFamily="34" charset="0"/>
              </a:rPr>
              <a:t>onitorización de los valores plasmáticos de etanol cada 6 horas. Glucemia capilar o venosa cada 3 horas.</a:t>
            </a:r>
          </a:p>
          <a:p>
            <a:pPr marL="285750" indent="-285750">
              <a:buFont typeface="Arial" panose="020B0604020202020204" pitchFamily="34" charset="0"/>
              <a:buChar char="•"/>
            </a:pPr>
            <a:endParaRPr lang="es-ES" b="0" i="0" dirty="0">
              <a:solidFill>
                <a:srgbClr val="333333"/>
              </a:solidFill>
              <a:effectLst/>
              <a:latin typeface="Verdana" panose="020B0604030504040204" pitchFamily="34" charset="0"/>
            </a:endParaRPr>
          </a:p>
          <a:p>
            <a:pPr marL="285750" indent="-285750">
              <a:buFont typeface="Arial" panose="020B0604020202020204" pitchFamily="34" charset="0"/>
              <a:buChar char="•"/>
            </a:pPr>
            <a:endParaRPr lang="es-ES" dirty="0"/>
          </a:p>
        </p:txBody>
      </p:sp>
    </p:spTree>
    <p:extLst>
      <p:ext uri="{BB962C8B-B14F-4D97-AF65-F5344CB8AC3E}">
        <p14:creationId xmlns:p14="http://schemas.microsoft.com/office/powerpoint/2010/main" val="3635438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4" name="CuadroTexto 3">
            <a:extLst>
              <a:ext uri="{FF2B5EF4-FFF2-40B4-BE49-F238E27FC236}">
                <a16:creationId xmlns:a16="http://schemas.microsoft.com/office/drawing/2014/main" id="{6126B1EC-9031-B929-0E7D-007592CF3255}"/>
              </a:ext>
            </a:extLst>
          </p:cNvPr>
          <p:cNvSpPr txBox="1"/>
          <p:nvPr/>
        </p:nvSpPr>
        <p:spPr>
          <a:xfrm>
            <a:off x="2488924" y="630921"/>
            <a:ext cx="7962900" cy="800219"/>
          </a:xfrm>
          <a:prstGeom prst="rect">
            <a:avLst/>
          </a:prstGeom>
          <a:noFill/>
        </p:spPr>
        <p:txBody>
          <a:bodyPr wrap="square" rtlCol="0">
            <a:spAutoFit/>
          </a:bodyPr>
          <a:lstStyle/>
          <a:p>
            <a:r>
              <a:rPr lang="es-ES" sz="2800" i="0" dirty="0">
                <a:effectLst/>
                <a:latin typeface="Arial" panose="020B0604020202020204" pitchFamily="34" charset="0"/>
                <a:cs typeface="Arial" panose="020B0604020202020204" pitchFamily="34" charset="0"/>
              </a:rPr>
              <a:t>INDICACIONES PARA LA HEMODIÁLISIS</a:t>
            </a:r>
          </a:p>
          <a:p>
            <a:endParaRPr lang="es-ES" dirty="0"/>
          </a:p>
        </p:txBody>
      </p:sp>
      <p:sp>
        <p:nvSpPr>
          <p:cNvPr id="5" name="CuadroTexto 4">
            <a:extLst>
              <a:ext uri="{FF2B5EF4-FFF2-40B4-BE49-F238E27FC236}">
                <a16:creationId xmlns:a16="http://schemas.microsoft.com/office/drawing/2014/main" id="{30831D7C-618E-FDCE-96DF-6EDB73D902AE}"/>
              </a:ext>
            </a:extLst>
          </p:cNvPr>
          <p:cNvSpPr txBox="1"/>
          <p:nvPr/>
        </p:nvSpPr>
        <p:spPr>
          <a:xfrm>
            <a:off x="1138239" y="1790700"/>
            <a:ext cx="9915522" cy="4524315"/>
          </a:xfrm>
          <a:prstGeom prst="rect">
            <a:avLst/>
          </a:prstGeom>
          <a:noFill/>
        </p:spPr>
        <p:txBody>
          <a:bodyPr wrap="square" rtlCol="0">
            <a:spAutoFit/>
          </a:bodyPr>
          <a:lstStyle/>
          <a:p>
            <a:pPr algn="l"/>
            <a:r>
              <a:rPr lang="es-ES" b="0" i="0" dirty="0">
                <a:effectLst/>
                <a:latin typeface="Arial" panose="020B0604020202020204" pitchFamily="34" charset="0"/>
                <a:cs typeface="Arial" panose="020B0604020202020204" pitchFamily="34" charset="0"/>
              </a:rPr>
              <a:t>Todo paciente con sospecha razonable de haber ingerido más de 10-20 </a:t>
            </a:r>
            <a:r>
              <a:rPr lang="es-ES" b="0" i="0" dirty="0" err="1">
                <a:effectLst/>
                <a:latin typeface="Arial" panose="020B0604020202020204" pitchFamily="34" charset="0"/>
                <a:cs typeface="Arial" panose="020B0604020202020204" pitchFamily="34" charset="0"/>
              </a:rPr>
              <a:t>mL</a:t>
            </a:r>
            <a:r>
              <a:rPr lang="es-ES" b="0" i="0" dirty="0">
                <a:effectLst/>
                <a:latin typeface="Arial" panose="020B0604020202020204" pitchFamily="34" charset="0"/>
                <a:cs typeface="Arial" panose="020B0604020202020204" pitchFamily="34" charset="0"/>
              </a:rPr>
              <a:t> de metanol y que presenta alguno de los siguientes criterios:</a:t>
            </a:r>
          </a:p>
          <a:p>
            <a:pPr algn="l"/>
            <a:endParaRPr lang="es-ES" b="0" i="0" dirty="0">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ES" b="0" i="0" dirty="0">
                <a:effectLst/>
                <a:latin typeface="Arial" panose="020B0604020202020204" pitchFamily="34" charset="0"/>
                <a:cs typeface="Arial" panose="020B0604020202020204" pitchFamily="34" charset="0"/>
              </a:rPr>
              <a:t>Clínicos de </a:t>
            </a:r>
            <a:r>
              <a:rPr lang="es-ES" b="1" i="0" dirty="0">
                <a:effectLst/>
                <a:latin typeface="Arial" panose="020B0604020202020204" pitchFamily="34" charset="0"/>
                <a:cs typeface="Arial" panose="020B0604020202020204" pitchFamily="34" charset="0"/>
              </a:rPr>
              <a:t>gravedad</a:t>
            </a:r>
            <a:r>
              <a:rPr lang="es-ES" b="0" i="0" dirty="0">
                <a:effectLst/>
                <a:latin typeface="Arial" panose="020B0604020202020204" pitchFamily="34" charset="0"/>
                <a:cs typeface="Arial" panose="020B0604020202020204" pitchFamily="34" charset="0"/>
              </a:rPr>
              <a:t> junto con acidosis metabólica grave: </a:t>
            </a:r>
          </a:p>
          <a:p>
            <a:pPr lvl="1">
              <a:buFont typeface="Arial" panose="020B0604020202020204" pitchFamily="34" charset="0"/>
              <a:buChar char="•"/>
            </a:pPr>
            <a:r>
              <a:rPr lang="es-ES" dirty="0">
                <a:latin typeface="Arial" panose="020B0604020202020204" pitchFamily="34" charset="0"/>
                <a:cs typeface="Arial" panose="020B0604020202020204" pitchFamily="34" charset="0"/>
              </a:rPr>
              <a:t>P</a:t>
            </a:r>
            <a:r>
              <a:rPr lang="es-ES" b="0" i="0" dirty="0">
                <a:effectLst/>
                <a:latin typeface="Arial" panose="020B0604020202020204" pitchFamily="34" charset="0"/>
                <a:cs typeface="Arial" panose="020B0604020202020204" pitchFamily="34" charset="0"/>
              </a:rPr>
              <a:t>H arterial &lt; 7,20</a:t>
            </a:r>
          </a:p>
          <a:p>
            <a:pPr lvl="1">
              <a:buFont typeface="Arial" panose="020B0604020202020204" pitchFamily="34" charset="0"/>
              <a:buChar char="•"/>
            </a:pPr>
            <a:r>
              <a:rPr lang="es-ES" dirty="0">
                <a:latin typeface="Arial" panose="020B0604020202020204" pitchFamily="34" charset="0"/>
                <a:cs typeface="Arial" panose="020B0604020202020204" pitchFamily="34" charset="0"/>
              </a:rPr>
              <a:t>Hiato Osmolar </a:t>
            </a:r>
            <a:r>
              <a:rPr lang="es-ES" b="0" i="0" dirty="0">
                <a:effectLst/>
                <a:latin typeface="Arial" panose="020B0604020202020204" pitchFamily="34" charset="0"/>
                <a:cs typeface="Arial" panose="020B0604020202020204" pitchFamily="34" charset="0"/>
              </a:rPr>
              <a:t>&gt; 20 </a:t>
            </a:r>
            <a:r>
              <a:rPr lang="es-ES" b="0" i="0" dirty="0" err="1">
                <a:effectLst/>
                <a:latin typeface="Arial" panose="020B0604020202020204" pitchFamily="34" charset="0"/>
                <a:cs typeface="Arial" panose="020B0604020202020204" pitchFamily="34" charset="0"/>
              </a:rPr>
              <a:t>mOsmol</a:t>
            </a:r>
            <a:r>
              <a:rPr lang="es-ES" b="0" i="0" dirty="0">
                <a:effectLst/>
                <a:latin typeface="Arial" panose="020B0604020202020204" pitchFamily="34" charset="0"/>
                <a:cs typeface="Arial" panose="020B0604020202020204" pitchFamily="34" charset="0"/>
              </a:rPr>
              <a:t>/L.</a:t>
            </a:r>
          </a:p>
          <a:p>
            <a:pPr algn="l"/>
            <a:endParaRPr lang="es-ES" b="0" i="0" dirty="0">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ES" b="0" i="0" dirty="0">
                <a:effectLst/>
                <a:latin typeface="Arial" panose="020B0604020202020204" pitchFamily="34" charset="0"/>
                <a:cs typeface="Arial" panose="020B0604020202020204" pitchFamily="34" charset="0"/>
              </a:rPr>
              <a:t>Valores </a:t>
            </a:r>
            <a:r>
              <a:rPr lang="es-ES" b="1" i="0" dirty="0">
                <a:effectLst/>
                <a:latin typeface="Arial" panose="020B0604020202020204" pitchFamily="34" charset="0"/>
                <a:cs typeface="Arial" panose="020B0604020202020204" pitchFamily="34" charset="0"/>
              </a:rPr>
              <a:t>plasmáticos</a:t>
            </a:r>
            <a:r>
              <a:rPr lang="es-ES" b="0" i="0" dirty="0">
                <a:effectLst/>
                <a:latin typeface="Arial" panose="020B0604020202020204" pitchFamily="34" charset="0"/>
                <a:cs typeface="Arial" panose="020B0604020202020204" pitchFamily="34" charset="0"/>
              </a:rPr>
              <a:t> de </a:t>
            </a:r>
            <a:r>
              <a:rPr lang="es-ES" b="1" i="0" dirty="0">
                <a:effectLst/>
                <a:latin typeface="Arial" panose="020B0604020202020204" pitchFamily="34" charset="0"/>
                <a:cs typeface="Arial" panose="020B0604020202020204" pitchFamily="34" charset="0"/>
              </a:rPr>
              <a:t>metanol &gt; 0,5 g/L </a:t>
            </a:r>
            <a:r>
              <a:rPr lang="es-ES" b="0" i="0" dirty="0">
                <a:effectLst/>
                <a:latin typeface="Arial" panose="020B0604020202020204" pitchFamily="34" charset="0"/>
                <a:cs typeface="Arial" panose="020B0604020202020204" pitchFamily="34" charset="0"/>
              </a:rPr>
              <a:t>(igual para el etilenglicol).</a:t>
            </a:r>
          </a:p>
          <a:p>
            <a:pPr algn="l"/>
            <a:endParaRPr lang="es-ES" b="0" i="0" dirty="0">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ES" b="0" i="0" dirty="0">
                <a:effectLst/>
                <a:latin typeface="Arial" panose="020B0604020202020204" pitchFamily="34" charset="0"/>
                <a:cs typeface="Arial" panose="020B0604020202020204" pitchFamily="34" charset="0"/>
              </a:rPr>
              <a:t>Presencia de </a:t>
            </a:r>
            <a:r>
              <a:rPr lang="es-ES" b="1" i="0" dirty="0">
                <a:effectLst/>
                <a:latin typeface="Arial" panose="020B0604020202020204" pitchFamily="34" charset="0"/>
                <a:cs typeface="Arial" panose="020B0604020202020204" pitchFamily="34" charset="0"/>
              </a:rPr>
              <a:t>insuficiencia renal</a:t>
            </a:r>
            <a:r>
              <a:rPr lang="es-ES" b="0" i="0" dirty="0">
                <a:effectLst/>
                <a:latin typeface="Arial" panose="020B0604020202020204" pitchFamily="34" charset="0"/>
                <a:cs typeface="Arial" panose="020B0604020202020204" pitchFamily="34" charset="0"/>
              </a:rPr>
              <a:t>. Aunque el metanol no se considera que sea un tóxico renal directo, puede provocar un fracaso renal agudo por rabdomiólisis.</a:t>
            </a:r>
          </a:p>
          <a:p>
            <a:pPr algn="l"/>
            <a:endParaRPr lang="es-ES" b="0" i="0" dirty="0">
              <a:effectLst/>
              <a:latin typeface="Arial" panose="020B0604020202020204" pitchFamily="34" charset="0"/>
              <a:cs typeface="Arial" panose="020B0604020202020204" pitchFamily="34" charset="0"/>
            </a:endParaRPr>
          </a:p>
          <a:p>
            <a:pPr algn="l"/>
            <a:r>
              <a:rPr lang="es-ES" b="0" i="0" dirty="0">
                <a:effectLst/>
                <a:latin typeface="Arial" panose="020B0604020202020204" pitchFamily="34" charset="0"/>
                <a:cs typeface="Arial" panose="020B0604020202020204" pitchFamily="34" charset="0"/>
              </a:rPr>
              <a:t>Un paciente </a:t>
            </a:r>
            <a:r>
              <a:rPr lang="es-ES" b="0" i="0" dirty="0" err="1">
                <a:effectLst/>
                <a:latin typeface="Arial" panose="020B0604020202020204" pitchFamily="34" charset="0"/>
                <a:cs typeface="Arial" panose="020B0604020202020204" pitchFamily="34" charset="0"/>
              </a:rPr>
              <a:t>acidótico</a:t>
            </a:r>
            <a:r>
              <a:rPr lang="es-ES" b="0" i="0" dirty="0">
                <a:effectLst/>
                <a:latin typeface="Arial" panose="020B0604020202020204" pitchFamily="34" charset="0"/>
                <a:cs typeface="Arial" panose="020B0604020202020204" pitchFamily="34" charset="0"/>
              </a:rPr>
              <a:t> debe</a:t>
            </a:r>
            <a:r>
              <a:rPr lang="es-ES" b="1" i="0" dirty="0">
                <a:effectLst/>
                <a:latin typeface="Arial" panose="020B0604020202020204" pitchFamily="34" charset="0"/>
                <a:cs typeface="Arial" panose="020B0604020202020204" pitchFamily="34" charset="0"/>
              </a:rPr>
              <a:t> dializarse aunque tenga &lt; 0,1 g/L de metanol en sangre</a:t>
            </a:r>
            <a:r>
              <a:rPr lang="es-ES" b="0" i="0" dirty="0">
                <a:effectLst/>
                <a:latin typeface="Arial" panose="020B0604020202020204" pitchFamily="34" charset="0"/>
                <a:cs typeface="Arial" panose="020B0604020202020204" pitchFamily="34" charset="0"/>
              </a:rPr>
              <a:t>. La presencia de insuficiencia renal o hepática, refuerza la indicación de la HD</a:t>
            </a:r>
            <a:endParaRPr lang="es-ES" dirty="0">
              <a:latin typeface="Arial" panose="020B0604020202020204" pitchFamily="34" charset="0"/>
              <a:cs typeface="Arial" panose="020B0604020202020204" pitchFamily="34" charset="0"/>
            </a:endParaRPr>
          </a:p>
          <a:p>
            <a:pPr algn="l">
              <a:buFont typeface="Arial" panose="020B0604020202020204" pitchFamily="34" charset="0"/>
              <a:buChar char="•"/>
            </a:pPr>
            <a:endParaRPr lang="es-ES" b="0" i="0" dirty="0">
              <a:solidFill>
                <a:srgbClr val="333333"/>
              </a:solidFill>
              <a:effectLst/>
              <a:latin typeface="Verdana" panose="020B0604030504040204" pitchFamily="34" charset="0"/>
            </a:endParaRPr>
          </a:p>
          <a:p>
            <a:endParaRPr lang="es-ES" dirty="0"/>
          </a:p>
        </p:txBody>
      </p:sp>
    </p:spTree>
    <p:extLst>
      <p:ext uri="{BB962C8B-B14F-4D97-AF65-F5344CB8AC3E}">
        <p14:creationId xmlns:p14="http://schemas.microsoft.com/office/powerpoint/2010/main" val="4193847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2700338" y="479425"/>
            <a:ext cx="6600825"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INTOXICACIÓN POR  ETILENGLICOL</a:t>
            </a:r>
          </a:p>
        </p:txBody>
      </p:sp>
      <p:sp>
        <p:nvSpPr>
          <p:cNvPr id="4" name="CuadroTexto 3">
            <a:extLst>
              <a:ext uri="{FF2B5EF4-FFF2-40B4-BE49-F238E27FC236}">
                <a16:creationId xmlns:a16="http://schemas.microsoft.com/office/drawing/2014/main" id="{39FB7AFD-DCDB-856B-1509-469853C00560}"/>
              </a:ext>
            </a:extLst>
          </p:cNvPr>
          <p:cNvSpPr txBox="1"/>
          <p:nvPr/>
        </p:nvSpPr>
        <p:spPr>
          <a:xfrm>
            <a:off x="857250" y="1210601"/>
            <a:ext cx="8657812" cy="4801314"/>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Es un alcohol del grupo de los glicoles</a:t>
            </a:r>
            <a:r>
              <a:rPr lang="es-ES" b="0" i="0" dirty="0">
                <a:effectLst/>
                <a:latin typeface="Arial" panose="020B0604020202020204" pitchFamily="34" charset="0"/>
                <a:cs typeface="Arial" panose="020B0604020202020204" pitchFamily="34" charset="0"/>
              </a:rPr>
              <a:t> incoloro, inodoro y de sabor dulce que se emplea como </a:t>
            </a:r>
            <a:r>
              <a:rPr lang="es-ES" i="0" dirty="0">
                <a:effectLst/>
                <a:latin typeface="Arial" panose="020B0604020202020204" pitchFamily="34" charset="0"/>
                <a:cs typeface="Arial" panose="020B0604020202020204" pitchFamily="34" charset="0"/>
              </a:rPr>
              <a:t>disolvente</a:t>
            </a:r>
            <a:r>
              <a:rPr lang="es-ES" b="0" i="0" dirty="0">
                <a:effectLst/>
                <a:latin typeface="Arial" panose="020B0604020202020204" pitchFamily="34" charset="0"/>
                <a:cs typeface="Arial" panose="020B0604020202020204" pitchFamily="34" charset="0"/>
              </a:rPr>
              <a:t> en pinturas, betunes y </a:t>
            </a:r>
            <a:r>
              <a:rPr lang="es-ES" b="1" i="0" dirty="0">
                <a:effectLst/>
                <a:latin typeface="Arial" panose="020B0604020202020204" pitchFamily="34" charset="0"/>
                <a:cs typeface="Arial" panose="020B0604020202020204" pitchFamily="34" charset="0"/>
              </a:rPr>
              <a:t>anticongelante en los radiadores </a:t>
            </a:r>
            <a:r>
              <a:rPr lang="es-ES" b="0" i="0" dirty="0">
                <a:effectLst/>
                <a:latin typeface="Arial" panose="020B0604020202020204" pitchFamily="34" charset="0"/>
                <a:cs typeface="Arial" panose="020B0604020202020204" pitchFamily="34" charset="0"/>
              </a:rPr>
              <a:t>de automóviles.</a:t>
            </a:r>
          </a:p>
          <a:p>
            <a:r>
              <a:rPr lang="es-ES" b="0" i="0" dirty="0">
                <a:effectLst/>
                <a:latin typeface="Arial" panose="020B0604020202020204" pitchFamily="34" charset="0"/>
                <a:cs typeface="Arial" panose="020B0604020202020204" pitchFamily="34" charset="0"/>
              </a:rPr>
              <a:t>La causa más frecuente de intoxicación es la ingesta accidental de anticongelante.</a:t>
            </a:r>
          </a:p>
          <a:p>
            <a:endParaRPr lang="es-ES" b="0" i="0" dirty="0">
              <a:effectLst/>
              <a:latin typeface="Arial" panose="020B0604020202020204" pitchFamily="34" charset="0"/>
              <a:cs typeface="Arial" panose="020B0604020202020204" pitchFamily="34" charset="0"/>
            </a:endParaRPr>
          </a:p>
          <a:p>
            <a:r>
              <a:rPr lang="es-ES" b="0" i="0" dirty="0">
                <a:effectLst/>
                <a:latin typeface="Arial" panose="020B0604020202020204" pitchFamily="34" charset="0"/>
                <a:cs typeface="Arial" panose="020B0604020202020204" pitchFamily="34" charset="0"/>
              </a:rPr>
              <a:t>Los productos metabólicos del etilenglicol son </a:t>
            </a:r>
            <a:r>
              <a:rPr lang="es-ES" b="0" i="0" dirty="0" err="1">
                <a:effectLst/>
                <a:latin typeface="Arial" panose="020B0604020202020204" pitchFamily="34" charset="0"/>
                <a:cs typeface="Arial" panose="020B0604020202020204" pitchFamily="34" charset="0"/>
              </a:rPr>
              <a:t>glicolato</a:t>
            </a:r>
            <a:r>
              <a:rPr lang="es-ES" b="0" i="0" dirty="0">
                <a:effectLst/>
                <a:latin typeface="Arial" panose="020B0604020202020204" pitchFamily="34" charset="0"/>
                <a:cs typeface="Arial" panose="020B0604020202020204" pitchFamily="34" charset="0"/>
              </a:rPr>
              <a:t> y oxalato, se acumulan en el organismo hasta 24 y son los responsables de la toxicidad.</a:t>
            </a:r>
            <a:endParaRPr lang="es-ES" dirty="0">
              <a:latin typeface="Arial" panose="020B0604020202020204" pitchFamily="34" charset="0"/>
              <a:cs typeface="Arial" panose="020B0604020202020204" pitchFamily="34" charset="0"/>
            </a:endParaRPr>
          </a:p>
          <a:p>
            <a:endParaRPr lang="es-ES" b="0"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0" i="0" dirty="0" err="1">
                <a:effectLst/>
                <a:latin typeface="Arial" panose="020B0604020202020204" pitchFamily="34" charset="0"/>
                <a:cs typeface="Arial" panose="020B0604020202020204" pitchFamily="34" charset="0"/>
              </a:rPr>
              <a:t>Glicolato</a:t>
            </a:r>
            <a:r>
              <a:rPr lang="es-ES" b="0" i="0" dirty="0" err="1">
                <a:effectLst/>
                <a:latin typeface="Arial" panose="020B0604020202020204" pitchFamily="34" charset="0"/>
                <a:cs typeface="Arial" panose="020B0604020202020204" pitchFamily="34" charset="0"/>
                <a:sym typeface="Wingdings" pitchFamily="2" charset="2"/>
              </a:rPr>
              <a:t>Ac</a:t>
            </a:r>
            <a:r>
              <a:rPr lang="es-ES" b="0" i="0" dirty="0">
                <a:effectLst/>
                <a:latin typeface="Arial" panose="020B0604020202020204" pitchFamily="34" charset="0"/>
                <a:cs typeface="Arial" panose="020B0604020202020204" pitchFamily="34" charset="0"/>
                <a:sym typeface="Wingdings" pitchFamily="2" charset="2"/>
              </a:rPr>
              <a:t> Láctica</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sym typeface="Wingdings" pitchFamily="2" charset="2"/>
              </a:rPr>
              <a:t>Oxalato Cambios en el SNC debido al depósitos intracelulares de cristales de oxalato cálcico</a:t>
            </a:r>
          </a:p>
          <a:p>
            <a:endParaRPr lang="es-ES" b="0" i="0" dirty="0">
              <a:effectLst/>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PPCC</a:t>
            </a:r>
          </a:p>
          <a:p>
            <a:endParaRPr lang="es-ES" b="1" dirty="0">
              <a:latin typeface="Arial" panose="020B0604020202020204" pitchFamily="34" charset="0"/>
              <a:cs typeface="Arial" panose="020B0604020202020204" pitchFamily="34" charset="0"/>
            </a:endParaRPr>
          </a:p>
          <a:p>
            <a:r>
              <a:rPr lang="es-ES" b="0" i="0" dirty="0">
                <a:effectLst/>
                <a:latin typeface="Arial" panose="020B0604020202020204" pitchFamily="34" charset="0"/>
                <a:cs typeface="Arial" panose="020B0604020202020204" pitchFamily="34" charset="0"/>
              </a:rPr>
              <a:t>-Analítica completa con hemograma, orina, coagulación, bioquímica, </a:t>
            </a:r>
          </a:p>
          <a:p>
            <a:r>
              <a:rPr lang="es-ES" dirty="0">
                <a:latin typeface="Arial" panose="020B0604020202020204" pitchFamily="34" charset="0"/>
                <a:cs typeface="Arial" panose="020B0604020202020204" pitchFamily="34" charset="0"/>
              </a:rPr>
              <a:t>-ECG</a:t>
            </a:r>
          </a:p>
          <a:p>
            <a:r>
              <a:rPr lang="es-ES" dirty="0">
                <a:latin typeface="Arial" panose="020B0604020202020204" pitchFamily="34" charset="0"/>
                <a:cs typeface="Arial" panose="020B0604020202020204" pitchFamily="34" charset="0"/>
              </a:rPr>
              <a:t>-GSA</a:t>
            </a:r>
          </a:p>
        </p:txBody>
      </p:sp>
      <p:sp>
        <p:nvSpPr>
          <p:cNvPr id="5" name="Rectángulo redondeado 4">
            <a:extLst>
              <a:ext uri="{FF2B5EF4-FFF2-40B4-BE49-F238E27FC236}">
                <a16:creationId xmlns:a16="http://schemas.microsoft.com/office/drawing/2014/main" id="{6121076D-C7E3-7082-4828-773AB658806C}"/>
              </a:ext>
            </a:extLst>
          </p:cNvPr>
          <p:cNvSpPr/>
          <p:nvPr/>
        </p:nvSpPr>
        <p:spPr>
          <a:xfrm>
            <a:off x="9570348" y="1375742"/>
            <a:ext cx="2054087" cy="927652"/>
          </a:xfrm>
          <a:prstGeom prst="round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ETILENGLICOL</a:t>
            </a:r>
          </a:p>
        </p:txBody>
      </p:sp>
      <p:sp>
        <p:nvSpPr>
          <p:cNvPr id="6" name="Flecha abajo 5">
            <a:extLst>
              <a:ext uri="{FF2B5EF4-FFF2-40B4-BE49-F238E27FC236}">
                <a16:creationId xmlns:a16="http://schemas.microsoft.com/office/drawing/2014/main" id="{E8D03125-D050-6310-6021-D63215B784B1}"/>
              </a:ext>
            </a:extLst>
          </p:cNvPr>
          <p:cNvSpPr/>
          <p:nvPr/>
        </p:nvSpPr>
        <p:spPr>
          <a:xfrm>
            <a:off x="10289609" y="2303394"/>
            <a:ext cx="615563" cy="364514"/>
          </a:xfrm>
          <a:prstGeom prst="downArrow">
            <a:avLst/>
          </a:prstGeom>
          <a:solidFill>
            <a:schemeClr val="accent1">
              <a:alpha val="661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redondeado 6">
            <a:extLst>
              <a:ext uri="{FF2B5EF4-FFF2-40B4-BE49-F238E27FC236}">
                <a16:creationId xmlns:a16="http://schemas.microsoft.com/office/drawing/2014/main" id="{732520B5-5A40-B742-B953-A7637520E074}"/>
              </a:ext>
            </a:extLst>
          </p:cNvPr>
          <p:cNvSpPr/>
          <p:nvPr/>
        </p:nvSpPr>
        <p:spPr>
          <a:xfrm>
            <a:off x="9460686" y="2667908"/>
            <a:ext cx="2508181" cy="927652"/>
          </a:xfrm>
          <a:prstGeom prst="roundRect">
            <a:avLst/>
          </a:prstGeom>
          <a:solidFill>
            <a:schemeClr val="accent1">
              <a:alpha val="6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GLICOLATO+OXALATO</a:t>
            </a:r>
          </a:p>
        </p:txBody>
      </p:sp>
    </p:spTree>
    <p:extLst>
      <p:ext uri="{BB962C8B-B14F-4D97-AF65-F5344CB8AC3E}">
        <p14:creationId xmlns:p14="http://schemas.microsoft.com/office/powerpoint/2010/main" val="3795991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1138239" y="757238"/>
            <a:ext cx="10073099"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TRATAMIENTO EN LA INTOXICACIÓN POR ETILENGLICOL</a:t>
            </a:r>
          </a:p>
        </p:txBody>
      </p:sp>
      <p:sp>
        <p:nvSpPr>
          <p:cNvPr id="5" name="CuadroTexto 4">
            <a:extLst>
              <a:ext uri="{FF2B5EF4-FFF2-40B4-BE49-F238E27FC236}">
                <a16:creationId xmlns:a16="http://schemas.microsoft.com/office/drawing/2014/main" id="{4D1E13FB-B234-0856-FE05-C13DC7101540}"/>
              </a:ext>
            </a:extLst>
          </p:cNvPr>
          <p:cNvSpPr txBox="1"/>
          <p:nvPr/>
        </p:nvSpPr>
        <p:spPr>
          <a:xfrm>
            <a:off x="1138239" y="1428750"/>
            <a:ext cx="9663111" cy="3970318"/>
          </a:xfrm>
          <a:prstGeom prst="rect">
            <a:avLst/>
          </a:prstGeom>
          <a:noFill/>
        </p:spPr>
        <p:txBody>
          <a:bodyPr wrap="square" rtlCol="0">
            <a:spAutoFit/>
          </a:bodyPr>
          <a:lstStyle/>
          <a:p>
            <a:endParaRPr lang="es-ES" b="0"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Medidas de </a:t>
            </a:r>
            <a:r>
              <a:rPr lang="es-ES" b="1" dirty="0">
                <a:latin typeface="Arial" panose="020B0604020202020204" pitchFamily="34" charset="0"/>
                <a:cs typeface="Arial" panose="020B0604020202020204" pitchFamily="34" charset="0"/>
              </a:rPr>
              <a:t>soporte</a:t>
            </a:r>
            <a:r>
              <a:rPr lang="es-ES" dirty="0">
                <a:latin typeface="Arial" panose="020B0604020202020204" pitchFamily="34" charset="0"/>
                <a:cs typeface="Arial" panose="020B0604020202020204" pitchFamily="34" charset="0"/>
              </a:rPr>
              <a:t>,</a:t>
            </a:r>
            <a:r>
              <a:rPr lang="es-ES" b="0" i="0" dirty="0">
                <a:effectLst/>
                <a:latin typeface="Arial" panose="020B0604020202020204" pitchFamily="34" charset="0"/>
                <a:cs typeface="Arial" panose="020B0604020202020204" pitchFamily="34" charset="0"/>
              </a:rPr>
              <a:t> </a:t>
            </a:r>
            <a:r>
              <a:rPr lang="es-ES" b="1" i="0" dirty="0">
                <a:effectLst/>
                <a:latin typeface="Arial" panose="020B0604020202020204" pitchFamily="34" charset="0"/>
                <a:cs typeface="Arial" panose="020B0604020202020204" pitchFamily="34" charset="0"/>
              </a:rPr>
              <a:t>uso de antídotos</a:t>
            </a:r>
            <a:r>
              <a:rPr lang="es-ES" b="0" i="0" dirty="0">
                <a:effectLst/>
                <a:latin typeface="Arial" panose="020B0604020202020204" pitchFamily="34" charset="0"/>
                <a:cs typeface="Arial" panose="020B0604020202020204" pitchFamily="34" charset="0"/>
              </a:rPr>
              <a:t> (etanol o </a:t>
            </a:r>
            <a:r>
              <a:rPr lang="es-ES" b="0" i="0" dirty="0" err="1">
                <a:effectLst/>
                <a:latin typeface="Arial" panose="020B0604020202020204" pitchFamily="34" charset="0"/>
                <a:cs typeface="Arial" panose="020B0604020202020204" pitchFamily="34" charset="0"/>
              </a:rPr>
              <a:t>fomepizol</a:t>
            </a:r>
            <a:r>
              <a:rPr lang="es-ES" b="0" i="0" dirty="0">
                <a:effectLst/>
                <a:latin typeface="Arial" panose="020B0604020202020204" pitchFamily="34" charset="0"/>
                <a:cs typeface="Arial" panose="020B0604020202020204" pitchFamily="34" charset="0"/>
              </a:rPr>
              <a:t>) y </a:t>
            </a:r>
            <a:r>
              <a:rPr lang="es-ES" b="1" i="0" dirty="0">
                <a:effectLst/>
                <a:latin typeface="Arial" panose="020B0604020202020204" pitchFamily="34" charset="0"/>
                <a:cs typeface="Arial" panose="020B0604020202020204" pitchFamily="34" charset="0"/>
              </a:rPr>
              <a:t>extractivas</a:t>
            </a:r>
            <a:r>
              <a:rPr lang="es-ES" b="0" i="0" dirty="0">
                <a:effectLst/>
                <a:latin typeface="Arial" panose="020B0604020202020204" pitchFamily="34" charset="0"/>
                <a:cs typeface="Arial" panose="020B0604020202020204" pitchFamily="34" charset="0"/>
              </a:rPr>
              <a:t> (HD)</a:t>
            </a:r>
          </a:p>
          <a:p>
            <a:endParaRPr lang="es-E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Determinaciones de </a:t>
            </a:r>
            <a:r>
              <a:rPr lang="es-ES" b="1" dirty="0">
                <a:latin typeface="Arial" panose="020B0604020202020204" pitchFamily="34" charset="0"/>
                <a:cs typeface="Arial" panose="020B0604020202020204" pitchFamily="34" charset="0"/>
              </a:rPr>
              <a:t>Ca++ y Mg </a:t>
            </a:r>
            <a:r>
              <a:rPr lang="es-ES" dirty="0">
                <a:latin typeface="Arial" panose="020B0604020202020204" pitchFamily="34" charset="0"/>
                <a:cs typeface="Arial" panose="020B0604020202020204" pitchFamily="34" charset="0"/>
              </a:rPr>
              <a:t>ya que H</a:t>
            </a:r>
            <a:r>
              <a:rPr lang="es-ES" b="0" i="0" dirty="0">
                <a:effectLst/>
                <a:latin typeface="Arial" panose="020B0604020202020204" pitchFamily="34" charset="0"/>
                <a:cs typeface="Arial" panose="020B0604020202020204" pitchFamily="34" charset="0"/>
              </a:rPr>
              <a:t>ipocalcemia y la Insuficiencia </a:t>
            </a:r>
            <a:r>
              <a:rPr lang="es-ES" dirty="0">
                <a:latin typeface="Arial" panose="020B0604020202020204" pitchFamily="34" charset="0"/>
                <a:cs typeface="Arial" panose="020B0604020202020204" pitchFamily="34" charset="0"/>
              </a:rPr>
              <a:t>R</a:t>
            </a:r>
            <a:r>
              <a:rPr lang="es-ES" b="0" i="0" dirty="0">
                <a:effectLst/>
                <a:latin typeface="Arial" panose="020B0604020202020204" pitchFamily="34" charset="0"/>
                <a:cs typeface="Arial" panose="020B0604020202020204" pitchFamily="34" charset="0"/>
              </a:rPr>
              <a:t>enal son frecuentes.</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Si </a:t>
            </a:r>
            <a:r>
              <a:rPr lang="es-ES" b="1" dirty="0">
                <a:latin typeface="Arial" panose="020B0604020202020204" pitchFamily="34" charset="0"/>
                <a:cs typeface="Arial" panose="020B0604020202020204" pitchFamily="34" charset="0"/>
              </a:rPr>
              <a:t>Ca++ &lt; 0,60 </a:t>
            </a:r>
            <a:r>
              <a:rPr lang="es-ES" dirty="0">
                <a:latin typeface="Arial" panose="020B0604020202020204" pitchFamily="34" charset="0"/>
                <a:cs typeface="Arial" panose="020B0604020202020204" pitchFamily="34" charset="0"/>
              </a:rPr>
              <a:t>mmol/L o manifestaciones relacionadas, administraremos gluconato o cloruro cálcico y sulfato magnésico.</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Si antecedentes de </a:t>
            </a:r>
            <a:r>
              <a:rPr lang="es-ES" b="1" dirty="0">
                <a:latin typeface="Arial" panose="020B0604020202020204" pitchFamily="34" charset="0"/>
                <a:cs typeface="Arial" panose="020B0604020202020204" pitchFamily="34" charset="0"/>
              </a:rPr>
              <a:t>alcoholismo</a:t>
            </a:r>
            <a:r>
              <a:rPr lang="es-ES" dirty="0">
                <a:latin typeface="Arial" panose="020B0604020202020204" pitchFamily="34" charset="0"/>
                <a:cs typeface="Arial" panose="020B0604020202020204" pitchFamily="34" charset="0"/>
              </a:rPr>
              <a:t>: administraremos </a:t>
            </a:r>
            <a:r>
              <a:rPr lang="es-ES" b="0" i="0" dirty="0">
                <a:effectLst/>
                <a:latin typeface="Arial" panose="020B0604020202020204" pitchFamily="34" charset="0"/>
                <a:cs typeface="Arial" panose="020B0604020202020204" pitchFamily="34" charset="0"/>
              </a:rPr>
              <a:t>100 mg/día de </a:t>
            </a:r>
            <a:r>
              <a:rPr lang="es-ES" b="1" i="0" dirty="0">
                <a:effectLst/>
                <a:latin typeface="Arial" panose="020B0604020202020204" pitchFamily="34" charset="0"/>
                <a:cs typeface="Arial" panose="020B0604020202020204" pitchFamily="34" charset="0"/>
              </a:rPr>
              <a:t>tiamina</a:t>
            </a:r>
            <a:r>
              <a:rPr lang="es-ES" b="0" i="0" dirty="0">
                <a:effectLst/>
                <a:latin typeface="Arial" panose="020B0604020202020204" pitchFamily="34" charset="0"/>
                <a:cs typeface="Arial" panose="020B0604020202020204" pitchFamily="34" charset="0"/>
              </a:rPr>
              <a:t> y 200 mg/día de piridoxina.</a:t>
            </a:r>
          </a:p>
          <a:p>
            <a:pPr marL="285750" indent="-285750">
              <a:buFont typeface="Arial" panose="020B0604020202020204" pitchFamily="34" charset="0"/>
              <a:buChar char="•"/>
            </a:pPr>
            <a:r>
              <a:rPr lang="es-ES" b="0" i="0" dirty="0">
                <a:effectLst/>
                <a:latin typeface="Arial" panose="020B0604020202020204" pitchFamily="34" charset="0"/>
                <a:cs typeface="Arial" panose="020B0604020202020204" pitchFamily="34" charset="0"/>
              </a:rPr>
              <a:t>El tratamiento con Etanol se suspenderá cuando la concentración de </a:t>
            </a:r>
            <a:r>
              <a:rPr lang="es-ES" b="1" i="0" dirty="0">
                <a:effectLst/>
                <a:latin typeface="Arial" panose="020B0604020202020204" pitchFamily="34" charset="0"/>
                <a:cs typeface="Arial" panose="020B0604020202020204" pitchFamily="34" charset="0"/>
              </a:rPr>
              <a:t>ET sea inferior a 0,2 </a:t>
            </a:r>
            <a:r>
              <a:rPr lang="es-ES" b="0" i="0" dirty="0">
                <a:effectLst/>
                <a:latin typeface="Arial" panose="020B0604020202020204" pitchFamily="34" charset="0"/>
                <a:cs typeface="Arial" panose="020B0604020202020204" pitchFamily="34" charset="0"/>
              </a:rPr>
              <a:t>g/L o si el hueco osmolar sugiere que el ET es inferior a esta cifra o si se corrige la acidosis metabólica sin necesidad de más aportes de bicarbonato.</a:t>
            </a:r>
            <a:endParaRPr lang="es-ES" dirty="0">
              <a:latin typeface="Verdana" panose="020B0604030504040204" pitchFamily="34" charset="0"/>
            </a:endParaRPr>
          </a:p>
          <a:p>
            <a:endParaRPr lang="es-ES" dirty="0">
              <a:solidFill>
                <a:srgbClr val="333333"/>
              </a:solidFill>
              <a:latin typeface="Verdana" panose="020B0604030504040204" pitchFamily="34" charset="0"/>
            </a:endParaRPr>
          </a:p>
          <a:p>
            <a:endParaRPr lang="es-ES" dirty="0">
              <a:solidFill>
                <a:srgbClr val="333333"/>
              </a:solidFill>
              <a:latin typeface="Verdana" panose="020B0604030504040204" pitchFamily="34" charset="0"/>
            </a:endParaRPr>
          </a:p>
        </p:txBody>
      </p:sp>
    </p:spTree>
    <p:extLst>
      <p:ext uri="{BB962C8B-B14F-4D97-AF65-F5344CB8AC3E}">
        <p14:creationId xmlns:p14="http://schemas.microsoft.com/office/powerpoint/2010/main" val="7608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3972547" y="622321"/>
            <a:ext cx="6600825" cy="523220"/>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CONCLUSIONES</a:t>
            </a:r>
          </a:p>
        </p:txBody>
      </p:sp>
      <p:sp>
        <p:nvSpPr>
          <p:cNvPr id="4" name="CuadroTexto 3">
            <a:extLst>
              <a:ext uri="{FF2B5EF4-FFF2-40B4-BE49-F238E27FC236}">
                <a16:creationId xmlns:a16="http://schemas.microsoft.com/office/drawing/2014/main" id="{70236689-B23B-9D06-5C71-92B30F69F040}"/>
              </a:ext>
            </a:extLst>
          </p:cNvPr>
          <p:cNvSpPr txBox="1"/>
          <p:nvPr/>
        </p:nvSpPr>
        <p:spPr>
          <a:xfrm>
            <a:off x="1412461" y="1571646"/>
            <a:ext cx="9052339" cy="3416320"/>
          </a:xfrm>
          <a:prstGeom prst="rect">
            <a:avLst/>
          </a:prstGeom>
          <a:noFill/>
        </p:spPr>
        <p:txBody>
          <a:bodyPr wrap="square" rtlCol="0">
            <a:spAutoFit/>
          </a:bodyPr>
          <a:lstStyle/>
          <a:p>
            <a:pPr marL="285750" indent="-285750">
              <a:buFont typeface="Arial" panose="020B0604020202020204" pitchFamily="34" charset="0"/>
              <a:buChar char="•"/>
            </a:pPr>
            <a:r>
              <a:rPr lang="es-ES" b="0" i="0" dirty="0">
                <a:solidFill>
                  <a:srgbClr val="333333"/>
                </a:solidFill>
                <a:effectLst/>
                <a:latin typeface="Arial" panose="020B0604020202020204" pitchFamily="34" charset="0"/>
                <a:cs typeface="Arial" panose="020B0604020202020204" pitchFamily="34" charset="0"/>
              </a:rPr>
              <a:t>Las intoxicaciones por metanol (MT) y etilenglicol (ET) son infrecuentes pero muy graves, con una </a:t>
            </a:r>
            <a:r>
              <a:rPr lang="es-ES" b="1" i="0" dirty="0">
                <a:solidFill>
                  <a:srgbClr val="333333"/>
                </a:solidFill>
                <a:effectLst/>
                <a:latin typeface="Arial" panose="020B0604020202020204" pitchFamily="34" charset="0"/>
                <a:cs typeface="Arial" panose="020B0604020202020204" pitchFamily="34" charset="0"/>
              </a:rPr>
              <a:t>mortalidad</a:t>
            </a:r>
            <a:r>
              <a:rPr lang="es-ES" b="0" i="0" dirty="0">
                <a:solidFill>
                  <a:srgbClr val="333333"/>
                </a:solidFill>
                <a:effectLst/>
                <a:latin typeface="Arial" panose="020B0604020202020204" pitchFamily="34" charset="0"/>
                <a:cs typeface="Arial" panose="020B0604020202020204" pitchFamily="34" charset="0"/>
              </a:rPr>
              <a:t> que en algunos casos puede llegar al </a:t>
            </a:r>
            <a:r>
              <a:rPr lang="es-ES" b="1" i="0" dirty="0">
                <a:solidFill>
                  <a:srgbClr val="333333"/>
                </a:solidFill>
                <a:effectLst/>
                <a:latin typeface="Arial" panose="020B0604020202020204" pitchFamily="34" charset="0"/>
                <a:cs typeface="Arial" panose="020B0604020202020204" pitchFamily="34" charset="0"/>
              </a:rPr>
              <a:t>50%.</a:t>
            </a:r>
          </a:p>
          <a:p>
            <a:pPr marL="285750" indent="-285750">
              <a:buFont typeface="Arial" panose="020B0604020202020204" pitchFamily="34" charset="0"/>
              <a:buChar char="•"/>
            </a:pPr>
            <a:endParaRPr lang="es-ES" b="0" i="0" dirty="0">
              <a:solidFill>
                <a:srgbClr val="333333"/>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0" i="0" dirty="0">
                <a:solidFill>
                  <a:srgbClr val="333333"/>
                </a:solidFill>
                <a:effectLst/>
                <a:latin typeface="Arial" panose="020B0604020202020204" pitchFamily="34" charset="0"/>
                <a:cs typeface="Arial" panose="020B0604020202020204" pitchFamily="34" charset="0"/>
              </a:rPr>
              <a:t>El pronóstico es directamente dependiente de la rapidez con que se instaure el tratamiento específico</a:t>
            </a:r>
            <a:r>
              <a:rPr lang="es-ES" dirty="0">
                <a:solidFill>
                  <a:srgbClr val="333333"/>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s-ES" b="0" i="0" dirty="0">
              <a:solidFill>
                <a:srgbClr val="333333"/>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b="0" i="0" dirty="0">
                <a:solidFill>
                  <a:srgbClr val="333333"/>
                </a:solidFill>
                <a:effectLst/>
                <a:latin typeface="Arial" panose="020B0604020202020204" pitchFamily="34" charset="0"/>
                <a:cs typeface="Arial" panose="020B0604020202020204" pitchFamily="34" charset="0"/>
              </a:rPr>
              <a:t>El diagnóstico de sospecha en la intoxicación por </a:t>
            </a:r>
            <a:r>
              <a:rPr lang="es-ES" b="1" i="0" dirty="0">
                <a:solidFill>
                  <a:srgbClr val="333333"/>
                </a:solidFill>
                <a:effectLst/>
                <a:latin typeface="Arial" panose="020B0604020202020204" pitchFamily="34" charset="0"/>
                <a:cs typeface="Arial" panose="020B0604020202020204" pitchFamily="34" charset="0"/>
              </a:rPr>
              <a:t>METANOL</a:t>
            </a:r>
            <a:r>
              <a:rPr lang="es-ES" b="0" i="0" dirty="0">
                <a:solidFill>
                  <a:srgbClr val="333333"/>
                </a:solidFill>
                <a:effectLst/>
                <a:latin typeface="Arial" panose="020B0604020202020204" pitchFamily="34" charset="0"/>
                <a:cs typeface="Arial" panose="020B0604020202020204" pitchFamily="34" charset="0"/>
              </a:rPr>
              <a:t> se realiza por los antecedentes, la clínica y los datos del laboratorio. A destacar una acidosis metabólica sin causa evidente con hiato aniónico y osmolar aumentados. </a:t>
            </a:r>
          </a:p>
          <a:p>
            <a:pPr marL="285750" indent="-285750">
              <a:buFont typeface="Arial" panose="020B0604020202020204" pitchFamily="34" charset="0"/>
              <a:buChar char="•"/>
            </a:pPr>
            <a:endParaRPr lang="es-ES" dirty="0">
              <a:solidFill>
                <a:srgbClr val="333333"/>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dirty="0">
                <a:solidFill>
                  <a:srgbClr val="333333"/>
                </a:solidFill>
                <a:latin typeface="Arial" panose="020B0604020202020204" pitchFamily="34" charset="0"/>
                <a:cs typeface="Arial" panose="020B0604020202020204" pitchFamily="34" charset="0"/>
              </a:rPr>
              <a:t>En la </a:t>
            </a:r>
            <a:r>
              <a:rPr lang="es-ES" dirty="0" err="1">
                <a:solidFill>
                  <a:srgbClr val="333333"/>
                </a:solidFill>
                <a:latin typeface="Arial" panose="020B0604020202020204" pitchFamily="34" charset="0"/>
                <a:cs typeface="Arial" panose="020B0604020202020204" pitchFamily="34" charset="0"/>
              </a:rPr>
              <a:t>intoxiación</a:t>
            </a:r>
            <a:r>
              <a:rPr lang="es-ES" dirty="0">
                <a:solidFill>
                  <a:srgbClr val="333333"/>
                </a:solidFill>
                <a:latin typeface="Arial" panose="020B0604020202020204" pitchFamily="34" charset="0"/>
                <a:cs typeface="Arial" panose="020B0604020202020204" pitchFamily="34" charset="0"/>
              </a:rPr>
              <a:t> por </a:t>
            </a:r>
            <a:r>
              <a:rPr lang="es-ES" b="1" dirty="0">
                <a:solidFill>
                  <a:srgbClr val="333333"/>
                </a:solidFill>
                <a:latin typeface="Arial" panose="020B0604020202020204" pitchFamily="34" charset="0"/>
                <a:cs typeface="Arial" panose="020B0604020202020204" pitchFamily="34" charset="0"/>
              </a:rPr>
              <a:t>ETILENGLICOL</a:t>
            </a:r>
            <a:r>
              <a:rPr lang="es-ES" dirty="0">
                <a:solidFill>
                  <a:srgbClr val="333333"/>
                </a:solidFill>
                <a:latin typeface="Arial" panose="020B0604020202020204" pitchFamily="34" charset="0"/>
                <a:cs typeface="Arial" panose="020B0604020202020204" pitchFamily="34" charset="0"/>
              </a:rPr>
              <a:t> observaremos </a:t>
            </a:r>
            <a:r>
              <a:rPr lang="es-ES" b="0" i="0" dirty="0">
                <a:solidFill>
                  <a:srgbClr val="333333"/>
                </a:solidFill>
                <a:effectLst/>
                <a:latin typeface="Arial" panose="020B0604020202020204" pitchFamily="34" charset="0"/>
                <a:cs typeface="Arial" panose="020B0604020202020204" pitchFamily="34" charset="0"/>
              </a:rPr>
              <a:t>insuficiencia renal, hipocalcemia y la oxaluria.  </a:t>
            </a:r>
            <a:endParaRPr lang="es-ES" b="1" i="0" dirty="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6545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29ABD-DFF2-536B-3A2F-3C5CB9CD24CA}"/>
              </a:ext>
            </a:extLst>
          </p:cNvPr>
          <p:cNvSpPr>
            <a:spLocks noGrp="1"/>
          </p:cNvSpPr>
          <p:nvPr>
            <p:ph type="ctrTitle"/>
          </p:nvPr>
        </p:nvSpPr>
        <p:spPr>
          <a:xfrm>
            <a:off x="1138239" y="479425"/>
            <a:ext cx="8162924" cy="949325"/>
          </a:xfrm>
        </p:spPr>
        <p:txBody>
          <a:bodyPr>
            <a:normAutofit fontScale="90000"/>
          </a:bodyPr>
          <a:lstStyle/>
          <a:p>
            <a:br>
              <a:rPr lang="es-ES" dirty="0"/>
            </a:br>
            <a:br>
              <a:rPr lang="es-ES" dirty="0"/>
            </a:br>
            <a:endParaRPr lang="es-ES" dirty="0"/>
          </a:p>
        </p:txBody>
      </p:sp>
      <p:sp>
        <p:nvSpPr>
          <p:cNvPr id="3" name="CuadroTexto 2">
            <a:extLst>
              <a:ext uri="{FF2B5EF4-FFF2-40B4-BE49-F238E27FC236}">
                <a16:creationId xmlns:a16="http://schemas.microsoft.com/office/drawing/2014/main" id="{F5FE7943-36FF-0097-222E-2F81342C3E00}"/>
              </a:ext>
            </a:extLst>
          </p:cNvPr>
          <p:cNvSpPr txBox="1"/>
          <p:nvPr/>
        </p:nvSpPr>
        <p:spPr>
          <a:xfrm>
            <a:off x="3879781" y="479425"/>
            <a:ext cx="6600825" cy="369332"/>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BIBLIOGRAFÍA</a:t>
            </a:r>
          </a:p>
        </p:txBody>
      </p:sp>
      <p:sp>
        <p:nvSpPr>
          <p:cNvPr id="4" name="CuadroTexto 3">
            <a:extLst>
              <a:ext uri="{FF2B5EF4-FFF2-40B4-BE49-F238E27FC236}">
                <a16:creationId xmlns:a16="http://schemas.microsoft.com/office/drawing/2014/main" id="{2ED5001D-5153-B93E-14AF-86824065E287}"/>
              </a:ext>
            </a:extLst>
          </p:cNvPr>
          <p:cNvSpPr txBox="1"/>
          <p:nvPr/>
        </p:nvSpPr>
        <p:spPr>
          <a:xfrm>
            <a:off x="795130" y="1428750"/>
            <a:ext cx="8506033" cy="5078313"/>
          </a:xfrm>
          <a:prstGeom prst="rect">
            <a:avLst/>
          </a:prstGeom>
          <a:noFill/>
        </p:spPr>
        <p:txBody>
          <a:bodyPr wrap="square" rtlCol="0">
            <a:spAutoFit/>
          </a:bodyPr>
          <a:lstStyle/>
          <a:p>
            <a:pPr marR="457200" algn="l"/>
            <a:r>
              <a:rPr lang="es-ES" b="0" i="0" dirty="0">
                <a:effectLst/>
                <a:latin typeface="Arial" panose="020B0604020202020204" pitchFamily="34" charset="0"/>
                <a:cs typeface="Arial" panose="020B0604020202020204" pitchFamily="34" charset="0"/>
              </a:rPr>
              <a:t>1.Murcia C de SR de. </a:t>
            </a:r>
            <a:r>
              <a:rPr lang="es-ES" b="0" i="0" dirty="0" err="1">
                <a:effectLst/>
                <a:latin typeface="Arial" panose="020B0604020202020204" pitchFamily="34" charset="0"/>
                <a:cs typeface="Arial" panose="020B0604020202020204" pitchFamily="34" charset="0"/>
              </a:rPr>
              <a:t>Murciasalud</a:t>
            </a:r>
            <a:r>
              <a:rPr lang="es-ES" b="0" i="0" dirty="0">
                <a:effectLst/>
                <a:latin typeface="Arial" panose="020B0604020202020204" pitchFamily="34" charset="0"/>
                <a:cs typeface="Arial" panose="020B0604020202020204" pitchFamily="34" charset="0"/>
              </a:rPr>
              <a:t>. El portal sanitario de la Región de Murcia [Internet]. </a:t>
            </a:r>
            <a:r>
              <a:rPr lang="es-ES" b="0" i="0" dirty="0" err="1">
                <a:effectLst/>
                <a:latin typeface="Arial" panose="020B0604020202020204" pitchFamily="34" charset="0"/>
                <a:cs typeface="Arial" panose="020B0604020202020204" pitchFamily="34" charset="0"/>
              </a:rPr>
              <a:t>www.murciasalud.es</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cited</a:t>
            </a:r>
            <a:r>
              <a:rPr lang="es-ES" b="0" i="0" dirty="0">
                <a:effectLst/>
                <a:latin typeface="Arial" panose="020B0604020202020204" pitchFamily="34" charset="0"/>
                <a:cs typeface="Arial" panose="020B0604020202020204" pitchFamily="34" charset="0"/>
              </a:rPr>
              <a:t> 2023 </a:t>
            </a:r>
            <a:r>
              <a:rPr lang="es-ES" b="0" i="0" dirty="0" err="1">
                <a:effectLst/>
                <a:latin typeface="Arial" panose="020B0604020202020204" pitchFamily="34" charset="0"/>
                <a:cs typeface="Arial" panose="020B0604020202020204" pitchFamily="34" charset="0"/>
              </a:rPr>
              <a:t>Apr</a:t>
            </a:r>
            <a:r>
              <a:rPr lang="es-ES" b="0" i="0" dirty="0">
                <a:effectLst/>
                <a:latin typeface="Arial" panose="020B0604020202020204" pitchFamily="34" charset="0"/>
                <a:cs typeface="Arial" panose="020B0604020202020204" pitchFamily="34" charset="0"/>
              </a:rPr>
              <a:t> 22]. </a:t>
            </a:r>
            <a:r>
              <a:rPr lang="es-ES" b="0" i="0" dirty="0" err="1">
                <a:effectLst/>
                <a:latin typeface="Arial" panose="020B0604020202020204" pitchFamily="34" charset="0"/>
                <a:cs typeface="Arial" panose="020B0604020202020204" pitchFamily="34" charset="0"/>
              </a:rPr>
              <a:t>Available</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from</a:t>
            </a:r>
            <a:r>
              <a:rPr lang="es-ES" b="0" i="0" dirty="0">
                <a:effectLst/>
                <a:latin typeface="Arial" panose="020B0604020202020204" pitchFamily="34" charset="0"/>
                <a:cs typeface="Arial" panose="020B0604020202020204" pitchFamily="34" charset="0"/>
              </a:rPr>
              <a:t>: https://</a:t>
            </a:r>
            <a:r>
              <a:rPr lang="es-ES" b="0" i="0" dirty="0" err="1">
                <a:effectLst/>
                <a:latin typeface="Arial" panose="020B0604020202020204" pitchFamily="34" charset="0"/>
                <a:cs typeface="Arial" panose="020B0604020202020204" pitchFamily="34" charset="0"/>
              </a:rPr>
              <a:t>www.murciasalud.es</a:t>
            </a:r>
            <a:r>
              <a:rPr lang="es-ES" b="0" i="0" dirty="0">
                <a:effectLst/>
                <a:latin typeface="Arial" panose="020B0604020202020204" pitchFamily="34" charset="0"/>
                <a:cs typeface="Arial" panose="020B0604020202020204" pitchFamily="34" charset="0"/>
              </a:rPr>
              <a:t>/</a:t>
            </a:r>
            <a:r>
              <a:rPr lang="es-ES" b="0" i="0" dirty="0" err="1">
                <a:effectLst/>
                <a:latin typeface="Arial" panose="020B0604020202020204" pitchFamily="34" charset="0"/>
                <a:cs typeface="Arial" panose="020B0604020202020204" pitchFamily="34" charset="0"/>
              </a:rPr>
              <a:t>toxiconet.php?iddoc</a:t>
            </a:r>
            <a:r>
              <a:rPr lang="es-ES" b="0" i="0" dirty="0">
                <a:effectLst/>
                <a:latin typeface="Arial" panose="020B0604020202020204" pitchFamily="34" charset="0"/>
                <a:cs typeface="Arial" panose="020B0604020202020204" pitchFamily="34" charset="0"/>
              </a:rPr>
              <a:t>=195054&amp;idsec=4014</a:t>
            </a:r>
          </a:p>
          <a:p>
            <a:pPr algn="l"/>
            <a:r>
              <a:rPr lang="es-ES" b="0" i="0" dirty="0">
                <a:effectLst/>
                <a:latin typeface="Arial" panose="020B0604020202020204" pitchFamily="34" charset="0"/>
                <a:cs typeface="Arial" panose="020B0604020202020204" pitchFamily="34" charset="0"/>
              </a:rPr>
              <a:t>‌</a:t>
            </a:r>
          </a:p>
          <a:p>
            <a:pPr algn="l"/>
            <a:r>
              <a:rPr lang="es-ES" b="0" i="0" dirty="0">
                <a:effectLst/>
                <a:latin typeface="Arial" panose="020B0604020202020204" pitchFamily="34" charset="0"/>
                <a:cs typeface="Arial" panose="020B0604020202020204" pitchFamily="34" charset="0"/>
              </a:rPr>
              <a:t>2. Long N. </a:t>
            </a:r>
            <a:r>
              <a:rPr lang="es-ES" b="0" i="0" dirty="0" err="1">
                <a:effectLst/>
                <a:latin typeface="Arial" panose="020B0604020202020204" pitchFamily="34" charset="0"/>
                <a:cs typeface="Arial" panose="020B0604020202020204" pitchFamily="34" charset="0"/>
              </a:rPr>
              <a:t>Ethylene</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Glycol</a:t>
            </a:r>
            <a:r>
              <a:rPr lang="es-ES" b="0" i="0" dirty="0">
                <a:effectLst/>
                <a:latin typeface="Arial" panose="020B0604020202020204" pitchFamily="34" charset="0"/>
                <a:cs typeface="Arial" panose="020B0604020202020204" pitchFamily="34" charset="0"/>
              </a:rPr>
              <a:t> [Internet]. </a:t>
            </a:r>
            <a:r>
              <a:rPr lang="es-ES" b="0" i="0" dirty="0" err="1">
                <a:effectLst/>
                <a:latin typeface="Arial" panose="020B0604020202020204" pitchFamily="34" charset="0"/>
                <a:cs typeface="Arial" panose="020B0604020202020204" pitchFamily="34" charset="0"/>
              </a:rPr>
              <a:t>Life</a:t>
            </a:r>
            <a:r>
              <a:rPr lang="es-ES" b="0" i="0" dirty="0">
                <a:effectLst/>
                <a:latin typeface="Arial" panose="020B0604020202020204" pitchFamily="34" charset="0"/>
                <a:cs typeface="Arial" panose="020B0604020202020204" pitchFamily="34" charset="0"/>
              </a:rPr>
              <a:t> in </a:t>
            </a:r>
            <a:r>
              <a:rPr lang="es-ES" b="0" i="0" dirty="0" err="1">
                <a:effectLst/>
                <a:latin typeface="Arial" panose="020B0604020202020204" pitchFamily="34" charset="0"/>
                <a:cs typeface="Arial" panose="020B0604020202020204" pitchFamily="34" charset="0"/>
              </a:rPr>
              <a:t>the</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Fast</a:t>
            </a:r>
            <a:r>
              <a:rPr lang="es-ES" b="0" i="0" dirty="0">
                <a:effectLst/>
                <a:latin typeface="Arial" panose="020B0604020202020204" pitchFamily="34" charset="0"/>
                <a:cs typeface="Arial" panose="020B0604020202020204" pitchFamily="34" charset="0"/>
              </a:rPr>
              <a:t> Lane • LITFL. 2019. </a:t>
            </a:r>
            <a:r>
              <a:rPr lang="es-ES" b="0" i="0" dirty="0" err="1">
                <a:effectLst/>
                <a:latin typeface="Arial" panose="020B0604020202020204" pitchFamily="34" charset="0"/>
                <a:cs typeface="Arial" panose="020B0604020202020204" pitchFamily="34" charset="0"/>
              </a:rPr>
              <a:t>Available</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from</a:t>
            </a:r>
            <a:r>
              <a:rPr lang="es-ES" b="0" i="0" dirty="0">
                <a:effectLst/>
                <a:latin typeface="Arial" panose="020B0604020202020204" pitchFamily="34" charset="0"/>
                <a:cs typeface="Arial" panose="020B0604020202020204" pitchFamily="34" charset="0"/>
              </a:rPr>
              <a:t>: https://</a:t>
            </a:r>
            <a:r>
              <a:rPr lang="es-ES" b="0" i="0" dirty="0" err="1">
                <a:effectLst/>
                <a:latin typeface="Arial" panose="020B0604020202020204" pitchFamily="34" charset="0"/>
                <a:cs typeface="Arial" panose="020B0604020202020204" pitchFamily="34" charset="0"/>
              </a:rPr>
              <a:t>litfl.com</a:t>
            </a:r>
            <a:r>
              <a:rPr lang="es-ES" b="0" i="0" dirty="0">
                <a:effectLst/>
                <a:latin typeface="Arial" panose="020B0604020202020204" pitchFamily="34" charset="0"/>
                <a:cs typeface="Arial" panose="020B0604020202020204" pitchFamily="34" charset="0"/>
              </a:rPr>
              <a:t>/</a:t>
            </a:r>
            <a:r>
              <a:rPr lang="es-ES" b="0" i="0" dirty="0" err="1">
                <a:effectLst/>
                <a:latin typeface="Arial" panose="020B0604020202020204" pitchFamily="34" charset="0"/>
                <a:cs typeface="Arial" panose="020B0604020202020204" pitchFamily="34" charset="0"/>
              </a:rPr>
              <a:t>ethylene-glycol</a:t>
            </a:r>
            <a:r>
              <a:rPr lang="es-ES" b="0" i="0" dirty="0">
                <a:effectLst/>
                <a:latin typeface="Arial" panose="020B0604020202020204" pitchFamily="34" charset="0"/>
                <a:cs typeface="Arial" panose="020B0604020202020204" pitchFamily="34" charset="0"/>
              </a:rPr>
              <a:t>/</a:t>
            </a:r>
          </a:p>
          <a:p>
            <a:pPr marR="457200" algn="l"/>
            <a:endParaRPr lang="es-ES" b="0" i="0" dirty="0">
              <a:effectLst/>
              <a:latin typeface="Arial" panose="020B0604020202020204" pitchFamily="34" charset="0"/>
              <a:cs typeface="Arial" panose="020B0604020202020204" pitchFamily="34" charset="0"/>
            </a:endParaRPr>
          </a:p>
          <a:p>
            <a:pPr algn="l"/>
            <a:r>
              <a:rPr lang="es-ES" b="0" i="0" dirty="0">
                <a:effectLst/>
                <a:latin typeface="Arial" panose="020B0604020202020204" pitchFamily="34" charset="0"/>
                <a:cs typeface="Arial" panose="020B0604020202020204" pitchFamily="34" charset="0"/>
              </a:rPr>
              <a:t>3.UpToDate [Internet]. </a:t>
            </a:r>
            <a:r>
              <a:rPr lang="es-ES" b="0" i="0" dirty="0" err="1">
                <a:effectLst/>
                <a:latin typeface="Arial" panose="020B0604020202020204" pitchFamily="34" charset="0"/>
                <a:cs typeface="Arial" panose="020B0604020202020204" pitchFamily="34" charset="0"/>
              </a:rPr>
              <a:t>www.uptodate.com</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cited</a:t>
            </a:r>
            <a:r>
              <a:rPr lang="es-ES" b="0" i="0" dirty="0">
                <a:effectLst/>
                <a:latin typeface="Arial" panose="020B0604020202020204" pitchFamily="34" charset="0"/>
                <a:cs typeface="Arial" panose="020B0604020202020204" pitchFamily="34" charset="0"/>
              </a:rPr>
              <a:t> 2023 </a:t>
            </a:r>
            <a:r>
              <a:rPr lang="es-ES" b="0" i="0" dirty="0" err="1">
                <a:effectLst/>
                <a:latin typeface="Arial" panose="020B0604020202020204" pitchFamily="34" charset="0"/>
                <a:cs typeface="Arial" panose="020B0604020202020204" pitchFamily="34" charset="0"/>
              </a:rPr>
              <a:t>Apr</a:t>
            </a:r>
            <a:r>
              <a:rPr lang="es-ES" b="0" i="0" dirty="0">
                <a:effectLst/>
                <a:latin typeface="Arial" panose="020B0604020202020204" pitchFamily="34" charset="0"/>
                <a:cs typeface="Arial" panose="020B0604020202020204" pitchFamily="34" charset="0"/>
              </a:rPr>
              <a:t> 22]. </a:t>
            </a:r>
            <a:r>
              <a:rPr lang="es-ES" b="0" i="0" dirty="0" err="1">
                <a:effectLst/>
                <a:latin typeface="Arial" panose="020B0604020202020204" pitchFamily="34" charset="0"/>
                <a:cs typeface="Arial" panose="020B0604020202020204" pitchFamily="34" charset="0"/>
              </a:rPr>
              <a:t>Available</a:t>
            </a:r>
            <a:r>
              <a:rPr lang="es-ES" b="0" i="0" dirty="0">
                <a:effectLst/>
                <a:latin typeface="Arial" panose="020B0604020202020204" pitchFamily="34" charset="0"/>
                <a:cs typeface="Arial" panose="020B0604020202020204" pitchFamily="34" charset="0"/>
              </a:rPr>
              <a:t> </a:t>
            </a:r>
            <a:r>
              <a:rPr lang="es-ES" b="0" i="0" dirty="0" err="1">
                <a:effectLst/>
                <a:latin typeface="Arial" panose="020B0604020202020204" pitchFamily="34" charset="0"/>
                <a:cs typeface="Arial" panose="020B0604020202020204" pitchFamily="34" charset="0"/>
              </a:rPr>
              <a:t>from</a:t>
            </a:r>
            <a:r>
              <a:rPr lang="es-ES" b="0" i="0" dirty="0">
                <a:effectLst/>
                <a:latin typeface="Arial" panose="020B0604020202020204" pitchFamily="34" charset="0"/>
                <a:cs typeface="Arial" panose="020B0604020202020204" pitchFamily="34" charset="0"/>
              </a:rPr>
              <a:t>: https://</a:t>
            </a:r>
            <a:r>
              <a:rPr lang="es-ES" b="0" i="0" dirty="0" err="1">
                <a:effectLst/>
                <a:latin typeface="Arial" panose="020B0604020202020204" pitchFamily="34" charset="0"/>
                <a:cs typeface="Arial" panose="020B0604020202020204" pitchFamily="34" charset="0"/>
              </a:rPr>
              <a:t>www.uptodate.com</a:t>
            </a:r>
            <a:r>
              <a:rPr lang="es-ES" b="0" i="0" dirty="0">
                <a:effectLst/>
                <a:latin typeface="Arial" panose="020B0604020202020204" pitchFamily="34" charset="0"/>
                <a:cs typeface="Arial" panose="020B0604020202020204" pitchFamily="34" charset="0"/>
              </a:rPr>
              <a:t>/</a:t>
            </a:r>
            <a:r>
              <a:rPr lang="es-ES" b="0" i="0" dirty="0" err="1">
                <a:effectLst/>
                <a:latin typeface="Arial" panose="020B0604020202020204" pitchFamily="34" charset="0"/>
                <a:cs typeface="Arial" panose="020B0604020202020204" pitchFamily="34" charset="0"/>
              </a:rPr>
              <a:t>contents</a:t>
            </a:r>
            <a:r>
              <a:rPr lang="es-ES" b="0" i="0" dirty="0">
                <a:effectLst/>
                <a:latin typeface="Arial" panose="020B0604020202020204" pitchFamily="34" charset="0"/>
                <a:cs typeface="Arial" panose="020B0604020202020204" pitchFamily="34" charset="0"/>
              </a:rPr>
              <a:t>/methanol-and-ethylene-glycol-poisoning-pharmacology-clinical-manifestations-and-diagnosis/</a:t>
            </a:r>
            <a:r>
              <a:rPr lang="es-ES" b="0" i="0" dirty="0" err="1">
                <a:effectLst/>
                <a:latin typeface="Arial" panose="020B0604020202020204" pitchFamily="34" charset="0"/>
                <a:cs typeface="Arial" panose="020B0604020202020204" pitchFamily="34" charset="0"/>
              </a:rPr>
              <a:t>print?search</a:t>
            </a:r>
            <a:r>
              <a:rPr lang="es-ES" b="0" i="0" dirty="0">
                <a:effectLst/>
                <a:latin typeface="Arial" panose="020B0604020202020204" pitchFamily="34" charset="0"/>
                <a:cs typeface="Arial" panose="020B0604020202020204" pitchFamily="34" charset="0"/>
              </a:rPr>
              <a:t>=ethylene%20glicol%20poisoning&amp;source=</a:t>
            </a:r>
            <a:r>
              <a:rPr lang="es-ES" b="0" i="0" dirty="0" err="1">
                <a:effectLst/>
                <a:latin typeface="Arial" panose="020B0604020202020204" pitchFamily="34" charset="0"/>
                <a:cs typeface="Arial" panose="020B0604020202020204" pitchFamily="34" charset="0"/>
              </a:rPr>
              <a:t>search_result&amp;selectedTitle</a:t>
            </a:r>
            <a:r>
              <a:rPr lang="es-ES" b="0" i="0" dirty="0">
                <a:effectLst/>
                <a:latin typeface="Arial" panose="020B0604020202020204" pitchFamily="34" charset="0"/>
                <a:cs typeface="Arial" panose="020B0604020202020204" pitchFamily="34" charset="0"/>
              </a:rPr>
              <a:t>=1~40&amp;usage_type=</a:t>
            </a:r>
            <a:r>
              <a:rPr lang="es-ES" b="0" i="0" dirty="0" err="1">
                <a:effectLst/>
                <a:latin typeface="Arial" panose="020B0604020202020204" pitchFamily="34" charset="0"/>
                <a:cs typeface="Arial" panose="020B0604020202020204" pitchFamily="34" charset="0"/>
              </a:rPr>
              <a:t>default&amp;display_rank</a:t>
            </a:r>
            <a:r>
              <a:rPr lang="es-ES" b="0" i="0" dirty="0">
                <a:effectLst/>
                <a:latin typeface="Arial" panose="020B0604020202020204" pitchFamily="34" charset="0"/>
                <a:cs typeface="Arial" panose="020B0604020202020204" pitchFamily="34" charset="0"/>
              </a:rPr>
              <a:t>=1</a:t>
            </a:r>
          </a:p>
          <a:p>
            <a:pPr algn="l"/>
            <a:r>
              <a:rPr lang="es-ES" b="0" i="0" dirty="0">
                <a:effectLst/>
                <a:latin typeface="Arial" panose="020B0604020202020204" pitchFamily="34" charset="0"/>
                <a:cs typeface="Arial" panose="020B0604020202020204" pitchFamily="34" charset="0"/>
              </a:rPr>
              <a:t>‌</a:t>
            </a:r>
          </a:p>
          <a:p>
            <a:pPr algn="l" fontAlgn="base"/>
            <a:r>
              <a:rPr lang="es-ES" dirty="0">
                <a:latin typeface="Arial" panose="020B0604020202020204" pitchFamily="34" charset="0"/>
                <a:cs typeface="Arial" panose="020B0604020202020204" pitchFamily="34" charset="0"/>
              </a:rPr>
              <a:t>4.</a:t>
            </a:r>
            <a:r>
              <a:rPr lang="es-ES" b="0" i="0" dirty="0">
                <a:effectLst/>
                <a:latin typeface="Arial" panose="020B0604020202020204" pitchFamily="34" charset="0"/>
                <a:cs typeface="Arial" panose="020B0604020202020204" pitchFamily="34" charset="0"/>
              </a:rPr>
              <a:t> Tratamiento de las intoxicaciones graves por alcoholes R. Peces E. González</a:t>
            </a:r>
          </a:p>
          <a:p>
            <a:pPr algn="l" fontAlgn="base"/>
            <a:r>
              <a:rPr lang="es-ES" b="0" i="0" dirty="0">
                <a:effectLst/>
                <a:latin typeface="Arial" panose="020B0604020202020204" pitchFamily="34" charset="0"/>
                <a:cs typeface="Arial" panose="020B0604020202020204" pitchFamily="34" charset="0"/>
              </a:rPr>
              <a:t>C. Peces R. Selgas</a:t>
            </a:r>
          </a:p>
          <a:p>
            <a:pPr algn="l"/>
            <a:endParaRPr lang="es-ES" b="0" i="0" dirty="0">
              <a:solidFill>
                <a:srgbClr val="000000"/>
              </a:solidFill>
              <a:effectLst/>
              <a:latin typeface="Calibri" panose="020F0502020204030204" pitchFamily="34" charset="0"/>
            </a:endParaRPr>
          </a:p>
          <a:p>
            <a:pPr algn="l"/>
            <a:endParaRPr lang="es-ES" b="0" i="0" dirty="0">
              <a:solidFill>
                <a:srgbClr val="000000"/>
              </a:solidFill>
              <a:effectLst/>
              <a:latin typeface="Calibri" panose="020F0502020204030204" pitchFamily="34" charset="0"/>
            </a:endParaRPr>
          </a:p>
          <a:p>
            <a:endParaRPr lang="es-ES" b="1" dirty="0"/>
          </a:p>
        </p:txBody>
      </p:sp>
    </p:spTree>
    <p:extLst>
      <p:ext uri="{BB962C8B-B14F-4D97-AF65-F5344CB8AC3E}">
        <p14:creationId xmlns:p14="http://schemas.microsoft.com/office/powerpoint/2010/main" val="38210648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8097</TotalTime>
  <Words>3738</Words>
  <Application>Microsoft Macintosh PowerPoint</Application>
  <PresentationFormat>Panorámica</PresentationFormat>
  <Paragraphs>290</Paragraphs>
  <Slides>21</Slides>
  <Notes>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21</vt:i4>
      </vt:variant>
    </vt:vector>
  </HeadingPairs>
  <TitlesOfParts>
    <vt:vector size="28" baseType="lpstr">
      <vt:lpstr>Arial</vt:lpstr>
      <vt:lpstr>Calibri</vt:lpstr>
      <vt:lpstr>Calibri Light</vt:lpstr>
      <vt:lpstr>Courier New</vt:lpstr>
      <vt:lpstr>HelveticaNeue</vt:lpstr>
      <vt:lpstr>Verdana</vt:lpstr>
      <vt:lpstr>Tema de Office</vt:lpstr>
      <vt:lpstr>  Manejo de la intoxicación por Metanol y Etilenglicol en Urgencias</vt:lpstr>
      <vt:lpstr>  ÍNDICE</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Manejo de la intoxicación por etilenglicol en Urgencias</dc:title>
  <dc:creator>CARLOS GALERA ROMAN</dc:creator>
  <cp:lastModifiedBy>CARLOS GALERA ROMAN</cp:lastModifiedBy>
  <cp:revision>28</cp:revision>
  <dcterms:created xsi:type="dcterms:W3CDTF">2023-04-20T16:37:15Z</dcterms:created>
  <dcterms:modified xsi:type="dcterms:W3CDTF">2023-04-26T22:36:14Z</dcterms:modified>
</cp:coreProperties>
</file>