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8" r:id="rId3"/>
    <p:sldId id="262" r:id="rId4"/>
    <p:sldId id="259" r:id="rId5"/>
    <p:sldId id="269" r:id="rId6"/>
    <p:sldId id="260" r:id="rId7"/>
    <p:sldId id="261" r:id="rId8"/>
    <p:sldId id="263" r:id="rId9"/>
    <p:sldId id="264" r:id="rId10"/>
    <p:sldId id="267" r:id="rId11"/>
    <p:sldId id="266" r:id="rId12"/>
    <p:sldId id="265" r:id="rId13"/>
    <p:sldId id="268" r:id="rId14"/>
    <p:sldId id="270" r:id="rId15"/>
    <p:sldId id="271" r:id="rId16"/>
    <p:sldId id="272" r:id="rId17"/>
    <p:sldId id="273" r:id="rId1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6"/>
    <p:restoredTop sz="77581"/>
  </p:normalViewPr>
  <p:slideViewPr>
    <p:cSldViewPr snapToGrid="0">
      <p:cViewPr varScale="1">
        <p:scale>
          <a:sx n="85" d="100"/>
          <a:sy n="85" d="100"/>
        </p:scale>
        <p:origin x="135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C4E6E2-ABFB-AD41-ABC0-5B64109DA2F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D65BFDA8-D4A2-B240-88CE-6F929C7986C1}">
      <dgm:prSet/>
      <dgm:spPr/>
      <dgm:t>
        <a:bodyPr/>
        <a:lstStyle/>
        <a:p>
          <a:r>
            <a:rPr lang="es-ES" dirty="0"/>
            <a:t>	EVALUACIÓN INICIAL</a:t>
          </a:r>
        </a:p>
      </dgm:t>
    </dgm:pt>
    <dgm:pt modelId="{0FD949A2-3484-7A4A-80E6-880E7B40F9D4}" type="parTrans" cxnId="{8F74A92F-482D-8848-B739-64E2E83E8521}">
      <dgm:prSet/>
      <dgm:spPr/>
      <dgm:t>
        <a:bodyPr/>
        <a:lstStyle/>
        <a:p>
          <a:endParaRPr lang="es-ES"/>
        </a:p>
      </dgm:t>
    </dgm:pt>
    <dgm:pt modelId="{C627AE3F-F232-A54A-AD7B-F88238C11702}" type="sibTrans" cxnId="{8F74A92F-482D-8848-B739-64E2E83E8521}">
      <dgm:prSet/>
      <dgm:spPr/>
      <dgm:t>
        <a:bodyPr/>
        <a:lstStyle/>
        <a:p>
          <a:endParaRPr lang="es-ES"/>
        </a:p>
      </dgm:t>
    </dgm:pt>
    <dgm:pt modelId="{3E33AFC9-7207-6F4E-A89B-3FBAC12838FD}" type="pres">
      <dgm:prSet presAssocID="{B0C4E6E2-ABFB-AD41-ABC0-5B64109DA2FC}" presName="linear" presStyleCnt="0">
        <dgm:presLayoutVars>
          <dgm:animLvl val="lvl"/>
          <dgm:resizeHandles val="exact"/>
        </dgm:presLayoutVars>
      </dgm:prSet>
      <dgm:spPr/>
    </dgm:pt>
    <dgm:pt modelId="{C07BEB7E-E5C5-F34A-BDBC-7FB4D923F97E}" type="pres">
      <dgm:prSet presAssocID="{D65BFDA8-D4A2-B240-88CE-6F929C7986C1}" presName="parentText" presStyleLbl="node1" presStyleIdx="0" presStyleCnt="1" custLinFactNeighborX="14216" custLinFactNeighborY="-84560">
        <dgm:presLayoutVars>
          <dgm:chMax val="0"/>
          <dgm:bulletEnabled val="1"/>
        </dgm:presLayoutVars>
      </dgm:prSet>
      <dgm:spPr/>
    </dgm:pt>
  </dgm:ptLst>
  <dgm:cxnLst>
    <dgm:cxn modelId="{8F74A92F-482D-8848-B739-64E2E83E8521}" srcId="{B0C4E6E2-ABFB-AD41-ABC0-5B64109DA2FC}" destId="{D65BFDA8-D4A2-B240-88CE-6F929C7986C1}" srcOrd="0" destOrd="0" parTransId="{0FD949A2-3484-7A4A-80E6-880E7B40F9D4}" sibTransId="{C627AE3F-F232-A54A-AD7B-F88238C11702}"/>
    <dgm:cxn modelId="{92BCB853-D817-A449-AC68-7751C32BCA36}" type="presOf" srcId="{B0C4E6E2-ABFB-AD41-ABC0-5B64109DA2FC}" destId="{3E33AFC9-7207-6F4E-A89B-3FBAC12838FD}" srcOrd="0" destOrd="0" presId="urn:microsoft.com/office/officeart/2005/8/layout/vList2"/>
    <dgm:cxn modelId="{F24A366B-B1D7-2C4C-9454-0497FEBC1CDA}" type="presOf" srcId="{D65BFDA8-D4A2-B240-88CE-6F929C7986C1}" destId="{C07BEB7E-E5C5-F34A-BDBC-7FB4D923F97E}" srcOrd="0" destOrd="0" presId="urn:microsoft.com/office/officeart/2005/8/layout/vList2"/>
    <dgm:cxn modelId="{8A73F606-B163-9643-878A-8321BAC40435}" type="presParOf" srcId="{3E33AFC9-7207-6F4E-A89B-3FBAC12838FD}" destId="{C07BEB7E-E5C5-F34A-BDBC-7FB4D923F97E}"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FFFB11-985C-D246-807A-FDC2B09E8595}" type="doc">
      <dgm:prSet loTypeId="urn:microsoft.com/office/officeart/2005/8/layout/vList5" loCatId="" qsTypeId="urn:microsoft.com/office/officeart/2005/8/quickstyle/simple1" qsCatId="simple" csTypeId="urn:microsoft.com/office/officeart/2005/8/colors/accent1_2" csCatId="accent1" phldr="1"/>
      <dgm:spPr/>
      <dgm:t>
        <a:bodyPr/>
        <a:lstStyle/>
        <a:p>
          <a:endParaRPr lang="es-ES"/>
        </a:p>
      </dgm:t>
    </dgm:pt>
    <dgm:pt modelId="{E9A5C7B8-D4B2-7A4E-AD16-6690F6D69583}">
      <dgm:prSet phldrT="[Texto]" custT="1"/>
      <dgm:spPr/>
      <dgm:t>
        <a:bodyPr/>
        <a:lstStyle/>
        <a:p>
          <a:r>
            <a:rPr lang="es-ES" sz="2400" dirty="0"/>
            <a:t>4 SEMANAS</a:t>
          </a:r>
        </a:p>
      </dgm:t>
    </dgm:pt>
    <dgm:pt modelId="{CF64513D-BA96-5A45-8D1B-BC6890155B1A}" type="parTrans" cxnId="{5CF0596A-6207-414A-8337-B4C0329D4212}">
      <dgm:prSet/>
      <dgm:spPr/>
      <dgm:t>
        <a:bodyPr/>
        <a:lstStyle/>
        <a:p>
          <a:endParaRPr lang="es-ES"/>
        </a:p>
      </dgm:t>
    </dgm:pt>
    <dgm:pt modelId="{A1E448B4-3313-644A-AC34-B7DBAAE2D28A}" type="sibTrans" cxnId="{5CF0596A-6207-414A-8337-B4C0329D4212}">
      <dgm:prSet/>
      <dgm:spPr/>
      <dgm:t>
        <a:bodyPr/>
        <a:lstStyle/>
        <a:p>
          <a:endParaRPr lang="es-ES"/>
        </a:p>
      </dgm:t>
    </dgm:pt>
    <dgm:pt modelId="{0B3B38D2-7B31-8A4B-ABCD-6C5376B2FF3C}">
      <dgm:prSet phldrT="[Texto]" custT="1"/>
      <dgm:spPr/>
      <dgm:t>
        <a:bodyPr/>
        <a:lstStyle/>
        <a:p>
          <a:r>
            <a:rPr lang="es-ES" sz="1800" b="0" dirty="0"/>
            <a:t>Descartar probable </a:t>
          </a:r>
          <a:r>
            <a:rPr lang="es-ES" sz="1800" b="0" dirty="0" err="1"/>
            <a:t>infección</a:t>
          </a:r>
          <a:r>
            <a:rPr lang="es-ES" sz="1800" b="0" dirty="0"/>
            <a:t> aguda por el VIH </a:t>
          </a:r>
          <a:endParaRPr lang="es-ES" sz="1800" dirty="0"/>
        </a:p>
      </dgm:t>
    </dgm:pt>
    <dgm:pt modelId="{AB5FE3BE-1C34-7548-A5FE-39B508CC8767}" type="parTrans" cxnId="{0AC60D27-827B-A847-A17A-489801E4F7F2}">
      <dgm:prSet/>
      <dgm:spPr/>
      <dgm:t>
        <a:bodyPr/>
        <a:lstStyle/>
        <a:p>
          <a:endParaRPr lang="es-ES"/>
        </a:p>
      </dgm:t>
    </dgm:pt>
    <dgm:pt modelId="{C82627E2-FA61-3845-A299-4A2E0ECD44FB}" type="sibTrans" cxnId="{0AC60D27-827B-A847-A17A-489801E4F7F2}">
      <dgm:prSet/>
      <dgm:spPr/>
      <dgm:t>
        <a:bodyPr/>
        <a:lstStyle/>
        <a:p>
          <a:endParaRPr lang="es-ES"/>
        </a:p>
      </dgm:t>
    </dgm:pt>
    <dgm:pt modelId="{9A95B969-C118-EE4E-B2B4-16F6BD1D8472}">
      <dgm:prSet phldrT="[Texto]" custT="1"/>
      <dgm:spPr/>
      <dgm:t>
        <a:bodyPr/>
        <a:lstStyle/>
        <a:p>
          <a:r>
            <a:rPr lang="es-ES" sz="1800" b="0" dirty="0" err="1"/>
            <a:t>Valoración</a:t>
          </a:r>
          <a:r>
            <a:rPr lang="es-ES" sz="1800" b="0" dirty="0"/>
            <a:t> de posibles efectos adversos,  al inicio posible molestias gastrointestinales.</a:t>
          </a:r>
          <a:endParaRPr lang="es-ES" sz="1800" dirty="0"/>
        </a:p>
      </dgm:t>
    </dgm:pt>
    <dgm:pt modelId="{9DF26CC3-0DC2-E040-8E91-971A9DFB8503}" type="parTrans" cxnId="{3A0A1FCA-77F5-284E-8AF6-BC7B271B2230}">
      <dgm:prSet/>
      <dgm:spPr/>
      <dgm:t>
        <a:bodyPr/>
        <a:lstStyle/>
        <a:p>
          <a:endParaRPr lang="es-ES"/>
        </a:p>
      </dgm:t>
    </dgm:pt>
    <dgm:pt modelId="{35AA6EF9-1C26-D34E-AD34-C6D8A2D30905}" type="sibTrans" cxnId="{3A0A1FCA-77F5-284E-8AF6-BC7B271B2230}">
      <dgm:prSet/>
      <dgm:spPr/>
      <dgm:t>
        <a:bodyPr/>
        <a:lstStyle/>
        <a:p>
          <a:endParaRPr lang="es-ES"/>
        </a:p>
      </dgm:t>
    </dgm:pt>
    <dgm:pt modelId="{ACB5BA87-8535-704F-95BA-20F3463DA63E}">
      <dgm:prSet phldrT="[Texto]" custT="1"/>
      <dgm:spPr/>
      <dgm:t>
        <a:bodyPr/>
        <a:lstStyle/>
        <a:p>
          <a:r>
            <a:rPr lang="es-ES" sz="2400" dirty="0"/>
            <a:t>TRIMESTRALMENTE </a:t>
          </a:r>
        </a:p>
      </dgm:t>
    </dgm:pt>
    <dgm:pt modelId="{79D337E9-3D79-594A-B2B8-E933BE376543}" type="parTrans" cxnId="{84A4E403-2C1A-034F-A9C6-A4A8B4EBE97E}">
      <dgm:prSet/>
      <dgm:spPr/>
      <dgm:t>
        <a:bodyPr/>
        <a:lstStyle/>
        <a:p>
          <a:endParaRPr lang="es-ES"/>
        </a:p>
      </dgm:t>
    </dgm:pt>
    <dgm:pt modelId="{10A924A5-D290-9240-BA8A-C7D7B4DC0720}" type="sibTrans" cxnId="{84A4E403-2C1A-034F-A9C6-A4A8B4EBE97E}">
      <dgm:prSet/>
      <dgm:spPr/>
      <dgm:t>
        <a:bodyPr/>
        <a:lstStyle/>
        <a:p>
          <a:endParaRPr lang="es-ES"/>
        </a:p>
      </dgm:t>
    </dgm:pt>
    <dgm:pt modelId="{11BA338C-8EC2-8B40-AE57-E7165A17C869}">
      <dgm:prSet phldrT="[Texto]" custT="1"/>
      <dgm:spPr/>
      <dgm:t>
        <a:bodyPr/>
        <a:lstStyle/>
        <a:p>
          <a:r>
            <a:rPr lang="es-ES" sz="1800" b="0" dirty="0" err="1"/>
            <a:t>Serología</a:t>
          </a:r>
          <a:r>
            <a:rPr lang="es-ES" sz="1800" b="0" dirty="0"/>
            <a:t> de VIH con ELISA </a:t>
          </a:r>
          <a:endParaRPr lang="es-ES" sz="1800" dirty="0"/>
        </a:p>
      </dgm:t>
    </dgm:pt>
    <dgm:pt modelId="{E65DB5E6-F3BC-174A-898A-857C6CDB1F2A}" type="parTrans" cxnId="{3B31D023-334E-DF43-8576-6F07E9F8B903}">
      <dgm:prSet/>
      <dgm:spPr/>
      <dgm:t>
        <a:bodyPr/>
        <a:lstStyle/>
        <a:p>
          <a:endParaRPr lang="es-ES"/>
        </a:p>
      </dgm:t>
    </dgm:pt>
    <dgm:pt modelId="{978FB938-870D-B746-A17E-4FF888FA966C}" type="sibTrans" cxnId="{3B31D023-334E-DF43-8576-6F07E9F8B903}">
      <dgm:prSet/>
      <dgm:spPr/>
      <dgm:t>
        <a:bodyPr/>
        <a:lstStyle/>
        <a:p>
          <a:endParaRPr lang="es-ES"/>
        </a:p>
      </dgm:t>
    </dgm:pt>
    <dgm:pt modelId="{88EDF5FC-9788-0147-9066-0C58C77C48E8}">
      <dgm:prSet phldrT="[Texto]" custT="1"/>
      <dgm:spPr/>
      <dgm:t>
        <a:bodyPr/>
        <a:lstStyle/>
        <a:p>
          <a:r>
            <a:rPr lang="es-ES" sz="1800" b="0" dirty="0"/>
            <a:t>Cribado de ITS incluyendo, </a:t>
          </a:r>
          <a:r>
            <a:rPr lang="es-ES" sz="1800" b="0" dirty="0" err="1"/>
            <a:t>sífilis</a:t>
          </a:r>
          <a:r>
            <a:rPr lang="es-ES" sz="1800" b="0" dirty="0"/>
            <a:t>, gonococia, linfogranuloma </a:t>
          </a:r>
          <a:r>
            <a:rPr lang="es-ES" sz="1800" b="0" dirty="0" err="1"/>
            <a:t>venéreo</a:t>
          </a:r>
          <a:r>
            <a:rPr lang="es-ES" sz="1800" b="0" dirty="0"/>
            <a:t> y clamidia </a:t>
          </a:r>
          <a:endParaRPr lang="es-ES" sz="1800" dirty="0"/>
        </a:p>
      </dgm:t>
    </dgm:pt>
    <dgm:pt modelId="{7965C403-55F0-ED47-ACAE-E1FE542D126C}" type="parTrans" cxnId="{6F555D4A-5770-F34E-B640-E79983E2E3EE}">
      <dgm:prSet/>
      <dgm:spPr/>
      <dgm:t>
        <a:bodyPr/>
        <a:lstStyle/>
        <a:p>
          <a:endParaRPr lang="es-ES"/>
        </a:p>
      </dgm:t>
    </dgm:pt>
    <dgm:pt modelId="{6F71FFA7-4AD8-3544-AF89-F4FE1C77C58C}" type="sibTrans" cxnId="{6F555D4A-5770-F34E-B640-E79983E2E3EE}">
      <dgm:prSet/>
      <dgm:spPr/>
      <dgm:t>
        <a:bodyPr/>
        <a:lstStyle/>
        <a:p>
          <a:endParaRPr lang="es-ES"/>
        </a:p>
      </dgm:t>
    </dgm:pt>
    <dgm:pt modelId="{F0394926-ECD1-444C-A4BB-AD358D9ED5C8}">
      <dgm:prSet phldrT="[Texto]" custT="1"/>
      <dgm:spPr/>
      <dgm:t>
        <a:bodyPr/>
        <a:lstStyle/>
        <a:p>
          <a:r>
            <a:rPr lang="es-ES" sz="2400" dirty="0"/>
            <a:t>ANUALMENTE</a:t>
          </a:r>
        </a:p>
      </dgm:t>
    </dgm:pt>
    <dgm:pt modelId="{CC7D9050-97CC-8241-B1F0-6EE3302C03BB}" type="parTrans" cxnId="{FACA2AC0-762E-E04C-A8D7-B27B3D57AE56}">
      <dgm:prSet/>
      <dgm:spPr/>
      <dgm:t>
        <a:bodyPr/>
        <a:lstStyle/>
        <a:p>
          <a:endParaRPr lang="es-ES"/>
        </a:p>
      </dgm:t>
    </dgm:pt>
    <dgm:pt modelId="{BA0FA555-1E06-BC40-9FC7-D883164C7FEB}" type="sibTrans" cxnId="{FACA2AC0-762E-E04C-A8D7-B27B3D57AE56}">
      <dgm:prSet/>
      <dgm:spPr/>
      <dgm:t>
        <a:bodyPr/>
        <a:lstStyle/>
        <a:p>
          <a:endParaRPr lang="es-ES"/>
        </a:p>
      </dgm:t>
    </dgm:pt>
    <dgm:pt modelId="{3F90E349-0CAB-CD4C-8877-D53035DDE205}">
      <dgm:prSet phldrT="[Texto]" custT="1"/>
      <dgm:spPr/>
      <dgm:t>
        <a:bodyPr/>
        <a:lstStyle/>
        <a:p>
          <a:r>
            <a:rPr lang="es-ES" sz="1800" b="0" dirty="0"/>
            <a:t>Cribado de </a:t>
          </a:r>
          <a:r>
            <a:rPr lang="es-ES" sz="1800" b="0" dirty="0" err="1"/>
            <a:t>infección</a:t>
          </a:r>
          <a:r>
            <a:rPr lang="es-ES" sz="1800" b="0" dirty="0"/>
            <a:t> por el VHC </a:t>
          </a:r>
          <a:endParaRPr lang="es-ES" sz="1800" dirty="0"/>
        </a:p>
      </dgm:t>
    </dgm:pt>
    <dgm:pt modelId="{F5FB9B13-BB26-9241-A833-7AA2D14CA88A}" type="parTrans" cxnId="{C0A0894A-8CA3-7549-BCD2-6502FAC49662}">
      <dgm:prSet/>
      <dgm:spPr/>
      <dgm:t>
        <a:bodyPr/>
        <a:lstStyle/>
        <a:p>
          <a:endParaRPr lang="es-ES"/>
        </a:p>
      </dgm:t>
    </dgm:pt>
    <dgm:pt modelId="{1AF308AF-F02B-0D47-8232-B436D3352459}" type="sibTrans" cxnId="{C0A0894A-8CA3-7549-BCD2-6502FAC49662}">
      <dgm:prSet/>
      <dgm:spPr/>
      <dgm:t>
        <a:bodyPr/>
        <a:lstStyle/>
        <a:p>
          <a:endParaRPr lang="es-ES"/>
        </a:p>
      </dgm:t>
    </dgm:pt>
    <dgm:pt modelId="{D67B9F44-67E0-C542-9922-517E6EFEB828}">
      <dgm:prSet phldrT="[Texto]" custT="1"/>
      <dgm:spPr/>
      <dgm:t>
        <a:bodyPr/>
        <a:lstStyle/>
        <a:p>
          <a:r>
            <a:rPr lang="es-ES" sz="1800" b="0" dirty="0"/>
            <a:t>Cribado de </a:t>
          </a:r>
          <a:r>
            <a:rPr lang="es-ES" sz="1800" b="0" dirty="0" err="1"/>
            <a:t>infección</a:t>
          </a:r>
          <a:r>
            <a:rPr lang="es-ES" sz="1800" b="0" dirty="0"/>
            <a:t> por el VHB en personas no vacunadas.</a:t>
          </a:r>
          <a:endParaRPr lang="es-ES" sz="1800" dirty="0"/>
        </a:p>
      </dgm:t>
    </dgm:pt>
    <dgm:pt modelId="{58448DCB-9A4A-3542-932F-A8C23531D2C4}" type="parTrans" cxnId="{995B5C4C-F1E8-CA4E-953C-1025BBEF03C1}">
      <dgm:prSet/>
      <dgm:spPr/>
      <dgm:t>
        <a:bodyPr/>
        <a:lstStyle/>
        <a:p>
          <a:endParaRPr lang="es-ES"/>
        </a:p>
      </dgm:t>
    </dgm:pt>
    <dgm:pt modelId="{8EA059CE-71A3-A247-AE71-8D09C87CE575}" type="sibTrans" cxnId="{995B5C4C-F1E8-CA4E-953C-1025BBEF03C1}">
      <dgm:prSet/>
      <dgm:spPr/>
      <dgm:t>
        <a:bodyPr/>
        <a:lstStyle/>
        <a:p>
          <a:endParaRPr lang="es-ES"/>
        </a:p>
      </dgm:t>
    </dgm:pt>
    <dgm:pt modelId="{27E8E35A-D33A-FD4A-8359-C121C3BE76C9}">
      <dgm:prSet phldrT="[Texto]" custT="1"/>
      <dgm:spPr/>
      <dgm:t>
        <a:bodyPr/>
        <a:lstStyle/>
        <a:p>
          <a:r>
            <a:rPr lang="es-ES" sz="1800" b="0" dirty="0"/>
            <a:t>Creatinina y </a:t>
          </a:r>
          <a:r>
            <a:rPr lang="es-ES" sz="1800" b="0" dirty="0" err="1"/>
            <a:t>fósforo</a:t>
          </a:r>
          <a:r>
            <a:rPr lang="es-ES" sz="1800" b="0" dirty="0"/>
            <a:t> </a:t>
          </a:r>
          <a:r>
            <a:rPr lang="es-ES" sz="1800" b="0" dirty="0" err="1"/>
            <a:t>séricos</a:t>
          </a:r>
          <a:r>
            <a:rPr lang="es-ES" sz="1800" b="0" dirty="0"/>
            <a:t>, </a:t>
          </a:r>
          <a:r>
            <a:rPr lang="es-ES" sz="1800" b="0" dirty="0" err="1"/>
            <a:t>FGe</a:t>
          </a:r>
          <a:r>
            <a:rPr lang="es-ES" sz="1800" b="0" dirty="0"/>
            <a:t>. </a:t>
          </a:r>
          <a:endParaRPr lang="es-ES" sz="1800" dirty="0"/>
        </a:p>
      </dgm:t>
    </dgm:pt>
    <dgm:pt modelId="{692FBBA7-0484-7349-AD0F-943B2F6E4A66}" type="parTrans" cxnId="{FAE7B606-5C67-1445-8E50-3EB81C237C9E}">
      <dgm:prSet/>
      <dgm:spPr/>
      <dgm:t>
        <a:bodyPr/>
        <a:lstStyle/>
        <a:p>
          <a:endParaRPr lang="es-ES"/>
        </a:p>
      </dgm:t>
    </dgm:pt>
    <dgm:pt modelId="{90D2F758-4E5B-CC4E-B4BE-51810745924E}" type="sibTrans" cxnId="{FAE7B606-5C67-1445-8E50-3EB81C237C9E}">
      <dgm:prSet/>
      <dgm:spPr/>
      <dgm:t>
        <a:bodyPr/>
        <a:lstStyle/>
        <a:p>
          <a:endParaRPr lang="es-ES"/>
        </a:p>
      </dgm:t>
    </dgm:pt>
    <dgm:pt modelId="{51F16909-BFB3-B947-AFC2-3818ED94EA88}" type="pres">
      <dgm:prSet presAssocID="{C9FFFB11-985C-D246-807A-FDC2B09E8595}" presName="Name0" presStyleCnt="0">
        <dgm:presLayoutVars>
          <dgm:dir/>
          <dgm:animLvl val="lvl"/>
          <dgm:resizeHandles val="exact"/>
        </dgm:presLayoutVars>
      </dgm:prSet>
      <dgm:spPr/>
    </dgm:pt>
    <dgm:pt modelId="{CDF75E98-77E5-B845-A633-79F7E52344EF}" type="pres">
      <dgm:prSet presAssocID="{E9A5C7B8-D4B2-7A4E-AD16-6690F6D69583}" presName="linNode" presStyleCnt="0"/>
      <dgm:spPr/>
    </dgm:pt>
    <dgm:pt modelId="{13D4242E-E188-B24D-B7E7-8CB1E25F8637}" type="pres">
      <dgm:prSet presAssocID="{E9A5C7B8-D4B2-7A4E-AD16-6690F6D69583}" presName="parentText" presStyleLbl="node1" presStyleIdx="0" presStyleCnt="3">
        <dgm:presLayoutVars>
          <dgm:chMax val="1"/>
          <dgm:bulletEnabled val="1"/>
        </dgm:presLayoutVars>
      </dgm:prSet>
      <dgm:spPr/>
    </dgm:pt>
    <dgm:pt modelId="{B615C3F6-57D3-B64C-BD25-83508C215059}" type="pres">
      <dgm:prSet presAssocID="{E9A5C7B8-D4B2-7A4E-AD16-6690F6D69583}" presName="descendantText" presStyleLbl="alignAccFollowNode1" presStyleIdx="0" presStyleCnt="3">
        <dgm:presLayoutVars>
          <dgm:bulletEnabled val="1"/>
        </dgm:presLayoutVars>
      </dgm:prSet>
      <dgm:spPr/>
    </dgm:pt>
    <dgm:pt modelId="{93F26379-2333-F744-864E-D1B0C775D61A}" type="pres">
      <dgm:prSet presAssocID="{A1E448B4-3313-644A-AC34-B7DBAAE2D28A}" presName="sp" presStyleCnt="0"/>
      <dgm:spPr/>
    </dgm:pt>
    <dgm:pt modelId="{51B0DE19-6D0F-EF48-AF71-ED2905AB2DE4}" type="pres">
      <dgm:prSet presAssocID="{ACB5BA87-8535-704F-95BA-20F3463DA63E}" presName="linNode" presStyleCnt="0"/>
      <dgm:spPr/>
    </dgm:pt>
    <dgm:pt modelId="{03B01B97-DBA4-7841-9135-EB01C4058460}" type="pres">
      <dgm:prSet presAssocID="{ACB5BA87-8535-704F-95BA-20F3463DA63E}" presName="parentText" presStyleLbl="node1" presStyleIdx="1" presStyleCnt="3">
        <dgm:presLayoutVars>
          <dgm:chMax val="1"/>
          <dgm:bulletEnabled val="1"/>
        </dgm:presLayoutVars>
      </dgm:prSet>
      <dgm:spPr/>
    </dgm:pt>
    <dgm:pt modelId="{8EB7269B-695A-564C-8271-8EF841A2C974}" type="pres">
      <dgm:prSet presAssocID="{ACB5BA87-8535-704F-95BA-20F3463DA63E}" presName="descendantText" presStyleLbl="alignAccFollowNode1" presStyleIdx="1" presStyleCnt="3">
        <dgm:presLayoutVars>
          <dgm:bulletEnabled val="1"/>
        </dgm:presLayoutVars>
      </dgm:prSet>
      <dgm:spPr/>
    </dgm:pt>
    <dgm:pt modelId="{6D5BDC2E-6598-DA4B-B0A9-634592CCEDE0}" type="pres">
      <dgm:prSet presAssocID="{10A924A5-D290-9240-BA8A-C7D7B4DC0720}" presName="sp" presStyleCnt="0"/>
      <dgm:spPr/>
    </dgm:pt>
    <dgm:pt modelId="{A813C39F-1A56-5747-BBB3-1D8353E3EDF3}" type="pres">
      <dgm:prSet presAssocID="{F0394926-ECD1-444C-A4BB-AD358D9ED5C8}" presName="linNode" presStyleCnt="0"/>
      <dgm:spPr/>
    </dgm:pt>
    <dgm:pt modelId="{390F94D8-2E13-704A-8F46-DFAD05893749}" type="pres">
      <dgm:prSet presAssocID="{F0394926-ECD1-444C-A4BB-AD358D9ED5C8}" presName="parentText" presStyleLbl="node1" presStyleIdx="2" presStyleCnt="3">
        <dgm:presLayoutVars>
          <dgm:chMax val="1"/>
          <dgm:bulletEnabled val="1"/>
        </dgm:presLayoutVars>
      </dgm:prSet>
      <dgm:spPr/>
    </dgm:pt>
    <dgm:pt modelId="{766BBEAE-8793-6B42-8C36-B560CE2C9735}" type="pres">
      <dgm:prSet presAssocID="{F0394926-ECD1-444C-A4BB-AD358D9ED5C8}" presName="descendantText" presStyleLbl="alignAccFollowNode1" presStyleIdx="2" presStyleCnt="3">
        <dgm:presLayoutVars>
          <dgm:bulletEnabled val="1"/>
        </dgm:presLayoutVars>
      </dgm:prSet>
      <dgm:spPr/>
    </dgm:pt>
  </dgm:ptLst>
  <dgm:cxnLst>
    <dgm:cxn modelId="{84A4E403-2C1A-034F-A9C6-A4A8B4EBE97E}" srcId="{C9FFFB11-985C-D246-807A-FDC2B09E8595}" destId="{ACB5BA87-8535-704F-95BA-20F3463DA63E}" srcOrd="1" destOrd="0" parTransId="{79D337E9-3D79-594A-B2B8-E933BE376543}" sibTransId="{10A924A5-D290-9240-BA8A-C7D7B4DC0720}"/>
    <dgm:cxn modelId="{FAE7B606-5C67-1445-8E50-3EB81C237C9E}" srcId="{ACB5BA87-8535-704F-95BA-20F3463DA63E}" destId="{27E8E35A-D33A-FD4A-8359-C121C3BE76C9}" srcOrd="2" destOrd="0" parTransId="{692FBBA7-0484-7349-AD0F-943B2F6E4A66}" sibTransId="{90D2F758-4E5B-CC4E-B4BE-51810745924E}"/>
    <dgm:cxn modelId="{668B960C-04A9-0449-8D0D-D9F8DF1D5AF4}" type="presOf" srcId="{C9FFFB11-985C-D246-807A-FDC2B09E8595}" destId="{51F16909-BFB3-B947-AFC2-3818ED94EA88}" srcOrd="0" destOrd="0" presId="urn:microsoft.com/office/officeart/2005/8/layout/vList5"/>
    <dgm:cxn modelId="{30E78E1D-C8EB-BA4C-95FD-6D786330B5C1}" type="presOf" srcId="{E9A5C7B8-D4B2-7A4E-AD16-6690F6D69583}" destId="{13D4242E-E188-B24D-B7E7-8CB1E25F8637}" srcOrd="0" destOrd="0" presId="urn:microsoft.com/office/officeart/2005/8/layout/vList5"/>
    <dgm:cxn modelId="{3B31D023-334E-DF43-8576-6F07E9F8B903}" srcId="{ACB5BA87-8535-704F-95BA-20F3463DA63E}" destId="{11BA338C-8EC2-8B40-AE57-E7165A17C869}" srcOrd="0" destOrd="0" parTransId="{E65DB5E6-F3BC-174A-898A-857C6CDB1F2A}" sibTransId="{978FB938-870D-B746-A17E-4FF888FA966C}"/>
    <dgm:cxn modelId="{0AC60D27-827B-A847-A17A-489801E4F7F2}" srcId="{E9A5C7B8-D4B2-7A4E-AD16-6690F6D69583}" destId="{0B3B38D2-7B31-8A4B-ABCD-6C5376B2FF3C}" srcOrd="0" destOrd="0" parTransId="{AB5FE3BE-1C34-7548-A5FE-39B508CC8767}" sibTransId="{C82627E2-FA61-3845-A299-4A2E0ECD44FB}"/>
    <dgm:cxn modelId="{A9ED9A3F-6020-0B49-A24E-12EC79E5F6BB}" type="presOf" srcId="{9A95B969-C118-EE4E-B2B4-16F6BD1D8472}" destId="{B615C3F6-57D3-B64C-BD25-83508C215059}" srcOrd="0" destOrd="1" presId="urn:microsoft.com/office/officeart/2005/8/layout/vList5"/>
    <dgm:cxn modelId="{6F555D4A-5770-F34E-B640-E79983E2E3EE}" srcId="{ACB5BA87-8535-704F-95BA-20F3463DA63E}" destId="{88EDF5FC-9788-0147-9066-0C58C77C48E8}" srcOrd="1" destOrd="0" parTransId="{7965C403-55F0-ED47-ACAE-E1FE542D126C}" sibTransId="{6F71FFA7-4AD8-3544-AF89-F4FE1C77C58C}"/>
    <dgm:cxn modelId="{C0A0894A-8CA3-7549-BCD2-6502FAC49662}" srcId="{F0394926-ECD1-444C-A4BB-AD358D9ED5C8}" destId="{3F90E349-0CAB-CD4C-8877-D53035DDE205}" srcOrd="0" destOrd="0" parTransId="{F5FB9B13-BB26-9241-A833-7AA2D14CA88A}" sibTransId="{1AF308AF-F02B-0D47-8232-B436D3352459}"/>
    <dgm:cxn modelId="{995B5C4C-F1E8-CA4E-953C-1025BBEF03C1}" srcId="{F0394926-ECD1-444C-A4BB-AD358D9ED5C8}" destId="{D67B9F44-67E0-C542-9922-517E6EFEB828}" srcOrd="1" destOrd="0" parTransId="{58448DCB-9A4A-3542-932F-A8C23531D2C4}" sibTransId="{8EA059CE-71A3-A247-AE71-8D09C87CE575}"/>
    <dgm:cxn modelId="{920AD863-6365-5941-9D53-2928445599DA}" type="presOf" srcId="{D67B9F44-67E0-C542-9922-517E6EFEB828}" destId="{766BBEAE-8793-6B42-8C36-B560CE2C9735}" srcOrd="0" destOrd="1" presId="urn:microsoft.com/office/officeart/2005/8/layout/vList5"/>
    <dgm:cxn modelId="{9319B165-0C3E-9949-AE3E-17B3214C8B5B}" type="presOf" srcId="{0B3B38D2-7B31-8A4B-ABCD-6C5376B2FF3C}" destId="{B615C3F6-57D3-B64C-BD25-83508C215059}" srcOrd="0" destOrd="0" presId="urn:microsoft.com/office/officeart/2005/8/layout/vList5"/>
    <dgm:cxn modelId="{5CF0596A-6207-414A-8337-B4C0329D4212}" srcId="{C9FFFB11-985C-D246-807A-FDC2B09E8595}" destId="{E9A5C7B8-D4B2-7A4E-AD16-6690F6D69583}" srcOrd="0" destOrd="0" parTransId="{CF64513D-BA96-5A45-8D1B-BC6890155B1A}" sibTransId="{A1E448B4-3313-644A-AC34-B7DBAAE2D28A}"/>
    <dgm:cxn modelId="{EC26577A-6108-E14B-BB02-FAEBF0BD59AC}" type="presOf" srcId="{ACB5BA87-8535-704F-95BA-20F3463DA63E}" destId="{03B01B97-DBA4-7841-9135-EB01C4058460}" srcOrd="0" destOrd="0" presId="urn:microsoft.com/office/officeart/2005/8/layout/vList5"/>
    <dgm:cxn modelId="{FACA2AC0-762E-E04C-A8D7-B27B3D57AE56}" srcId="{C9FFFB11-985C-D246-807A-FDC2B09E8595}" destId="{F0394926-ECD1-444C-A4BB-AD358D9ED5C8}" srcOrd="2" destOrd="0" parTransId="{CC7D9050-97CC-8241-B1F0-6EE3302C03BB}" sibTransId="{BA0FA555-1E06-BC40-9FC7-D883164C7FEB}"/>
    <dgm:cxn modelId="{3A0A1FCA-77F5-284E-8AF6-BC7B271B2230}" srcId="{E9A5C7B8-D4B2-7A4E-AD16-6690F6D69583}" destId="{9A95B969-C118-EE4E-B2B4-16F6BD1D8472}" srcOrd="1" destOrd="0" parTransId="{9DF26CC3-0DC2-E040-8E91-971A9DFB8503}" sibTransId="{35AA6EF9-1C26-D34E-AD34-C6D8A2D30905}"/>
    <dgm:cxn modelId="{C48265D4-1B07-5642-AE8A-19CFAEC04EBF}" type="presOf" srcId="{11BA338C-8EC2-8B40-AE57-E7165A17C869}" destId="{8EB7269B-695A-564C-8271-8EF841A2C974}" srcOrd="0" destOrd="0" presId="urn:microsoft.com/office/officeart/2005/8/layout/vList5"/>
    <dgm:cxn modelId="{C95419D8-5E60-BC43-89DC-77C38501C765}" type="presOf" srcId="{27E8E35A-D33A-FD4A-8359-C121C3BE76C9}" destId="{8EB7269B-695A-564C-8271-8EF841A2C974}" srcOrd="0" destOrd="2" presId="urn:microsoft.com/office/officeart/2005/8/layout/vList5"/>
    <dgm:cxn modelId="{91EA71DC-1C14-9349-AB4D-BD8C017CCAF0}" type="presOf" srcId="{3F90E349-0CAB-CD4C-8877-D53035DDE205}" destId="{766BBEAE-8793-6B42-8C36-B560CE2C9735}" srcOrd="0" destOrd="0" presId="urn:microsoft.com/office/officeart/2005/8/layout/vList5"/>
    <dgm:cxn modelId="{3236E5F1-A492-F042-A64F-2B6E01869CA4}" type="presOf" srcId="{88EDF5FC-9788-0147-9066-0C58C77C48E8}" destId="{8EB7269B-695A-564C-8271-8EF841A2C974}" srcOrd="0" destOrd="1" presId="urn:microsoft.com/office/officeart/2005/8/layout/vList5"/>
    <dgm:cxn modelId="{E4C82AF6-EF1F-5C4D-8CDC-F02EB2942CEA}" type="presOf" srcId="{F0394926-ECD1-444C-A4BB-AD358D9ED5C8}" destId="{390F94D8-2E13-704A-8F46-DFAD05893749}" srcOrd="0" destOrd="0" presId="urn:microsoft.com/office/officeart/2005/8/layout/vList5"/>
    <dgm:cxn modelId="{6A21E023-40DF-0445-9B3F-26508EEFFFA1}" type="presParOf" srcId="{51F16909-BFB3-B947-AFC2-3818ED94EA88}" destId="{CDF75E98-77E5-B845-A633-79F7E52344EF}" srcOrd="0" destOrd="0" presId="urn:microsoft.com/office/officeart/2005/8/layout/vList5"/>
    <dgm:cxn modelId="{6264FD70-58EF-6A4E-AE65-2C141E4162CC}" type="presParOf" srcId="{CDF75E98-77E5-B845-A633-79F7E52344EF}" destId="{13D4242E-E188-B24D-B7E7-8CB1E25F8637}" srcOrd="0" destOrd="0" presId="urn:microsoft.com/office/officeart/2005/8/layout/vList5"/>
    <dgm:cxn modelId="{27D1D076-9880-3949-A0A4-DFCC47C80739}" type="presParOf" srcId="{CDF75E98-77E5-B845-A633-79F7E52344EF}" destId="{B615C3F6-57D3-B64C-BD25-83508C215059}" srcOrd="1" destOrd="0" presId="urn:microsoft.com/office/officeart/2005/8/layout/vList5"/>
    <dgm:cxn modelId="{14831168-7D88-404A-8F98-EE61BE0A32C1}" type="presParOf" srcId="{51F16909-BFB3-B947-AFC2-3818ED94EA88}" destId="{93F26379-2333-F744-864E-D1B0C775D61A}" srcOrd="1" destOrd="0" presId="urn:microsoft.com/office/officeart/2005/8/layout/vList5"/>
    <dgm:cxn modelId="{B6C0E8E2-5C55-174A-825A-1E117BEA916D}" type="presParOf" srcId="{51F16909-BFB3-B947-AFC2-3818ED94EA88}" destId="{51B0DE19-6D0F-EF48-AF71-ED2905AB2DE4}" srcOrd="2" destOrd="0" presId="urn:microsoft.com/office/officeart/2005/8/layout/vList5"/>
    <dgm:cxn modelId="{CFD09B8E-2440-5F4E-8D7D-F3416F54DC1C}" type="presParOf" srcId="{51B0DE19-6D0F-EF48-AF71-ED2905AB2DE4}" destId="{03B01B97-DBA4-7841-9135-EB01C4058460}" srcOrd="0" destOrd="0" presId="urn:microsoft.com/office/officeart/2005/8/layout/vList5"/>
    <dgm:cxn modelId="{CCFC5AFA-D0E5-BD4A-A3A2-0B2A4F786F99}" type="presParOf" srcId="{51B0DE19-6D0F-EF48-AF71-ED2905AB2DE4}" destId="{8EB7269B-695A-564C-8271-8EF841A2C974}" srcOrd="1" destOrd="0" presId="urn:microsoft.com/office/officeart/2005/8/layout/vList5"/>
    <dgm:cxn modelId="{07C26844-4756-B942-8F3C-82818E1687ED}" type="presParOf" srcId="{51F16909-BFB3-B947-AFC2-3818ED94EA88}" destId="{6D5BDC2E-6598-DA4B-B0A9-634592CCEDE0}" srcOrd="3" destOrd="0" presId="urn:microsoft.com/office/officeart/2005/8/layout/vList5"/>
    <dgm:cxn modelId="{8C24EC7B-B48A-9142-9BC9-D55630365CA0}" type="presParOf" srcId="{51F16909-BFB3-B947-AFC2-3818ED94EA88}" destId="{A813C39F-1A56-5747-BBB3-1D8353E3EDF3}" srcOrd="4" destOrd="0" presId="urn:microsoft.com/office/officeart/2005/8/layout/vList5"/>
    <dgm:cxn modelId="{A5AA67DA-7BD6-E340-84EA-7B9978C1057A}" type="presParOf" srcId="{A813C39F-1A56-5747-BBB3-1D8353E3EDF3}" destId="{390F94D8-2E13-704A-8F46-DFAD05893749}" srcOrd="0" destOrd="0" presId="urn:microsoft.com/office/officeart/2005/8/layout/vList5"/>
    <dgm:cxn modelId="{AF6E7494-7A00-D943-9489-520DF8DA1DD6}" type="presParOf" srcId="{A813C39F-1A56-5747-BBB3-1D8353E3EDF3}" destId="{766BBEAE-8793-6B42-8C36-B560CE2C973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7BEB7E-E5C5-F34A-BDBC-7FB4D923F97E}">
      <dsp:nvSpPr>
        <dsp:cNvPr id="0" name=""/>
        <dsp:cNvSpPr/>
      </dsp:nvSpPr>
      <dsp:spPr>
        <a:xfrm>
          <a:off x="0" y="0"/>
          <a:ext cx="3454400" cy="3597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 sz="1500" kern="1200" dirty="0"/>
            <a:t>	EVALUACIÓN INICIAL</a:t>
          </a:r>
        </a:p>
      </dsp:txBody>
      <dsp:txXfrm>
        <a:off x="17563" y="17563"/>
        <a:ext cx="3419274" cy="3246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15C3F6-57D3-B64C-BD25-83508C215059}">
      <dsp:nvSpPr>
        <dsp:cNvPr id="0" name=""/>
        <dsp:cNvSpPr/>
      </dsp:nvSpPr>
      <dsp:spPr>
        <a:xfrm rot="5400000">
          <a:off x="6828046" y="-2773890"/>
          <a:ext cx="1121829" cy="69543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s-ES" sz="1800" b="0" kern="1200" dirty="0"/>
            <a:t>Descartar probable </a:t>
          </a:r>
          <a:r>
            <a:rPr lang="es-ES" sz="1800" b="0" kern="1200" dirty="0" err="1"/>
            <a:t>infección</a:t>
          </a:r>
          <a:r>
            <a:rPr lang="es-ES" sz="1800" b="0" kern="1200" dirty="0"/>
            <a:t> aguda por el VIH </a:t>
          </a:r>
          <a:endParaRPr lang="es-ES" sz="1800" kern="1200" dirty="0"/>
        </a:p>
        <a:p>
          <a:pPr marL="171450" lvl="1" indent="-171450" algn="l" defTabSz="800100">
            <a:lnSpc>
              <a:spcPct val="90000"/>
            </a:lnSpc>
            <a:spcBef>
              <a:spcPct val="0"/>
            </a:spcBef>
            <a:spcAft>
              <a:spcPct val="15000"/>
            </a:spcAft>
            <a:buChar char="•"/>
          </a:pPr>
          <a:r>
            <a:rPr lang="es-ES" sz="1800" b="0" kern="1200" dirty="0" err="1"/>
            <a:t>Valoración</a:t>
          </a:r>
          <a:r>
            <a:rPr lang="es-ES" sz="1800" b="0" kern="1200" dirty="0"/>
            <a:t> de posibles efectos adversos,  al inicio posible molestias gastrointestinales.</a:t>
          </a:r>
          <a:endParaRPr lang="es-ES" sz="1800" kern="1200" dirty="0"/>
        </a:p>
      </dsp:txBody>
      <dsp:txXfrm rot="-5400000">
        <a:off x="3911803" y="197116"/>
        <a:ext cx="6899553" cy="1012303"/>
      </dsp:txXfrm>
    </dsp:sp>
    <dsp:sp modelId="{13D4242E-E188-B24D-B7E7-8CB1E25F8637}">
      <dsp:nvSpPr>
        <dsp:cNvPr id="0" name=""/>
        <dsp:cNvSpPr/>
      </dsp:nvSpPr>
      <dsp:spPr>
        <a:xfrm>
          <a:off x="0" y="2124"/>
          <a:ext cx="3911803" cy="140228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ES" sz="2400" kern="1200" dirty="0"/>
            <a:t>4 SEMANAS</a:t>
          </a:r>
        </a:p>
      </dsp:txBody>
      <dsp:txXfrm>
        <a:off x="68454" y="70578"/>
        <a:ext cx="3774895" cy="1265378"/>
      </dsp:txXfrm>
    </dsp:sp>
    <dsp:sp modelId="{8EB7269B-695A-564C-8271-8EF841A2C974}">
      <dsp:nvSpPr>
        <dsp:cNvPr id="0" name=""/>
        <dsp:cNvSpPr/>
      </dsp:nvSpPr>
      <dsp:spPr>
        <a:xfrm rot="5400000">
          <a:off x="6828046" y="-1301489"/>
          <a:ext cx="1121829" cy="69543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s-ES" sz="1800" b="0" kern="1200" dirty="0" err="1"/>
            <a:t>Serología</a:t>
          </a:r>
          <a:r>
            <a:rPr lang="es-ES" sz="1800" b="0" kern="1200" dirty="0"/>
            <a:t> de VIH con ELISA </a:t>
          </a:r>
          <a:endParaRPr lang="es-ES" sz="1800" kern="1200" dirty="0"/>
        </a:p>
        <a:p>
          <a:pPr marL="171450" lvl="1" indent="-171450" algn="l" defTabSz="800100">
            <a:lnSpc>
              <a:spcPct val="90000"/>
            </a:lnSpc>
            <a:spcBef>
              <a:spcPct val="0"/>
            </a:spcBef>
            <a:spcAft>
              <a:spcPct val="15000"/>
            </a:spcAft>
            <a:buChar char="•"/>
          </a:pPr>
          <a:r>
            <a:rPr lang="es-ES" sz="1800" b="0" kern="1200" dirty="0"/>
            <a:t>Cribado de ITS incluyendo, </a:t>
          </a:r>
          <a:r>
            <a:rPr lang="es-ES" sz="1800" b="0" kern="1200" dirty="0" err="1"/>
            <a:t>sífilis</a:t>
          </a:r>
          <a:r>
            <a:rPr lang="es-ES" sz="1800" b="0" kern="1200" dirty="0"/>
            <a:t>, gonococia, linfogranuloma </a:t>
          </a:r>
          <a:r>
            <a:rPr lang="es-ES" sz="1800" b="0" kern="1200" dirty="0" err="1"/>
            <a:t>venéreo</a:t>
          </a:r>
          <a:r>
            <a:rPr lang="es-ES" sz="1800" b="0" kern="1200" dirty="0"/>
            <a:t> y clamidia </a:t>
          </a:r>
          <a:endParaRPr lang="es-ES" sz="1800" kern="1200" dirty="0"/>
        </a:p>
        <a:p>
          <a:pPr marL="171450" lvl="1" indent="-171450" algn="l" defTabSz="800100">
            <a:lnSpc>
              <a:spcPct val="90000"/>
            </a:lnSpc>
            <a:spcBef>
              <a:spcPct val="0"/>
            </a:spcBef>
            <a:spcAft>
              <a:spcPct val="15000"/>
            </a:spcAft>
            <a:buChar char="•"/>
          </a:pPr>
          <a:r>
            <a:rPr lang="es-ES" sz="1800" b="0" kern="1200" dirty="0"/>
            <a:t>Creatinina y </a:t>
          </a:r>
          <a:r>
            <a:rPr lang="es-ES" sz="1800" b="0" kern="1200" dirty="0" err="1"/>
            <a:t>fósforo</a:t>
          </a:r>
          <a:r>
            <a:rPr lang="es-ES" sz="1800" b="0" kern="1200" dirty="0"/>
            <a:t> </a:t>
          </a:r>
          <a:r>
            <a:rPr lang="es-ES" sz="1800" b="0" kern="1200" dirty="0" err="1"/>
            <a:t>séricos</a:t>
          </a:r>
          <a:r>
            <a:rPr lang="es-ES" sz="1800" b="0" kern="1200" dirty="0"/>
            <a:t>, </a:t>
          </a:r>
          <a:r>
            <a:rPr lang="es-ES" sz="1800" b="0" kern="1200" dirty="0" err="1"/>
            <a:t>FGe</a:t>
          </a:r>
          <a:r>
            <a:rPr lang="es-ES" sz="1800" b="0" kern="1200" dirty="0"/>
            <a:t>. </a:t>
          </a:r>
          <a:endParaRPr lang="es-ES" sz="1800" kern="1200" dirty="0"/>
        </a:p>
      </dsp:txBody>
      <dsp:txXfrm rot="-5400000">
        <a:off x="3911803" y="1669517"/>
        <a:ext cx="6899553" cy="1012303"/>
      </dsp:txXfrm>
    </dsp:sp>
    <dsp:sp modelId="{03B01B97-DBA4-7841-9135-EB01C4058460}">
      <dsp:nvSpPr>
        <dsp:cNvPr id="0" name=""/>
        <dsp:cNvSpPr/>
      </dsp:nvSpPr>
      <dsp:spPr>
        <a:xfrm>
          <a:off x="0" y="1474525"/>
          <a:ext cx="3911803" cy="140228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ES" sz="2400" kern="1200" dirty="0"/>
            <a:t>TRIMESTRALMENTE </a:t>
          </a:r>
        </a:p>
      </dsp:txBody>
      <dsp:txXfrm>
        <a:off x="68454" y="1542979"/>
        <a:ext cx="3774895" cy="1265378"/>
      </dsp:txXfrm>
    </dsp:sp>
    <dsp:sp modelId="{766BBEAE-8793-6B42-8C36-B560CE2C9735}">
      <dsp:nvSpPr>
        <dsp:cNvPr id="0" name=""/>
        <dsp:cNvSpPr/>
      </dsp:nvSpPr>
      <dsp:spPr>
        <a:xfrm rot="5400000">
          <a:off x="6828046" y="170911"/>
          <a:ext cx="1121829" cy="69543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s-ES" sz="1800" b="0" kern="1200" dirty="0"/>
            <a:t>Cribado de </a:t>
          </a:r>
          <a:r>
            <a:rPr lang="es-ES" sz="1800" b="0" kern="1200" dirty="0" err="1"/>
            <a:t>infección</a:t>
          </a:r>
          <a:r>
            <a:rPr lang="es-ES" sz="1800" b="0" kern="1200" dirty="0"/>
            <a:t> por el VHC </a:t>
          </a:r>
          <a:endParaRPr lang="es-ES" sz="1800" kern="1200" dirty="0"/>
        </a:p>
        <a:p>
          <a:pPr marL="171450" lvl="1" indent="-171450" algn="l" defTabSz="800100">
            <a:lnSpc>
              <a:spcPct val="90000"/>
            </a:lnSpc>
            <a:spcBef>
              <a:spcPct val="0"/>
            </a:spcBef>
            <a:spcAft>
              <a:spcPct val="15000"/>
            </a:spcAft>
            <a:buChar char="•"/>
          </a:pPr>
          <a:r>
            <a:rPr lang="es-ES" sz="1800" b="0" kern="1200" dirty="0"/>
            <a:t>Cribado de </a:t>
          </a:r>
          <a:r>
            <a:rPr lang="es-ES" sz="1800" b="0" kern="1200" dirty="0" err="1"/>
            <a:t>infección</a:t>
          </a:r>
          <a:r>
            <a:rPr lang="es-ES" sz="1800" b="0" kern="1200" dirty="0"/>
            <a:t> por el VHB en personas no vacunadas.</a:t>
          </a:r>
          <a:endParaRPr lang="es-ES" sz="1800" kern="1200" dirty="0"/>
        </a:p>
      </dsp:txBody>
      <dsp:txXfrm rot="-5400000">
        <a:off x="3911803" y="3141918"/>
        <a:ext cx="6899553" cy="1012303"/>
      </dsp:txXfrm>
    </dsp:sp>
    <dsp:sp modelId="{390F94D8-2E13-704A-8F46-DFAD05893749}">
      <dsp:nvSpPr>
        <dsp:cNvPr id="0" name=""/>
        <dsp:cNvSpPr/>
      </dsp:nvSpPr>
      <dsp:spPr>
        <a:xfrm>
          <a:off x="0" y="2946926"/>
          <a:ext cx="3911803" cy="140228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ES" sz="2400" kern="1200" dirty="0"/>
            <a:t>ANUALMENTE</a:t>
          </a:r>
        </a:p>
      </dsp:txBody>
      <dsp:txXfrm>
        <a:off x="68454" y="3015380"/>
        <a:ext cx="3774895" cy="126537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7D0FFA-41EA-664D-B295-7C7298A9246A}" type="datetimeFigureOut">
              <a:rPr lang="es-ES" smtClean="0"/>
              <a:t>17/11/22</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01A716-DF51-0845-9E2C-6105FCDEB9A8}" type="slidenum">
              <a:rPr lang="es-ES" smtClean="0"/>
              <a:t>‹Nº›</a:t>
            </a:fld>
            <a:endParaRPr lang="es-ES"/>
          </a:p>
        </p:txBody>
      </p:sp>
    </p:spTree>
    <p:extLst>
      <p:ext uri="{BB962C8B-B14F-4D97-AF65-F5344CB8AC3E}">
        <p14:creationId xmlns:p14="http://schemas.microsoft.com/office/powerpoint/2010/main" val="3567152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sz="120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Avenir" panose="02000503020000020003" pitchFamily="2" charset="0"/>
              </a:rPr>
              <a:t>Europa del Este y Asia central, Medio Oriente y </a:t>
            </a:r>
            <a:r>
              <a:rPr lang="es-ES" sz="1800" dirty="0" err="1">
                <a:effectLst/>
                <a:latin typeface="Avenir" panose="02000503020000020003" pitchFamily="2" charset="0"/>
              </a:rPr>
              <a:t>África</a:t>
            </a:r>
            <a:r>
              <a:rPr lang="es-ES" sz="1800" dirty="0">
                <a:effectLst/>
                <a:latin typeface="Avenir" panose="02000503020000020003" pitchFamily="2" charset="0"/>
              </a:rPr>
              <a:t> del Norte y </a:t>
            </a:r>
            <a:r>
              <a:rPr lang="es-ES" sz="1800" dirty="0" err="1">
                <a:effectLst/>
                <a:latin typeface="Avenir" panose="02000503020000020003" pitchFamily="2" charset="0"/>
              </a:rPr>
              <a:t>América</a:t>
            </a:r>
            <a:r>
              <a:rPr lang="es-ES" sz="1800" dirty="0">
                <a:effectLst/>
                <a:latin typeface="Avenir" panose="02000503020000020003" pitchFamily="2" charset="0"/>
              </a:rPr>
              <a:t> Latina</a:t>
            </a:r>
            <a:br>
              <a:rPr lang="es-ES" sz="1800" dirty="0">
                <a:effectLst/>
                <a:latin typeface="Avenir" panose="02000503020000020003" pitchFamily="2" charset="0"/>
              </a:rPr>
            </a:br>
            <a:r>
              <a:rPr lang="es-ES" sz="1800" dirty="0">
                <a:effectLst/>
                <a:latin typeface="Avenir" panose="02000503020000020003" pitchFamily="2" charset="0"/>
              </a:rPr>
              <a:t>han experimentado aumentos en las infecciones anuales por el VIH durante la </a:t>
            </a:r>
            <a:r>
              <a:rPr lang="es-ES" sz="1800" dirty="0" err="1">
                <a:effectLst/>
                <a:latin typeface="Avenir" panose="02000503020000020003" pitchFamily="2" charset="0"/>
              </a:rPr>
              <a:t>última</a:t>
            </a:r>
            <a:r>
              <a:rPr lang="es-ES" sz="1800" dirty="0">
                <a:effectLst/>
                <a:latin typeface="Avenir" panose="02000503020000020003" pitchFamily="2" charset="0"/>
              </a:rPr>
              <a:t> </a:t>
            </a:r>
            <a:r>
              <a:rPr lang="es-ES" sz="1800" dirty="0" err="1">
                <a:effectLst/>
                <a:latin typeface="Avenir" panose="02000503020000020003" pitchFamily="2" charset="0"/>
              </a:rPr>
              <a:t>década</a:t>
            </a:r>
            <a:r>
              <a:rPr lang="es-ES" sz="1800" dirty="0">
                <a:effectLst/>
                <a:latin typeface="Avenir" panose="02000503020000020003" pitchFamily="2" charset="0"/>
              </a:rPr>
              <a:t> (Figura 0.1). En Asia y el </a:t>
            </a:r>
            <a:r>
              <a:rPr lang="es-ES" sz="1800" dirty="0" err="1">
                <a:effectLst/>
                <a:latin typeface="Avenir" panose="02000503020000020003" pitchFamily="2" charset="0"/>
              </a:rPr>
              <a:t>Pacífico</a:t>
            </a:r>
            <a:r>
              <a:rPr lang="es-ES" sz="1800" dirty="0">
                <a:effectLst/>
                <a:latin typeface="Avenir" panose="02000503020000020003" pitchFamily="2" charset="0"/>
              </a:rPr>
              <a:t>, la </a:t>
            </a:r>
            <a:r>
              <a:rPr lang="es-ES" sz="1800" dirty="0" err="1">
                <a:effectLst/>
                <a:latin typeface="Avenir" panose="02000503020000020003" pitchFamily="2" charset="0"/>
              </a:rPr>
              <a:t>región</a:t>
            </a:r>
            <a:r>
              <a:rPr lang="es-ES" sz="1800" dirty="0">
                <a:effectLst/>
                <a:latin typeface="Avenir" panose="02000503020000020003" pitchFamily="2" charset="0"/>
              </a:rPr>
              <a:t> </a:t>
            </a:r>
            <a:r>
              <a:rPr lang="es-ES" sz="1800" dirty="0" err="1">
                <a:effectLst/>
                <a:latin typeface="Avenir" panose="02000503020000020003" pitchFamily="2" charset="0"/>
              </a:rPr>
              <a:t>más</a:t>
            </a:r>
            <a:r>
              <a:rPr lang="es-ES" sz="1800" dirty="0">
                <a:effectLst/>
                <a:latin typeface="Avenir" panose="02000503020000020003" pitchFamily="2" charset="0"/>
              </a:rPr>
              <a:t> poblada del mundo, los datos de ONUSIDA muestran ahora que las nuevas infecciones por VIH </a:t>
            </a:r>
            <a:r>
              <a:rPr lang="es-ES" sz="1800" dirty="0" err="1">
                <a:effectLst/>
                <a:latin typeface="Avenir" panose="02000503020000020003" pitchFamily="2" charset="0"/>
              </a:rPr>
              <a:t>están</a:t>
            </a:r>
            <a:r>
              <a:rPr lang="es-ES" sz="1800" dirty="0">
                <a:effectLst/>
                <a:latin typeface="Avenir" panose="02000503020000020003" pitchFamily="2" charset="0"/>
              </a:rPr>
              <a:t> aumentando donde </a:t>
            </a:r>
            <a:r>
              <a:rPr lang="es-ES" sz="1800" dirty="0" err="1">
                <a:effectLst/>
                <a:latin typeface="Avenir" panose="02000503020000020003" pitchFamily="2" charset="0"/>
              </a:rPr>
              <a:t>habían</a:t>
            </a:r>
            <a:r>
              <a:rPr lang="es-ES" sz="1800" dirty="0">
                <a:effectLst/>
                <a:latin typeface="Avenir" panose="02000503020000020003" pitchFamily="2" charset="0"/>
              </a:rPr>
              <a:t> estado disminuyendo en los </a:t>
            </a:r>
            <a:r>
              <a:rPr lang="es-ES" sz="1800" dirty="0" err="1">
                <a:effectLst/>
                <a:latin typeface="Avenir" panose="02000503020000020003" pitchFamily="2" charset="0"/>
              </a:rPr>
              <a:t>últimos</a:t>
            </a:r>
            <a:r>
              <a:rPr lang="es-ES" sz="1800" dirty="0">
                <a:effectLst/>
                <a:latin typeface="Avenir" panose="02000503020000020003" pitchFamily="2" charset="0"/>
              </a:rPr>
              <a:t> 10 </a:t>
            </a:r>
            <a:r>
              <a:rPr lang="es-ES" sz="1800" dirty="0" err="1">
                <a:effectLst/>
                <a:latin typeface="Avenir" panose="02000503020000020003" pitchFamily="2" charset="0"/>
              </a:rPr>
              <a:t>años</a:t>
            </a:r>
            <a:r>
              <a:rPr lang="es-ES" sz="1800" dirty="0">
                <a:effectLst/>
                <a:latin typeface="Avenir" panose="02000503020000020003"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Avenir" panose="02000503020000020003" pitchFamily="2" charset="0"/>
              </a:rPr>
              <a:t>Hay puntos positivos, entre ellos una fuerte </a:t>
            </a:r>
            <a:r>
              <a:rPr lang="es-ES" sz="1800" dirty="0" err="1">
                <a:effectLst/>
                <a:latin typeface="Avenir" panose="02000503020000020003" pitchFamily="2" charset="0"/>
              </a:rPr>
              <a:t>disminución</a:t>
            </a:r>
            <a:r>
              <a:rPr lang="es-ES" sz="1800" dirty="0">
                <a:effectLst/>
                <a:latin typeface="Avenir" panose="02000503020000020003" pitchFamily="2" charset="0"/>
              </a:rPr>
              <a:t> de las infecciones anuales por VIH en el Caribe y </a:t>
            </a:r>
            <a:r>
              <a:rPr lang="es-ES" sz="1800" dirty="0" err="1">
                <a:effectLst/>
                <a:latin typeface="Avenir" panose="02000503020000020003" pitchFamily="2" charset="0"/>
              </a:rPr>
              <a:t>África</a:t>
            </a:r>
            <a:r>
              <a:rPr lang="es-ES" sz="1800" dirty="0">
                <a:effectLst/>
                <a:latin typeface="Avenir" panose="02000503020000020003" pitchFamily="2" charset="0"/>
              </a:rPr>
              <a:t> occidental y central, este </a:t>
            </a:r>
            <a:r>
              <a:rPr lang="es-ES" sz="1800" dirty="0" err="1">
                <a:effectLst/>
                <a:latin typeface="Avenir" panose="02000503020000020003" pitchFamily="2" charset="0"/>
              </a:rPr>
              <a:t>último</a:t>
            </a:r>
            <a:r>
              <a:rPr lang="es-ES" sz="1800" dirty="0">
                <a:effectLst/>
                <a:latin typeface="Avenir" panose="02000503020000020003" pitchFamily="2" charset="0"/>
              </a:rPr>
              <a:t> impulsado en gran medida por las mejoras en Nigeria. </a:t>
            </a:r>
            <a:endParaRPr lang="es-E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Avenir" panose="02000503020000020003" pitchFamily="2" charset="0"/>
              </a:rPr>
              <a:t>Estas disminuciones en las infecciones representan un progreso acelerado. Sin embargo, en cifras mundiales, este avance se ve afectado por la falta de progreso en otras regiones: las infecciones por VIH han aumentado desde el 2015 en 38 </a:t>
            </a:r>
            <a:r>
              <a:rPr lang="es-ES" sz="1800" dirty="0" err="1">
                <a:effectLst/>
                <a:latin typeface="Avenir" panose="02000503020000020003" pitchFamily="2" charset="0"/>
              </a:rPr>
              <a:t>países</a:t>
            </a:r>
            <a:r>
              <a:rPr lang="es-ES" sz="1800" dirty="0">
                <a:effectLst/>
                <a:latin typeface="Avenir" panose="02000503020000020003" pitchFamily="2" charset="0"/>
              </a:rPr>
              <a:t> del mundo </a:t>
            </a:r>
            <a:endParaRPr lang="es-E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Avenir" panose="02000503020000020003" pitchFamily="2" charset="0"/>
              </a:rPr>
              <a:t>Cada </a:t>
            </a:r>
            <a:r>
              <a:rPr lang="es-ES" sz="1800" dirty="0" err="1">
                <a:effectLst/>
                <a:latin typeface="Avenir" panose="02000503020000020003" pitchFamily="2" charset="0"/>
              </a:rPr>
              <a:t>día</a:t>
            </a:r>
            <a:r>
              <a:rPr lang="es-ES" sz="1800" dirty="0">
                <a:effectLst/>
                <a:latin typeface="Avenir" panose="02000503020000020003" pitchFamily="2" charset="0"/>
              </a:rPr>
              <a:t>, 4000 personas, entre ellas 1100 </a:t>
            </a:r>
            <a:r>
              <a:rPr lang="es-ES" sz="1800" dirty="0" err="1">
                <a:effectLst/>
                <a:latin typeface="Avenir" panose="02000503020000020003" pitchFamily="2" charset="0"/>
              </a:rPr>
              <a:t>jóvenes</a:t>
            </a:r>
            <a:r>
              <a:rPr lang="es-ES" sz="1800" dirty="0">
                <a:effectLst/>
                <a:latin typeface="Avenir" panose="02000503020000020003" pitchFamily="2" charset="0"/>
              </a:rPr>
              <a:t> (de 15 a 24 </a:t>
            </a:r>
            <a:r>
              <a:rPr lang="es-ES" sz="1800" dirty="0" err="1">
                <a:effectLst/>
                <a:latin typeface="Avenir" panose="02000503020000020003" pitchFamily="2" charset="0"/>
              </a:rPr>
              <a:t>años</a:t>
            </a:r>
            <a:r>
              <a:rPr lang="es-ES" sz="1800" dirty="0">
                <a:effectLst/>
                <a:latin typeface="Avenir" panose="02000503020000020003" pitchFamily="2" charset="0"/>
              </a:rPr>
              <a:t>), se infectan con el VIH. </a:t>
            </a:r>
            <a:endParaRPr lang="es-ES" dirty="0">
              <a:effectLst/>
            </a:endParaRPr>
          </a:p>
          <a:p>
            <a:endParaRPr lang="es-ES" sz="1200" dirty="0">
              <a:latin typeface="Arial" panose="020B0604020202020204" pitchFamily="34" charset="0"/>
            </a:endParaRPr>
          </a:p>
          <a:p>
            <a:endParaRPr lang="es-ES" sz="1200" dirty="0">
              <a:latin typeface="Arial" panose="020B0604020202020204" pitchFamily="34" charset="0"/>
            </a:endParaRPr>
          </a:p>
          <a:p>
            <a:r>
              <a:rPr lang="es-ES_tradnl" sz="1800" dirty="0">
                <a:solidFill>
                  <a:srgbClr val="000000"/>
                </a:solidFill>
                <a:effectLst/>
                <a:latin typeface="Arial" panose="020B0604020202020204" pitchFamily="34" charset="0"/>
                <a:ea typeface="MS Mincho" panose="02020609040205080304" pitchFamily="49" charset="-128"/>
              </a:rPr>
              <a:t>ONUSIDA es un programa coordinado por las Naciones Unidas que tiene como objetivo principal la lucha y la erradicación del VIH. El 18 de noviembre de 2014, dicha organización estableció para 2020 el objetivo 90-90-90, que significa que:</a:t>
            </a:r>
          </a:p>
          <a:p>
            <a:pPr marL="342900" lvl="0" indent="-342900" algn="just">
              <a:lnSpc>
                <a:spcPct val="150000"/>
              </a:lnSpc>
              <a:buFont typeface="Symbol" pitchFamily="2" charset="2"/>
              <a:buChar char=""/>
            </a:pPr>
            <a:r>
              <a:rPr lang="es-ES_tradnl" sz="1800" dirty="0">
                <a:effectLst/>
                <a:latin typeface="Arial" panose="020B0604020202020204" pitchFamily="34" charset="0"/>
                <a:ea typeface="MS Mincho" panose="02020609040205080304" pitchFamily="49" charset="-128"/>
                <a:cs typeface="Times New Roman" panose="02020603050405020304" pitchFamily="18" charset="0"/>
              </a:rPr>
              <a:t>el 90% de las personas que tienen VIH sean conocedoras de su estado serológico.</a:t>
            </a:r>
            <a:endParaRPr lang="es-E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gn="just">
              <a:lnSpc>
                <a:spcPct val="150000"/>
              </a:lnSpc>
              <a:buFont typeface="Symbol" pitchFamily="2" charset="2"/>
              <a:buChar char=""/>
            </a:pPr>
            <a:r>
              <a:rPr lang="es-ES_tradnl" sz="1800" dirty="0">
                <a:effectLst/>
                <a:latin typeface="Arial" panose="020B0604020202020204" pitchFamily="34" charset="0"/>
                <a:ea typeface="MS Mincho" panose="02020609040205080304" pitchFamily="49" charset="-128"/>
                <a:cs typeface="Times New Roman" panose="02020603050405020304" pitchFamily="18" charset="0"/>
              </a:rPr>
              <a:t>El 90% de las personas diagnosticadas con el VIH reciban la terapia antirretroviral continuada.</a:t>
            </a:r>
            <a:endParaRPr lang="es-E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gn="just">
              <a:lnSpc>
                <a:spcPct val="150000"/>
              </a:lnSpc>
              <a:buFont typeface="Symbol" pitchFamily="2" charset="2"/>
              <a:buChar char=""/>
            </a:pPr>
            <a:r>
              <a:rPr lang="es-ES_tradnl" sz="1800" dirty="0">
                <a:effectLst/>
                <a:latin typeface="Arial" panose="020B0604020202020204" pitchFamily="34" charset="0"/>
                <a:ea typeface="MS Mincho" panose="02020609040205080304" pitchFamily="49" charset="-128"/>
                <a:cs typeface="Times New Roman" panose="02020603050405020304" pitchFamily="18" charset="0"/>
              </a:rPr>
              <a:t>El 90% de las personas que reciben la terapia antirretroviral tengan a su vez supresión viral.</a:t>
            </a:r>
            <a:endParaRPr lang="es-E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s-ES" sz="1200" dirty="0">
              <a:latin typeface="Arial" panose="020B0604020202020204" pitchFamily="34" charset="0"/>
            </a:endParaRPr>
          </a:p>
          <a:p>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Calibri" panose="020F0502020204030204" pitchFamily="34" charset="0"/>
                <a:ea typeface="Calibri" panose="020F0502020204030204" pitchFamily="34" charset="0"/>
                <a:cs typeface="Times New Roman" panose="02020603050405020304" pitchFamily="18" charset="0"/>
              </a:rPr>
              <a:t>En 2020, el 84% [67–&gt;98%] de personas que vivían con el VIH conocían su estado. </a:t>
            </a:r>
            <a:r>
              <a:rPr lang="es-ES" sz="1800" dirty="0">
                <a:effectLst/>
                <a:latin typeface="Calibri" panose="020F0502020204030204" pitchFamily="34" charset="0"/>
                <a:ea typeface="Calibri" panose="020F0502020204030204" pitchFamily="34" charset="0"/>
                <a:cs typeface="Times New Roman" panose="02020603050405020304" pitchFamily="18" charset="0"/>
                <a:sym typeface="Symbol" pitchFamily="2" charset="2"/>
              </a:rPr>
              <a:t></a:t>
            </a:r>
            <a:r>
              <a:rPr lang="es-ES" sz="1800" dirty="0">
                <a:effectLst/>
                <a:latin typeface="Calibri" panose="020F0502020204030204" pitchFamily="34" charset="0"/>
                <a:ea typeface="Calibri" panose="020F0502020204030204" pitchFamily="34" charset="0"/>
                <a:cs typeface="Times New Roman" panose="02020603050405020304" pitchFamily="18" charset="0"/>
              </a:rPr>
              <a:t> Entre las personas que conocían su estado, el 87% [67&gt;tenían acceso al 4 tratamiento. </a:t>
            </a:r>
            <a:r>
              <a:rPr lang="es-ES" sz="1800" dirty="0">
                <a:effectLst/>
                <a:latin typeface="Calibri" panose="020F0502020204030204" pitchFamily="34" charset="0"/>
                <a:ea typeface="Calibri" panose="020F0502020204030204" pitchFamily="34" charset="0"/>
                <a:cs typeface="Times New Roman" panose="02020603050405020304" pitchFamily="18" charset="0"/>
                <a:sym typeface="Symbol" pitchFamily="2" charset="2"/>
              </a:rPr>
              <a:t></a:t>
            </a:r>
            <a:r>
              <a:rPr lang="es-ES" sz="1800" dirty="0">
                <a:effectLst/>
                <a:latin typeface="Calibri" panose="020F0502020204030204" pitchFamily="34" charset="0"/>
                <a:ea typeface="Calibri" panose="020F0502020204030204" pitchFamily="34" charset="0"/>
                <a:cs typeface="Times New Roman" panose="02020603050405020304" pitchFamily="18" charset="0"/>
              </a:rPr>
              <a:t> Y, entre las personas que tenían acceso al tratamiento, el 90% [71–&gt;98%] habían logrado la supresión viral. </a:t>
            </a:r>
            <a:r>
              <a:rPr lang="es-ES" sz="1800" dirty="0">
                <a:effectLst/>
                <a:latin typeface="Calibri" panose="020F0502020204030204" pitchFamily="34" charset="0"/>
                <a:ea typeface="Calibri" panose="020F0502020204030204" pitchFamily="34" charset="0"/>
                <a:cs typeface="Times New Roman" panose="02020603050405020304" pitchFamily="18" charset="0"/>
                <a:sym typeface="Symbol" pitchFamily="2" charset="2"/>
              </a:rPr>
              <a:t></a:t>
            </a:r>
            <a:r>
              <a:rPr lang="es-ES" sz="1800" dirty="0">
                <a:effectLst/>
                <a:latin typeface="Calibri" panose="020F0502020204030204" pitchFamily="34" charset="0"/>
                <a:ea typeface="Calibri" panose="020F0502020204030204" pitchFamily="34" charset="0"/>
                <a:cs typeface="Times New Roman" panose="02020603050405020304" pitchFamily="18" charset="0"/>
              </a:rPr>
              <a:t> De toda la gente que vive con el VIH, el 84% [67–&gt;98%] conocían su estado, el 73% [56–88%] tenían acceso al tratamiento y el 66% [53–79%] tenían una carga viral indetectable, en 2020.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Calibri" panose="020F0502020204030204" pitchFamily="34" charset="0"/>
                <a:ea typeface="Calibri" panose="020F0502020204030204" pitchFamily="34" charset="0"/>
                <a:cs typeface="Times New Roman" panose="02020603050405020304" pitchFamily="18" charset="0"/>
              </a:rPr>
              <a:t>Ahora se ha fijado para 2030 el objetivo de 95-95-95:</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Calibri" panose="020F0502020204030204" pitchFamily="34" charset="0"/>
                <a:ea typeface="Calibri" panose="020F0502020204030204" pitchFamily="34" charset="0"/>
                <a:cs typeface="Times New Roman" panose="02020603050405020304" pitchFamily="18" charset="0"/>
              </a:rPr>
              <a:t> es decir que el 95% de la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spersonas</a:t>
            </a:r>
            <a:r>
              <a:rPr lang="es-ES" sz="1800" dirty="0">
                <a:effectLst/>
                <a:latin typeface="Calibri" panose="020F0502020204030204" pitchFamily="34" charset="0"/>
                <a:ea typeface="Calibri" panose="020F0502020204030204" pitchFamily="34" charset="0"/>
                <a:cs typeface="Times New Roman" panose="02020603050405020304" pitchFamily="18" charset="0"/>
              </a:rPr>
              <a:t> que tiene. </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vih</a:t>
            </a:r>
            <a:r>
              <a:rPr lang="es-ES" sz="1800" dirty="0">
                <a:effectLst/>
                <a:latin typeface="Calibri" panose="020F0502020204030204" pitchFamily="34" charset="0"/>
                <a:ea typeface="Calibri" panose="020F0502020204030204" pitchFamily="34" charset="0"/>
                <a:cs typeface="Times New Roman" panose="02020603050405020304" pitchFamily="18" charset="0"/>
              </a:rPr>
              <a:t> sean conocedoras de su estado serológico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Calibri" panose="020F0502020204030204" pitchFamily="34" charset="0"/>
                <a:ea typeface="Calibri" panose="020F0502020204030204" pitchFamily="34" charset="0"/>
                <a:cs typeface="Times New Roman" panose="02020603050405020304" pitchFamily="18" charset="0"/>
              </a:rPr>
              <a:t>El 9</a:t>
            </a:r>
          </a:p>
          <a:p>
            <a:endParaRPr lang="es-ES" dirty="0"/>
          </a:p>
        </p:txBody>
      </p:sp>
      <p:sp>
        <p:nvSpPr>
          <p:cNvPr id="4" name="Marcador de número de diapositiva 3"/>
          <p:cNvSpPr>
            <a:spLocks noGrp="1"/>
          </p:cNvSpPr>
          <p:nvPr>
            <p:ph type="sldNum" sz="quarter" idx="5"/>
          </p:nvPr>
        </p:nvSpPr>
        <p:spPr/>
        <p:txBody>
          <a:bodyPr/>
          <a:lstStyle/>
          <a:p>
            <a:fld id="{0801A716-DF51-0845-9E2C-6105FCDEB9A8}" type="slidenum">
              <a:rPr lang="es-ES" smtClean="0"/>
              <a:t>2</a:t>
            </a:fld>
            <a:endParaRPr lang="es-ES"/>
          </a:p>
        </p:txBody>
      </p:sp>
    </p:spTree>
    <p:extLst>
      <p:ext uri="{BB962C8B-B14F-4D97-AF65-F5344CB8AC3E}">
        <p14:creationId xmlns:p14="http://schemas.microsoft.com/office/powerpoint/2010/main" val="29345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Arial" panose="020B0604020202020204" pitchFamily="34" charset="0"/>
              </a:rPr>
              <a:t>La </a:t>
            </a:r>
            <a:r>
              <a:rPr lang="es-ES" sz="1800" dirty="0" err="1">
                <a:effectLst/>
                <a:latin typeface="Arial" panose="020B0604020202020204" pitchFamily="34" charset="0"/>
              </a:rPr>
              <a:t>transmisión</a:t>
            </a:r>
            <a:r>
              <a:rPr lang="es-ES" sz="1800" dirty="0">
                <a:effectLst/>
                <a:latin typeface="Arial" panose="020B0604020202020204" pitchFamily="34" charset="0"/>
              </a:rPr>
              <a:t> en hombres que tienen sexo con hombres (HSH) fue la </a:t>
            </a:r>
            <a:r>
              <a:rPr lang="es-ES" sz="1800" dirty="0" err="1">
                <a:effectLst/>
                <a:latin typeface="Arial" panose="020B0604020202020204" pitchFamily="34" charset="0"/>
              </a:rPr>
              <a:t>más</a:t>
            </a:r>
            <a:r>
              <a:rPr lang="es-ES" sz="1800" dirty="0">
                <a:effectLst/>
                <a:latin typeface="Arial" panose="020B0604020202020204" pitchFamily="34" charset="0"/>
              </a:rPr>
              <a:t> frecuente, 55,2%, seguida de la </a:t>
            </a:r>
            <a:r>
              <a:rPr lang="es-ES" sz="1800" dirty="0" err="1">
                <a:effectLst/>
                <a:latin typeface="Arial" panose="020B0604020202020204" pitchFamily="34" charset="0"/>
              </a:rPr>
              <a:t>transmisión</a:t>
            </a:r>
            <a:r>
              <a:rPr lang="es-ES" sz="1800" dirty="0">
                <a:effectLst/>
                <a:latin typeface="Arial" panose="020B0604020202020204" pitchFamily="34" charset="0"/>
              </a:rPr>
              <a:t> heterosexual, que supuso un 27,5%, y la ocurrida en personas que se inyectan drogas (PID), que sumó un 2,4% </a:t>
            </a: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Arial" panose="020B0604020202020204" pitchFamily="34" charset="0"/>
              </a:rPr>
              <a:t>Por tanto, el 82,7% de los nuevos </a:t>
            </a:r>
            <a:r>
              <a:rPr lang="es-ES" sz="1800" dirty="0" err="1">
                <a:effectLst/>
                <a:latin typeface="Arial" panose="020B0604020202020204" pitchFamily="34" charset="0"/>
              </a:rPr>
              <a:t>diagnósticos</a:t>
            </a:r>
            <a:r>
              <a:rPr lang="es-ES" sz="1800" dirty="0">
                <a:effectLst/>
                <a:latin typeface="Arial" panose="020B0604020202020204" pitchFamily="34" charset="0"/>
              </a:rPr>
              <a:t> de VIH en 2020 fueron de </a:t>
            </a:r>
            <a:r>
              <a:rPr lang="es-ES" sz="1800" dirty="0" err="1">
                <a:effectLst/>
                <a:latin typeface="Arial" panose="020B0604020202020204" pitchFamily="34" charset="0"/>
              </a:rPr>
              <a:t>transmisión</a:t>
            </a:r>
            <a:r>
              <a:rPr lang="es-ES" sz="1800" dirty="0">
                <a:effectLst/>
                <a:latin typeface="Arial" panose="020B0604020202020204" pitchFamily="34" charset="0"/>
              </a:rPr>
              <a:t> sexual.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Arial" panose="020B0604020202020204" pitchFamily="34" charset="0"/>
              </a:rPr>
              <a:t>En el </a:t>
            </a:r>
            <a:r>
              <a:rPr lang="es-ES" sz="1800" dirty="0" err="1">
                <a:effectLst/>
                <a:latin typeface="Arial" panose="020B0604020202020204" pitchFamily="34" charset="0"/>
              </a:rPr>
              <a:t>año</a:t>
            </a:r>
            <a:r>
              <a:rPr lang="es-ES" sz="1800" dirty="0">
                <a:effectLst/>
                <a:latin typeface="Arial" panose="020B0604020202020204" pitchFamily="34" charset="0"/>
              </a:rPr>
              <a:t> 2020, el 33,9% de los nuevos </a:t>
            </a:r>
            <a:r>
              <a:rPr lang="es-ES" sz="1800" dirty="0" err="1">
                <a:effectLst/>
                <a:latin typeface="Arial" panose="020B0604020202020204" pitchFamily="34" charset="0"/>
              </a:rPr>
              <a:t>diagnósticos</a:t>
            </a:r>
            <a:r>
              <a:rPr lang="es-ES" sz="1800" dirty="0">
                <a:effectLst/>
                <a:latin typeface="Arial" panose="020B0604020202020204" pitchFamily="34" charset="0"/>
              </a:rPr>
              <a:t> de </a:t>
            </a:r>
            <a:r>
              <a:rPr lang="es-ES" sz="1800" dirty="0" err="1">
                <a:effectLst/>
                <a:latin typeface="Arial" panose="020B0604020202020204" pitchFamily="34" charset="0"/>
              </a:rPr>
              <a:t>infección</a:t>
            </a:r>
            <a:r>
              <a:rPr lang="es-ES" sz="1800" dirty="0">
                <a:effectLst/>
                <a:latin typeface="Arial" panose="020B0604020202020204" pitchFamily="34" charset="0"/>
              </a:rPr>
              <a:t> por el VIH se realizó en personas originarias de otros </a:t>
            </a:r>
            <a:r>
              <a:rPr lang="es-ES" sz="1800" dirty="0" err="1">
                <a:effectLst/>
                <a:latin typeface="Arial" panose="020B0604020202020204" pitchFamily="34" charset="0"/>
              </a:rPr>
              <a:t>países</a:t>
            </a:r>
            <a:r>
              <a:rPr lang="es-ES" sz="1800" dirty="0">
                <a:effectLst/>
                <a:latin typeface="Arial" panose="020B0604020202020204" pitchFamily="34" charset="0"/>
              </a:rPr>
              <a:t>. Tras los </a:t>
            </a:r>
            <a:r>
              <a:rPr lang="es-ES" sz="1800" dirty="0" err="1">
                <a:effectLst/>
                <a:latin typeface="Arial" panose="020B0604020202020204" pitchFamily="34" charset="0"/>
              </a:rPr>
              <a:t>españoles</a:t>
            </a:r>
            <a:r>
              <a:rPr lang="es-ES" sz="1800" dirty="0">
                <a:effectLst/>
                <a:latin typeface="Arial" panose="020B0604020202020204" pitchFamily="34" charset="0"/>
              </a:rPr>
              <a:t>, el origen </a:t>
            </a:r>
            <a:r>
              <a:rPr lang="es-ES" sz="1800" dirty="0" err="1">
                <a:effectLst/>
                <a:latin typeface="Arial" panose="020B0604020202020204" pitchFamily="34" charset="0"/>
              </a:rPr>
              <a:t>más</a:t>
            </a:r>
            <a:r>
              <a:rPr lang="es-ES" sz="1800" dirty="0">
                <a:effectLst/>
                <a:latin typeface="Arial" panose="020B0604020202020204" pitchFamily="34" charset="0"/>
              </a:rPr>
              <a:t> frecuente fue el latinoamericano </a:t>
            </a: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UNA DE LAS COSAS MAS IMPORTANTES ES QUE </a:t>
            </a:r>
            <a:r>
              <a:rPr lang="es-ES" sz="1800" dirty="0">
                <a:effectLst/>
                <a:latin typeface="Arial" panose="020B0604020202020204" pitchFamily="34" charset="0"/>
              </a:rPr>
              <a:t>El 46,8% de las personas diagnosticadas de </a:t>
            </a:r>
            <a:r>
              <a:rPr lang="es-ES" sz="1800" dirty="0" err="1">
                <a:effectLst/>
                <a:latin typeface="Arial" panose="020B0604020202020204" pitchFamily="34" charset="0"/>
              </a:rPr>
              <a:t>infección</a:t>
            </a:r>
            <a:r>
              <a:rPr lang="es-ES" sz="1800" dirty="0">
                <a:effectLst/>
                <a:latin typeface="Arial" panose="020B0604020202020204" pitchFamily="34" charset="0"/>
              </a:rPr>
              <a:t> en 2020 presentaba </a:t>
            </a:r>
            <a:r>
              <a:rPr lang="es-ES" sz="1800" dirty="0" err="1">
                <a:effectLst/>
                <a:latin typeface="Arial" panose="020B0604020202020204" pitchFamily="34" charset="0"/>
              </a:rPr>
              <a:t>diagnóstico</a:t>
            </a:r>
            <a:r>
              <a:rPr lang="es-ES" sz="1800" dirty="0">
                <a:effectLst/>
                <a:latin typeface="Arial" panose="020B0604020202020204" pitchFamily="34" charset="0"/>
              </a:rPr>
              <a:t> </a:t>
            </a:r>
            <a:r>
              <a:rPr lang="es-ES" sz="1800" dirty="0" err="1">
                <a:effectLst/>
                <a:latin typeface="Arial" panose="020B0604020202020204" pitchFamily="34" charset="0"/>
              </a:rPr>
              <a:t>tardío</a:t>
            </a:r>
            <a:r>
              <a:rPr lang="es-ES" sz="1800" dirty="0">
                <a:effectLst/>
                <a:latin typeface="Arial" panose="020B0604020202020204" pitchFamily="34" charset="0"/>
              </a:rPr>
              <a:t>, entendiéndose diagnostico tardío como la presencia de una cifra de CD4 inferior a 350 </a:t>
            </a:r>
            <a:r>
              <a:rPr lang="es-ES" sz="1800" dirty="0" err="1">
                <a:effectLst/>
                <a:latin typeface="Arial" panose="020B0604020202020204" pitchFamily="34" charset="0"/>
              </a:rPr>
              <a:t>células</a:t>
            </a:r>
            <a:r>
              <a:rPr lang="es-ES" sz="1800" dirty="0">
                <a:effectLst/>
                <a:latin typeface="Arial" panose="020B0604020202020204" pitchFamily="34" charset="0"/>
              </a:rPr>
              <a:t>/</a:t>
            </a:r>
            <a:r>
              <a:rPr lang="el-GR" sz="1800" dirty="0">
                <a:effectLst/>
                <a:latin typeface="Arial" panose="020B0604020202020204" pitchFamily="34" charset="0"/>
              </a:rPr>
              <a:t>μ</a:t>
            </a:r>
            <a:r>
              <a:rPr lang="es-ES" sz="1800" dirty="0">
                <a:effectLst/>
                <a:latin typeface="Arial" panose="020B0604020202020204" pitchFamily="34" charset="0"/>
              </a:rPr>
              <a:t>l en la primera </a:t>
            </a:r>
            <a:r>
              <a:rPr lang="es-ES" sz="1800" dirty="0" err="1">
                <a:effectLst/>
                <a:latin typeface="Arial" panose="020B0604020202020204" pitchFamily="34" charset="0"/>
              </a:rPr>
              <a:t>determinación</a:t>
            </a:r>
            <a:r>
              <a:rPr lang="es-ES" sz="1800" dirty="0">
                <a:effectLst/>
                <a:latin typeface="Arial" panose="020B0604020202020204" pitchFamily="34" charset="0"/>
              </a:rPr>
              <a:t> tras el </a:t>
            </a:r>
            <a:r>
              <a:rPr lang="es-ES" sz="1800" dirty="0" err="1">
                <a:effectLst/>
                <a:latin typeface="Arial" panose="020B0604020202020204" pitchFamily="34" charset="0"/>
              </a:rPr>
              <a:t>diagnóstico</a:t>
            </a:r>
            <a:r>
              <a:rPr lang="es-ES" sz="1800" dirty="0">
                <a:effectLst/>
                <a:latin typeface="Arial" panose="020B0604020202020204" pitchFamily="34" charset="0"/>
              </a:rPr>
              <a:t> de la </a:t>
            </a:r>
            <a:r>
              <a:rPr lang="es-ES" sz="1800" dirty="0" err="1">
                <a:effectLst/>
                <a:latin typeface="Arial" panose="020B0604020202020204" pitchFamily="34" charset="0"/>
              </a:rPr>
              <a:t>infección</a:t>
            </a:r>
            <a:r>
              <a:rPr lang="es-ES" sz="1800" dirty="0">
                <a:effectLst/>
                <a:latin typeface="Arial" panose="020B0604020202020204" pitchFamily="34" charset="0"/>
              </a:rPr>
              <a:t> por VIH. ESTIO ES MUY IMPORTANTE PORQUE CUANTO MAS TARDE SE DIAGNOSTIQUE MAS TIEMPO PUEDE ESTAR PROPAGANDOSE LA ENFEREMEDAD.</a:t>
            </a:r>
            <a:endParaRPr lang="es-ES" dirty="0"/>
          </a:p>
        </p:txBody>
      </p:sp>
      <p:sp>
        <p:nvSpPr>
          <p:cNvPr id="4" name="Marcador de número de diapositiva 3"/>
          <p:cNvSpPr>
            <a:spLocks noGrp="1"/>
          </p:cNvSpPr>
          <p:nvPr>
            <p:ph type="sldNum" sz="quarter" idx="5"/>
          </p:nvPr>
        </p:nvSpPr>
        <p:spPr/>
        <p:txBody>
          <a:bodyPr/>
          <a:lstStyle/>
          <a:p>
            <a:fld id="{0801A716-DF51-0845-9E2C-6105FCDEB9A8}" type="slidenum">
              <a:rPr lang="es-ES" smtClean="0"/>
              <a:t>3</a:t>
            </a:fld>
            <a:endParaRPr lang="es-ES"/>
          </a:p>
        </p:txBody>
      </p:sp>
    </p:spTree>
    <p:extLst>
      <p:ext uri="{BB962C8B-B14F-4D97-AF65-F5344CB8AC3E}">
        <p14:creationId xmlns:p14="http://schemas.microsoft.com/office/powerpoint/2010/main" val="2403849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la primera grafica podemos ver como los casos de enfermedad avanzada que son los que tendrían  MENOS DE 200CD4  han ido disminuyendo pero los casos de DIAGNOSTICO TARDIO SE MANTIENEN BASTANTE .</a:t>
            </a:r>
          </a:p>
          <a:p>
            <a:r>
              <a:rPr lang="es-ES" dirty="0"/>
              <a:t>EN LA SEGUNDA GRAFICA LO QUE PODEMOS VER ES COMO LAS MUJERES SON LAS MAS AFECTADAS POR EL DIAGNOSTICO DE LA ENEFERMEDAD TARDIA. ESTO ES BASICAMENTE PORQUE HAY MUCHAS PAREJAS( EN ESPECIAL HOMBRES) QUE SON BISEXUALES Y QUE TIENEN UNA DOBLE VIDA Y QUE POR TANTO ACABAN CONTAGIANDO A SU MUJER, QUIEN NO SABE DE LA INFECCION Y POR TANTO NO SE TRATA Y EVOLUCIONA MAS TARDE.</a:t>
            </a:r>
          </a:p>
        </p:txBody>
      </p:sp>
      <p:sp>
        <p:nvSpPr>
          <p:cNvPr id="4" name="Marcador de número de diapositiva 3"/>
          <p:cNvSpPr>
            <a:spLocks noGrp="1"/>
          </p:cNvSpPr>
          <p:nvPr>
            <p:ph type="sldNum" sz="quarter" idx="5"/>
          </p:nvPr>
        </p:nvSpPr>
        <p:spPr/>
        <p:txBody>
          <a:bodyPr/>
          <a:lstStyle/>
          <a:p>
            <a:fld id="{0801A716-DF51-0845-9E2C-6105FCDEB9A8}" type="slidenum">
              <a:rPr lang="es-ES" smtClean="0"/>
              <a:t>4</a:t>
            </a:fld>
            <a:endParaRPr lang="es-ES"/>
          </a:p>
        </p:txBody>
      </p:sp>
    </p:spTree>
    <p:extLst>
      <p:ext uri="{BB962C8B-B14F-4D97-AF65-F5344CB8AC3E}">
        <p14:creationId xmlns:p14="http://schemas.microsoft.com/office/powerpoint/2010/main" val="3288023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la primera </a:t>
            </a:r>
            <a:r>
              <a:rPr lang="es-ES" dirty="0" err="1"/>
              <a:t>grfica</a:t>
            </a:r>
            <a:r>
              <a:rPr lang="es-ES" dirty="0"/>
              <a:t> podemos ver como los casos de enfermedad avanzada que son los que tendrían  MENOS DE 200CD4  han ido disminuyendo pero los casos de DIAGNOSTICO TARDIO SE MANTIENEN BASTANTE .</a:t>
            </a:r>
          </a:p>
          <a:p>
            <a:r>
              <a:rPr lang="es-ES" dirty="0"/>
              <a:t>EN LA SEGUNDA GRAFICA LO QUE PODEMOS VER ES COMO LAS MUJERES SON LAS MAS AFECTADAS POR EL DIAGNOSTICO DE LA ENEFERMEDAD TARDIA. ESTO ES BASICAMENTE PORQUE HAY MUCHAS PAREJAS( EN ESPECIAL HOMBRES) QUE SON BISEXUALES Y QUE TIENEN UNA DOBLE VIDA Y QUE POR TANTO ACABAN CONTAGIANDO A SU MUJER, QUIEN NO SABE DE LA INFECCION Y POR TANTO NO SE TRATA Y EVOLUCIONA MAS TARDE.</a:t>
            </a:r>
          </a:p>
        </p:txBody>
      </p:sp>
      <p:sp>
        <p:nvSpPr>
          <p:cNvPr id="4" name="Marcador de número de diapositiva 3"/>
          <p:cNvSpPr>
            <a:spLocks noGrp="1"/>
          </p:cNvSpPr>
          <p:nvPr>
            <p:ph type="sldNum" sz="quarter" idx="5"/>
          </p:nvPr>
        </p:nvSpPr>
        <p:spPr/>
        <p:txBody>
          <a:bodyPr/>
          <a:lstStyle/>
          <a:p>
            <a:fld id="{0801A716-DF51-0845-9E2C-6105FCDEB9A8}" type="slidenum">
              <a:rPr lang="es-ES" smtClean="0"/>
              <a:t>5</a:t>
            </a:fld>
            <a:endParaRPr lang="es-ES"/>
          </a:p>
        </p:txBody>
      </p:sp>
    </p:spTree>
    <p:extLst>
      <p:ext uri="{BB962C8B-B14F-4D97-AF65-F5344CB8AC3E}">
        <p14:creationId xmlns:p14="http://schemas.microsoft.com/office/powerpoint/2010/main" val="2637788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b="0" dirty="0">
                <a:effectLst/>
                <a:latin typeface="Roboto" panose="020F0502020204030204" pitchFamily="34" charset="0"/>
              </a:rPr>
              <a:t>El 30 de septiembre de 2019 se incluyó esta nueva </a:t>
            </a:r>
            <a:r>
              <a:rPr lang="es-ES" sz="1800" b="0" dirty="0" err="1">
                <a:effectLst/>
                <a:latin typeface="Roboto" panose="020F0502020204030204" pitchFamily="34" charset="0"/>
              </a:rPr>
              <a:t>indicación</a:t>
            </a:r>
            <a:r>
              <a:rPr lang="es-ES" sz="1800" b="0" dirty="0">
                <a:effectLst/>
                <a:latin typeface="Roboto" panose="020F0502020204030204" pitchFamily="34" charset="0"/>
              </a:rPr>
              <a:t> en la cartera </a:t>
            </a:r>
            <a:r>
              <a:rPr lang="es-ES" sz="1800" b="0" dirty="0" err="1">
                <a:effectLst/>
                <a:latin typeface="Roboto" panose="020F0502020204030204" pitchFamily="34" charset="0"/>
              </a:rPr>
              <a:t>básica</a:t>
            </a:r>
            <a:r>
              <a:rPr lang="es-ES" sz="1800" b="0" dirty="0">
                <a:effectLst/>
                <a:latin typeface="Roboto" panose="020F0502020204030204" pitchFamily="34" charset="0"/>
              </a:rPr>
              <a:t> de servicios del SNS en </a:t>
            </a:r>
            <a:r>
              <a:rPr lang="es-ES" sz="1800" b="0" dirty="0" err="1">
                <a:effectLst/>
                <a:latin typeface="Roboto" panose="020F0502020204030204" pitchFamily="34" charset="0"/>
              </a:rPr>
              <a:t>combinación</a:t>
            </a:r>
            <a:r>
              <a:rPr lang="es-ES" sz="1800" b="0" dirty="0">
                <a:effectLst/>
                <a:latin typeface="Roboto" panose="020F0502020204030204" pitchFamily="34" charset="0"/>
              </a:rPr>
              <a:t> a dosis fija </a:t>
            </a:r>
            <a:r>
              <a:rPr lang="es-ES" sz="1800" b="0" dirty="0" err="1">
                <a:effectLst/>
                <a:latin typeface="Roboto" panose="020F0502020204030204" pitchFamily="34" charset="0"/>
              </a:rPr>
              <a:t>considerándose</a:t>
            </a:r>
            <a:r>
              <a:rPr lang="es-ES" sz="1800" b="0" dirty="0">
                <a:effectLst/>
                <a:latin typeface="Roboto" panose="020F0502020204030204" pitchFamily="34" charset="0"/>
              </a:rPr>
              <a:t> una herramienta preventiva </a:t>
            </a:r>
            <a:r>
              <a:rPr lang="es-ES" sz="1800" b="0" dirty="0" err="1">
                <a:effectLst/>
                <a:latin typeface="Roboto" panose="020F0502020204030204" pitchFamily="34" charset="0"/>
              </a:rPr>
              <a:t>más</a:t>
            </a:r>
            <a:r>
              <a:rPr lang="es-ES" sz="1800" b="0" dirty="0">
                <a:effectLst/>
                <a:latin typeface="Roboto" panose="020F0502020204030204" pitchFamily="34" charset="0"/>
              </a:rPr>
              <a:t>, dentro de un paquete de medidas destinadas a prevenir la </a:t>
            </a:r>
            <a:r>
              <a:rPr lang="es-ES" sz="1800" b="0" dirty="0" err="1">
                <a:effectLst/>
                <a:latin typeface="Roboto" panose="020F0502020204030204" pitchFamily="34" charset="0"/>
              </a:rPr>
              <a:t>infección</a:t>
            </a:r>
            <a:r>
              <a:rPr lang="es-ES" sz="1800" b="0" dirty="0">
                <a:effectLst/>
                <a:latin typeface="Roboto" panose="020F0502020204030204" pitchFamily="34" charset="0"/>
              </a:rPr>
              <a:t> por el VIH y otras ITS </a:t>
            </a:r>
            <a:endParaRPr lang="es-ES" sz="2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800" dirty="0">
              <a:effectLst/>
              <a:latin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800" dirty="0">
              <a:effectLst/>
              <a:latin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ArialMT"/>
              </a:rPr>
              <a:t>La </a:t>
            </a:r>
            <a:r>
              <a:rPr lang="es-ES" sz="1800" dirty="0" err="1">
                <a:effectLst/>
                <a:latin typeface="ArialMT"/>
              </a:rPr>
              <a:t>mayoría</a:t>
            </a:r>
            <a:r>
              <a:rPr lang="es-ES" sz="1800" dirty="0">
                <a:effectLst/>
                <a:latin typeface="ArialMT"/>
              </a:rPr>
              <a:t> de los estudios han mostrado una gran variabilidad en cuanto a su eficacia, cercana al 86%. Estos resultados van </a:t>
            </a:r>
            <a:r>
              <a:rPr lang="es-ES" sz="1800" dirty="0" err="1">
                <a:effectLst/>
                <a:latin typeface="ArialMT"/>
              </a:rPr>
              <a:t>íntimamente</a:t>
            </a:r>
            <a:r>
              <a:rPr lang="es-ES" sz="1800" dirty="0">
                <a:effectLst/>
                <a:latin typeface="ArialMT"/>
              </a:rPr>
              <a:t> ligados al nivel de adherencia al trata-miento. En nuestro contexto, con una epidemia concentrada en HSH, la PrEP es </a:t>
            </a:r>
            <a:r>
              <a:rPr lang="es-ES" sz="1800" dirty="0" err="1">
                <a:effectLst/>
                <a:latin typeface="ArialMT"/>
              </a:rPr>
              <a:t>más</a:t>
            </a:r>
            <a:r>
              <a:rPr lang="es-ES" sz="1800" dirty="0">
                <a:effectLst/>
                <a:latin typeface="ArialMT"/>
              </a:rPr>
              <a:t> coste-efectiva en HSH de alto riesgo y no </a:t>
            </a:r>
            <a:r>
              <a:rPr lang="es-ES" sz="1800" dirty="0" err="1">
                <a:effectLst/>
                <a:latin typeface="ArialMT"/>
              </a:rPr>
              <a:t>debería</a:t>
            </a:r>
            <a:r>
              <a:rPr lang="es-ES" sz="1800" dirty="0">
                <a:effectLst/>
                <a:latin typeface="ArialMT"/>
              </a:rPr>
              <a:t> ser una </a:t>
            </a:r>
            <a:r>
              <a:rPr lang="es-ES" sz="1800" dirty="0" err="1">
                <a:effectLst/>
                <a:latin typeface="ArialMT"/>
              </a:rPr>
              <a:t>intervención</a:t>
            </a:r>
            <a:r>
              <a:rPr lang="es-ES" sz="1800" dirty="0">
                <a:effectLst/>
                <a:latin typeface="ArialMT"/>
              </a:rPr>
              <a:t> aislada sino usada en </a:t>
            </a:r>
            <a:r>
              <a:rPr lang="es-ES" sz="1800" dirty="0" err="1">
                <a:effectLst/>
                <a:latin typeface="ArialMT"/>
              </a:rPr>
              <a:t>combinación</a:t>
            </a:r>
            <a:r>
              <a:rPr lang="es-ES" sz="1800" dirty="0">
                <a:effectLst/>
                <a:latin typeface="ArialMT"/>
              </a:rPr>
              <a:t> con otras intervenciones. ES DECIR LA </a:t>
            </a:r>
            <a:r>
              <a:rPr lang="es-ES" sz="1800" dirty="0" err="1">
                <a:effectLst/>
                <a:latin typeface="ArialMT"/>
              </a:rPr>
              <a:t>prep</a:t>
            </a:r>
            <a:r>
              <a:rPr lang="es-ES" sz="1800" dirty="0">
                <a:effectLst/>
                <a:latin typeface="ArialMT"/>
              </a:rPr>
              <a:t> NO ES PAGARLE A LOS HOMOSEXUALES LAS RELACIONES DE RIESGO, Sino que es UNA ESTRATEGIA PARA CAPTAR A POBLACION CON UN MAYOR RIESGO, en concreto en España se pretende captar a hombre que tienen sexo con otros hombres</a:t>
            </a:r>
            <a:endParaRPr lang="es-ES" dirty="0"/>
          </a:p>
          <a:p>
            <a:endParaRPr lang="es-ES" dirty="0"/>
          </a:p>
          <a:p>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ym typeface="Wingdings" pitchFamily="2" charset="2"/>
              </a:rPr>
              <a:t>En países con menos recursos como </a:t>
            </a:r>
            <a:r>
              <a:rPr lang="es-ES" sz="1200" dirty="0" err="1">
                <a:sym typeface="Wingdings" pitchFamily="2" charset="2"/>
              </a:rPr>
              <a:t>Sudafrica</a:t>
            </a:r>
            <a:r>
              <a:rPr lang="es-ES" sz="1200" dirty="0">
                <a:sym typeface="Wingdings" pitchFamily="2" charset="2"/>
              </a:rPr>
              <a:t> y Brasil se ha liberado la patente del </a:t>
            </a:r>
            <a:r>
              <a:rPr lang="es-ES" sz="1200" dirty="0" err="1">
                <a:sym typeface="Wingdings" pitchFamily="2" charset="2"/>
              </a:rPr>
              <a:t>Cabotegravir</a:t>
            </a:r>
            <a:r>
              <a:rPr lang="es-ES" sz="1200" dirty="0">
                <a:sym typeface="Wingdings" pitchFamily="2" charset="2"/>
              </a:rPr>
              <a:t>, un fármaco que se administra </a:t>
            </a:r>
            <a:r>
              <a:rPr lang="es-ES" sz="1200" dirty="0" err="1">
                <a:sym typeface="Wingdings" pitchFamily="2" charset="2"/>
              </a:rPr>
              <a:t>via</a:t>
            </a:r>
            <a:r>
              <a:rPr lang="es-ES" sz="1200" dirty="0">
                <a:sym typeface="Wingdings" pitchFamily="2" charset="2"/>
              </a:rPr>
              <a:t> IM y que tiene una duración de 2 meses. </a:t>
            </a:r>
            <a:r>
              <a:rPr lang="es-ES" sz="1200" dirty="0" err="1">
                <a:sym typeface="Wingdings" pitchFamily="2" charset="2"/>
              </a:rPr>
              <a:t>Permitiria</a:t>
            </a:r>
            <a:r>
              <a:rPr lang="es-ES" sz="1200" dirty="0">
                <a:sym typeface="Wingdings" pitchFamily="2" charset="2"/>
              </a:rPr>
              <a:t> mejor adherencia.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dirty="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dirty="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dirty="0">
              <a:sym typeface="Wingdings" pitchFamily="2" charset="2"/>
            </a:endParaRPr>
          </a:p>
          <a:p>
            <a:endParaRPr lang="es-ES" dirty="0"/>
          </a:p>
        </p:txBody>
      </p:sp>
      <p:sp>
        <p:nvSpPr>
          <p:cNvPr id="4" name="Marcador de número de diapositiva 3"/>
          <p:cNvSpPr>
            <a:spLocks noGrp="1"/>
          </p:cNvSpPr>
          <p:nvPr>
            <p:ph type="sldNum" sz="quarter" idx="5"/>
          </p:nvPr>
        </p:nvSpPr>
        <p:spPr/>
        <p:txBody>
          <a:bodyPr/>
          <a:lstStyle/>
          <a:p>
            <a:fld id="{0801A716-DF51-0845-9E2C-6105FCDEB9A8}" type="slidenum">
              <a:rPr lang="es-ES" smtClean="0"/>
              <a:t>6</a:t>
            </a:fld>
            <a:endParaRPr lang="es-ES"/>
          </a:p>
        </p:txBody>
      </p:sp>
    </p:spTree>
    <p:extLst>
      <p:ext uri="{BB962C8B-B14F-4D97-AF65-F5344CB8AC3E}">
        <p14:creationId xmlns:p14="http://schemas.microsoft.com/office/powerpoint/2010/main" val="3868933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b="0" dirty="0">
                <a:effectLst/>
                <a:latin typeface="Roboto" panose="02000000000000000000" pitchFamily="2" charset="0"/>
              </a:rPr>
              <a:t>Solo pueden dispensarse en servicios de farmacia hospitalaria o en centros asistenciales autorizados por las Comunidades </a:t>
            </a:r>
            <a:r>
              <a:rPr lang="es-ES" sz="1800" b="0" dirty="0" err="1">
                <a:effectLst/>
                <a:latin typeface="Roboto" panose="02000000000000000000" pitchFamily="2" charset="0"/>
              </a:rPr>
              <a:t>Autónomas</a:t>
            </a:r>
            <a:r>
              <a:rPr lang="es-ES" sz="1800" b="0" dirty="0">
                <a:effectLst/>
                <a:latin typeface="Roboto" panose="02000000000000000000" pitchFamily="2" charset="0"/>
              </a:rPr>
              <a:t> (CCAA)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b="0" dirty="0">
                <a:effectLst/>
                <a:latin typeface="Roboto" panose="02000000000000000000" pitchFamily="2" charset="0"/>
              </a:rPr>
              <a:t>Debe ser prescrita por un </a:t>
            </a:r>
            <a:r>
              <a:rPr lang="es-ES" sz="1800" b="0" dirty="0" err="1">
                <a:effectLst/>
                <a:latin typeface="Roboto" panose="02000000000000000000" pitchFamily="2" charset="0"/>
              </a:rPr>
              <a:t>médico</a:t>
            </a:r>
            <a:r>
              <a:rPr lang="es-ES" sz="1800" b="0" dirty="0">
                <a:effectLst/>
                <a:latin typeface="Roboto" panose="02000000000000000000" pitchFamily="2" charset="0"/>
              </a:rPr>
              <a:t> especialista, con experiencia en VIH e ITS .</a:t>
            </a: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b="0" dirty="0">
                <a:effectLst/>
                <a:latin typeface="Roboto" panose="02000000000000000000" pitchFamily="2" charset="0"/>
              </a:rPr>
              <a:t>a)Se realizará </a:t>
            </a:r>
            <a:r>
              <a:rPr lang="es-ES" sz="1800" b="0" dirty="0" err="1">
                <a:effectLst/>
                <a:latin typeface="Roboto" panose="02000000000000000000" pitchFamily="2" charset="0"/>
              </a:rPr>
              <a:t>serología</a:t>
            </a:r>
            <a:r>
              <a:rPr lang="es-ES" sz="1800" b="0" dirty="0">
                <a:effectLst/>
                <a:latin typeface="Roboto" panose="02000000000000000000" pitchFamily="2" charset="0"/>
              </a:rPr>
              <a:t> del VIH con un test ELISA de cuarta </a:t>
            </a:r>
            <a:r>
              <a:rPr lang="es-ES" sz="1800" b="0" dirty="0" err="1">
                <a:effectLst/>
                <a:latin typeface="Roboto" panose="02000000000000000000" pitchFamily="2" charset="0"/>
              </a:rPr>
              <a:t>generación</a:t>
            </a:r>
            <a:r>
              <a:rPr lang="es-ES" sz="1800" b="0" dirty="0">
                <a:effectLst/>
                <a:latin typeface="Roboto" panose="02000000000000000000" pitchFamily="2" charset="0"/>
              </a:rPr>
              <a:t> y si existen </a:t>
            </a:r>
            <a:r>
              <a:rPr lang="es-ES" sz="1800" b="0" dirty="0" err="1">
                <a:effectLst/>
                <a:latin typeface="Roboto" panose="02000000000000000000" pitchFamily="2" charset="0"/>
              </a:rPr>
              <a:t>síntomas</a:t>
            </a:r>
            <a:r>
              <a:rPr lang="es-ES" sz="1800" b="0" dirty="0">
                <a:effectLst/>
                <a:latin typeface="Roboto" panose="02000000000000000000" pitchFamily="2" charset="0"/>
              </a:rPr>
              <a:t> o signos de </a:t>
            </a:r>
            <a:r>
              <a:rPr lang="es-ES" sz="1800" b="0" dirty="0" err="1">
                <a:effectLst/>
                <a:latin typeface="Roboto" panose="02000000000000000000" pitchFamily="2" charset="0"/>
              </a:rPr>
              <a:t>primoinfección</a:t>
            </a:r>
            <a:r>
              <a:rPr lang="es-ES" sz="1800" b="0" dirty="0">
                <a:effectLst/>
                <a:latin typeface="Roboto" panose="02000000000000000000" pitchFamily="2" charset="0"/>
              </a:rPr>
              <a:t> se </a:t>
            </a:r>
            <a:r>
              <a:rPr lang="es-ES" sz="1800" b="0" dirty="0" err="1">
                <a:effectLst/>
                <a:latin typeface="Roboto" panose="02000000000000000000" pitchFamily="2" charset="0"/>
              </a:rPr>
              <a:t>realizarán</a:t>
            </a:r>
            <a:r>
              <a:rPr lang="es-ES" sz="1800" b="0" dirty="0">
                <a:effectLst/>
                <a:latin typeface="Roboto" panose="02000000000000000000" pitchFamily="2" charset="0"/>
              </a:rPr>
              <a:t> las pruebas confirmatorias, </a:t>
            </a:r>
            <a:r>
              <a:rPr lang="es-ES" sz="1800" b="0" dirty="0" err="1">
                <a:effectLst/>
                <a:latin typeface="Roboto" panose="02000000000000000000" pitchFamily="2" charset="0"/>
              </a:rPr>
              <a:t>además</a:t>
            </a:r>
            <a:r>
              <a:rPr lang="es-ES" sz="1800" b="0" dirty="0">
                <a:effectLst/>
                <a:latin typeface="Roboto" panose="02000000000000000000" pitchFamily="2" charset="0"/>
              </a:rPr>
              <a:t> de una carga viral </a:t>
            </a:r>
            <a:r>
              <a:rPr lang="es-ES" sz="1800" b="0" dirty="0" err="1">
                <a:effectLst/>
                <a:latin typeface="Roboto" panose="02000000000000000000" pitchFamily="2" charset="0"/>
              </a:rPr>
              <a:t>plasmática</a:t>
            </a:r>
            <a:r>
              <a:rPr lang="es-ES" sz="1800" b="0" dirty="0">
                <a:effectLst/>
                <a:latin typeface="Roboto" panose="02000000000000000000" pitchFamily="2" charset="0"/>
              </a:rPr>
              <a:t> (CVP) del VIH. La PrEP no se debe iniciar hasta tres semanas </a:t>
            </a:r>
            <a:r>
              <a:rPr lang="es-ES" sz="1800" b="0" dirty="0" err="1">
                <a:effectLst/>
                <a:latin typeface="Roboto" panose="02000000000000000000" pitchFamily="2" charset="0"/>
              </a:rPr>
              <a:t>después</a:t>
            </a:r>
            <a:r>
              <a:rPr lang="es-ES" sz="1800" b="0" dirty="0">
                <a:effectLst/>
                <a:latin typeface="Roboto" panose="02000000000000000000" pitchFamily="2" charset="0"/>
              </a:rPr>
              <a:t> de descartar </a:t>
            </a:r>
            <a:r>
              <a:rPr lang="es-ES" sz="1800" b="0" dirty="0" err="1">
                <a:effectLst/>
                <a:latin typeface="Roboto" panose="02000000000000000000" pitchFamily="2" charset="0"/>
              </a:rPr>
              <a:t>infección</a:t>
            </a:r>
            <a:r>
              <a:rPr lang="es-ES" sz="1800" b="0" dirty="0">
                <a:effectLst/>
                <a:latin typeface="Roboto" panose="02000000000000000000" pitchFamily="2" charset="0"/>
              </a:rPr>
              <a:t> por el VIH.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b) </a:t>
            </a:r>
            <a:r>
              <a:rPr lang="es-ES" sz="1800" b="0" dirty="0">
                <a:effectLst/>
                <a:latin typeface="Roboto" panose="02000000000000000000" pitchFamily="2" charset="0"/>
              </a:rPr>
              <a:t>Incluyendo </a:t>
            </a:r>
            <a:r>
              <a:rPr lang="es-ES" sz="1800" b="0" dirty="0" err="1">
                <a:effectLst/>
                <a:latin typeface="Roboto" panose="02000000000000000000" pitchFamily="2" charset="0"/>
              </a:rPr>
              <a:t>sífilis</a:t>
            </a:r>
            <a:r>
              <a:rPr lang="es-ES" sz="1800" b="0" dirty="0">
                <a:effectLst/>
                <a:latin typeface="Roboto" panose="02000000000000000000" pitchFamily="2" charset="0"/>
              </a:rPr>
              <a:t>, gonococia, linfogranuloma </a:t>
            </a:r>
            <a:r>
              <a:rPr lang="es-ES" sz="1800" b="0" dirty="0" err="1">
                <a:effectLst/>
                <a:latin typeface="Roboto" panose="02000000000000000000" pitchFamily="2" charset="0"/>
              </a:rPr>
              <a:t>venéreo</a:t>
            </a:r>
            <a:r>
              <a:rPr lang="es-ES" sz="1800" b="0" dirty="0">
                <a:effectLst/>
                <a:latin typeface="Roboto" panose="02000000000000000000" pitchFamily="2" charset="0"/>
              </a:rPr>
              <a:t> y </a:t>
            </a:r>
            <a:r>
              <a:rPr lang="es-ES" sz="1800" b="0" i="1" dirty="0">
                <a:effectLst/>
                <a:latin typeface="Roboto" panose="02000000000000000000" pitchFamily="2" charset="0"/>
              </a:rPr>
              <a:t>Chlamydia </a:t>
            </a:r>
            <a:r>
              <a:rPr lang="es-ES" sz="1800" b="0" i="1" dirty="0" err="1">
                <a:effectLst/>
                <a:latin typeface="Roboto" panose="02000000000000000000" pitchFamily="2" charset="0"/>
              </a:rPr>
              <a:t>trachomatis</a:t>
            </a:r>
            <a:r>
              <a:rPr lang="es-ES" sz="1800" b="0" dirty="0">
                <a:effectLst/>
                <a:latin typeface="Roboto" panose="02000000000000000000" pitchFamily="2" charset="0"/>
              </a:rPr>
              <a:t>, en todas las personas, aunque </a:t>
            </a:r>
            <a:r>
              <a:rPr lang="es-ES" sz="1800" b="0" dirty="0" err="1">
                <a:effectLst/>
                <a:latin typeface="Roboto" panose="02000000000000000000" pitchFamily="2" charset="0"/>
              </a:rPr>
              <a:t>estén</a:t>
            </a:r>
            <a:r>
              <a:rPr lang="es-ES" sz="1800" b="0" dirty="0">
                <a:effectLst/>
                <a:latin typeface="Roboto" panose="02000000000000000000" pitchFamily="2" charset="0"/>
              </a:rPr>
              <a:t> </a:t>
            </a:r>
            <a:r>
              <a:rPr lang="es-ES" sz="1800" b="0" dirty="0" err="1">
                <a:effectLst/>
                <a:latin typeface="Roboto" panose="02000000000000000000" pitchFamily="2" charset="0"/>
              </a:rPr>
              <a:t>asintomáticas</a:t>
            </a:r>
            <a:r>
              <a:rPr lang="es-ES" sz="1800" b="0" dirty="0">
                <a:effectLst/>
                <a:latin typeface="Roboto" panose="02000000000000000000" pitchFamily="2" charset="0"/>
              </a:rPr>
              <a:t>. Si se detecta una ITS se debe descartar </a:t>
            </a:r>
            <a:r>
              <a:rPr lang="es-ES" sz="1800" b="0" dirty="0" err="1">
                <a:effectLst/>
                <a:latin typeface="Roboto" panose="02000000000000000000" pitchFamily="2" charset="0"/>
              </a:rPr>
              <a:t>infección</a:t>
            </a:r>
            <a:r>
              <a:rPr lang="es-ES" sz="1800" b="0" dirty="0">
                <a:effectLst/>
                <a:latin typeface="Roboto" panose="02000000000000000000" pitchFamily="2" charset="0"/>
              </a:rPr>
              <a:t> aguda por el VIH antes de iniciar la PrEP. </a:t>
            </a: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a:p>
            <a:endParaRPr lang="es-ES" dirty="0"/>
          </a:p>
        </p:txBody>
      </p:sp>
      <p:sp>
        <p:nvSpPr>
          <p:cNvPr id="4" name="Marcador de número de diapositiva 3"/>
          <p:cNvSpPr>
            <a:spLocks noGrp="1"/>
          </p:cNvSpPr>
          <p:nvPr>
            <p:ph type="sldNum" sz="quarter" idx="5"/>
          </p:nvPr>
        </p:nvSpPr>
        <p:spPr/>
        <p:txBody>
          <a:bodyPr/>
          <a:lstStyle/>
          <a:p>
            <a:fld id="{0801A716-DF51-0845-9E2C-6105FCDEB9A8}" type="slidenum">
              <a:rPr lang="es-ES" smtClean="0"/>
              <a:t>9</a:t>
            </a:fld>
            <a:endParaRPr lang="es-ES"/>
          </a:p>
        </p:txBody>
      </p:sp>
    </p:spTree>
    <p:extLst>
      <p:ext uri="{BB962C8B-B14F-4D97-AF65-F5344CB8AC3E}">
        <p14:creationId xmlns:p14="http://schemas.microsoft.com/office/powerpoint/2010/main" val="3655988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b="0" dirty="0">
                <a:effectLst/>
                <a:latin typeface="Roboto" panose="02000000000000000000" pitchFamily="2" charset="0"/>
              </a:rPr>
              <a:t>El TDF usado en la PrEP puede ser </a:t>
            </a:r>
            <a:r>
              <a:rPr lang="es-ES" sz="1800" b="0" dirty="0" err="1">
                <a:effectLst/>
                <a:latin typeface="Roboto" panose="02000000000000000000" pitchFamily="2" charset="0"/>
              </a:rPr>
              <a:t>nefrotóxico</a:t>
            </a:r>
            <a:r>
              <a:rPr lang="es-ES" sz="1800" b="0" dirty="0">
                <a:effectLst/>
                <a:latin typeface="Roboto" panose="02000000000000000000" pitchFamily="2" charset="0"/>
              </a:rPr>
              <a:t> y no se debe utilizar con </a:t>
            </a:r>
            <a:r>
              <a:rPr lang="es-ES" sz="1800" b="0" dirty="0" err="1">
                <a:effectLst/>
                <a:latin typeface="Roboto" panose="02000000000000000000" pitchFamily="2" charset="0"/>
              </a:rPr>
              <a:t>FGe</a:t>
            </a:r>
            <a:r>
              <a:rPr lang="es-ES" sz="1800" b="0" dirty="0">
                <a:effectLst/>
                <a:latin typeface="Roboto" panose="02000000000000000000" pitchFamily="2" charset="0"/>
              </a:rPr>
              <a:t> &lt; 60 </a:t>
            </a:r>
            <a:r>
              <a:rPr lang="es-ES" sz="1800" b="0" dirty="0" err="1">
                <a:effectLst/>
                <a:latin typeface="Roboto" panose="02000000000000000000" pitchFamily="2" charset="0"/>
              </a:rPr>
              <a:t>mL</a:t>
            </a:r>
            <a:r>
              <a:rPr lang="es-ES" sz="1800" b="0" dirty="0">
                <a:effectLst/>
                <a:latin typeface="Roboto" panose="02000000000000000000" pitchFamily="2" charset="0"/>
              </a:rPr>
              <a:t>/min o si presencia de proteinuria </a:t>
            </a:r>
            <a:r>
              <a:rPr lang="es-ES" sz="1800" b="0" dirty="0" err="1">
                <a:effectLst/>
                <a:latin typeface="Roboto" panose="02000000000000000000" pitchFamily="2" charset="0"/>
              </a:rPr>
              <a:t>clínicamente</a:t>
            </a:r>
            <a:r>
              <a:rPr lang="es-ES" sz="1800" b="0" dirty="0">
                <a:effectLst/>
                <a:latin typeface="Roboto" panose="02000000000000000000" pitchFamily="2" charset="0"/>
              </a:rPr>
              <a:t> significativa. </a:t>
            </a:r>
            <a:endParaRPr lang="es-ES" dirty="0"/>
          </a:p>
          <a:p>
            <a:endParaRPr lang="es-ES" dirty="0"/>
          </a:p>
          <a:p>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b="0" dirty="0">
                <a:effectLst/>
                <a:latin typeface="Roboto" panose="02000000000000000000" pitchFamily="2" charset="0"/>
              </a:rPr>
              <a:t>En hombres y mujeres con pauta diaria se estima que son necesarias 7 dosis/semana para conseguir una </a:t>
            </a:r>
            <a:r>
              <a:rPr lang="es-ES" sz="1800" b="0" dirty="0" err="1">
                <a:effectLst/>
                <a:latin typeface="Roboto" panose="02000000000000000000" pitchFamily="2" charset="0"/>
              </a:rPr>
              <a:t>protección</a:t>
            </a:r>
            <a:r>
              <a:rPr lang="es-ES" sz="1800" b="0" dirty="0">
                <a:effectLst/>
                <a:latin typeface="Roboto" panose="02000000000000000000" pitchFamily="2" charset="0"/>
              </a:rPr>
              <a:t> efectiva.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b="0" dirty="0">
                <a:effectLst/>
                <a:latin typeface="Roboto" panose="02000000000000000000" pitchFamily="2" charset="0"/>
              </a:rPr>
              <a:t>Para finalizar el programa de PrEP se debe continuar con un comprimido/</a:t>
            </a:r>
            <a:r>
              <a:rPr lang="es-ES" sz="1800" b="0" dirty="0" err="1">
                <a:effectLst/>
                <a:latin typeface="Roboto" panose="02000000000000000000" pitchFamily="2" charset="0"/>
              </a:rPr>
              <a:t>día</a:t>
            </a:r>
            <a:r>
              <a:rPr lang="es-ES" sz="1800" b="0" dirty="0">
                <a:effectLst/>
                <a:latin typeface="Roboto" panose="02000000000000000000" pitchFamily="2" charset="0"/>
              </a:rPr>
              <a:t> durante 7 </a:t>
            </a:r>
            <a:r>
              <a:rPr lang="es-ES" sz="1800" b="0" dirty="0" err="1">
                <a:effectLst/>
                <a:latin typeface="Roboto" panose="02000000000000000000" pitchFamily="2" charset="0"/>
              </a:rPr>
              <a:t>días</a:t>
            </a:r>
            <a:r>
              <a:rPr lang="es-ES" sz="1800" b="0" dirty="0">
                <a:effectLst/>
                <a:latin typeface="Roboto" panose="02000000000000000000" pitchFamily="2" charset="0"/>
              </a:rPr>
              <a:t> desde la </a:t>
            </a:r>
            <a:r>
              <a:rPr lang="es-ES" sz="1800" b="0" dirty="0" err="1">
                <a:effectLst/>
                <a:latin typeface="Roboto" panose="02000000000000000000" pitchFamily="2" charset="0"/>
              </a:rPr>
              <a:t>última</a:t>
            </a:r>
            <a:r>
              <a:rPr lang="es-ES" sz="1800" b="0" dirty="0">
                <a:effectLst/>
                <a:latin typeface="Roboto" panose="02000000000000000000" pitchFamily="2" charset="0"/>
              </a:rPr>
              <a:t> </a:t>
            </a:r>
            <a:r>
              <a:rPr lang="es-ES" sz="1800" b="0" dirty="0" err="1">
                <a:effectLst/>
                <a:latin typeface="Roboto" panose="02000000000000000000" pitchFamily="2" charset="0"/>
              </a:rPr>
              <a:t>exposición</a:t>
            </a:r>
            <a:r>
              <a:rPr lang="es-ES" sz="1800" b="0" dirty="0">
                <a:effectLst/>
                <a:latin typeface="Roboto" panose="02000000000000000000" pitchFamily="2" charset="0"/>
              </a:rPr>
              <a:t> de riesgo. </a:t>
            </a: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a:p>
            <a:endParaRPr lang="es-ES" dirty="0"/>
          </a:p>
        </p:txBody>
      </p:sp>
      <p:sp>
        <p:nvSpPr>
          <p:cNvPr id="4" name="Marcador de número de diapositiva 3"/>
          <p:cNvSpPr>
            <a:spLocks noGrp="1"/>
          </p:cNvSpPr>
          <p:nvPr>
            <p:ph type="sldNum" sz="quarter" idx="5"/>
          </p:nvPr>
        </p:nvSpPr>
        <p:spPr/>
        <p:txBody>
          <a:bodyPr/>
          <a:lstStyle/>
          <a:p>
            <a:fld id="{0801A716-DF51-0845-9E2C-6105FCDEB9A8}" type="slidenum">
              <a:rPr lang="es-ES" smtClean="0"/>
              <a:t>10</a:t>
            </a:fld>
            <a:endParaRPr lang="es-ES"/>
          </a:p>
        </p:txBody>
      </p:sp>
    </p:spTree>
    <p:extLst>
      <p:ext uri="{BB962C8B-B14F-4D97-AF65-F5344CB8AC3E}">
        <p14:creationId xmlns:p14="http://schemas.microsoft.com/office/powerpoint/2010/main" val="1236874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Las tasas de infección por gonococo son mas frecuentes en hombres entre los 20 y 35 años.</a:t>
            </a:r>
          </a:p>
        </p:txBody>
      </p:sp>
      <p:sp>
        <p:nvSpPr>
          <p:cNvPr id="4" name="Marcador de número de diapositiva 3"/>
          <p:cNvSpPr>
            <a:spLocks noGrp="1"/>
          </p:cNvSpPr>
          <p:nvPr>
            <p:ph type="sldNum" sz="quarter" idx="5"/>
          </p:nvPr>
        </p:nvSpPr>
        <p:spPr/>
        <p:txBody>
          <a:bodyPr/>
          <a:lstStyle/>
          <a:p>
            <a:fld id="{0801A716-DF51-0845-9E2C-6105FCDEB9A8}" type="slidenum">
              <a:rPr lang="es-ES" smtClean="0"/>
              <a:t>14</a:t>
            </a:fld>
            <a:endParaRPr lang="es-ES"/>
          </a:p>
        </p:txBody>
      </p:sp>
    </p:spTree>
    <p:extLst>
      <p:ext uri="{BB962C8B-B14F-4D97-AF65-F5344CB8AC3E}">
        <p14:creationId xmlns:p14="http://schemas.microsoft.com/office/powerpoint/2010/main" val="1114301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infección por  </a:t>
            </a:r>
            <a:r>
              <a:rPr lang="es-ES" sz="1200" dirty="0"/>
              <a:t>Chlamydia es mas frecuente en mujeres y las tasa de infección son mas frecuentes en mujeres entre los 20 y 35 años. </a:t>
            </a:r>
            <a:endParaRPr lang="es-ES" dirty="0"/>
          </a:p>
        </p:txBody>
      </p:sp>
      <p:sp>
        <p:nvSpPr>
          <p:cNvPr id="4" name="Marcador de número de diapositiva 3"/>
          <p:cNvSpPr>
            <a:spLocks noGrp="1"/>
          </p:cNvSpPr>
          <p:nvPr>
            <p:ph type="sldNum" sz="quarter" idx="5"/>
          </p:nvPr>
        </p:nvSpPr>
        <p:spPr/>
        <p:txBody>
          <a:bodyPr/>
          <a:lstStyle/>
          <a:p>
            <a:fld id="{0801A716-DF51-0845-9E2C-6105FCDEB9A8}" type="slidenum">
              <a:rPr lang="es-ES" smtClean="0"/>
              <a:t>15</a:t>
            </a:fld>
            <a:endParaRPr lang="es-ES"/>
          </a:p>
        </p:txBody>
      </p:sp>
    </p:spTree>
    <p:extLst>
      <p:ext uri="{BB962C8B-B14F-4D97-AF65-F5344CB8AC3E}">
        <p14:creationId xmlns:p14="http://schemas.microsoft.com/office/powerpoint/2010/main" val="1663548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9E3773-2CEB-529E-DA44-A2A9D322C43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EA8FBE-2258-F9A5-BEC2-FE665538F4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0C9332E-C12C-47FD-DBB1-22BDD47C0FFF}"/>
              </a:ext>
            </a:extLst>
          </p:cNvPr>
          <p:cNvSpPr>
            <a:spLocks noGrp="1"/>
          </p:cNvSpPr>
          <p:nvPr>
            <p:ph type="dt" sz="half" idx="10"/>
          </p:nvPr>
        </p:nvSpPr>
        <p:spPr/>
        <p:txBody>
          <a:bodyPr/>
          <a:lstStyle/>
          <a:p>
            <a:fld id="{A002C9B0-EB62-B043-BE0A-4FF8B5A1459C}" type="datetimeFigureOut">
              <a:rPr lang="es-ES" smtClean="0"/>
              <a:t>17/11/22</a:t>
            </a:fld>
            <a:endParaRPr lang="es-ES"/>
          </a:p>
        </p:txBody>
      </p:sp>
      <p:sp>
        <p:nvSpPr>
          <p:cNvPr id="5" name="Marcador de pie de página 4">
            <a:extLst>
              <a:ext uri="{FF2B5EF4-FFF2-40B4-BE49-F238E27FC236}">
                <a16:creationId xmlns:a16="http://schemas.microsoft.com/office/drawing/2014/main" id="{ADBCC564-AB74-CDD9-2B9A-4BF6394F768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9D80831-25F2-0D76-F22C-CF5C81ABEA46}"/>
              </a:ext>
            </a:extLst>
          </p:cNvPr>
          <p:cNvSpPr>
            <a:spLocks noGrp="1"/>
          </p:cNvSpPr>
          <p:nvPr>
            <p:ph type="sldNum" sz="quarter" idx="12"/>
          </p:nvPr>
        </p:nvSpPr>
        <p:spPr/>
        <p:txBody>
          <a:bodyPr/>
          <a:lstStyle/>
          <a:p>
            <a:fld id="{77736A6D-CAD1-1943-A2AA-45BDF2A510E5}" type="slidenum">
              <a:rPr lang="es-ES" smtClean="0"/>
              <a:t>‹Nº›</a:t>
            </a:fld>
            <a:endParaRPr lang="es-ES"/>
          </a:p>
        </p:txBody>
      </p:sp>
    </p:spTree>
    <p:extLst>
      <p:ext uri="{BB962C8B-B14F-4D97-AF65-F5344CB8AC3E}">
        <p14:creationId xmlns:p14="http://schemas.microsoft.com/office/powerpoint/2010/main" val="573438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30EE2D-8D8F-AAED-0003-B2AE808239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4D814DB-3B99-2AB4-5597-700BC943B94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ADBBDDD-3886-E870-FFD2-F65AB63CE4EA}"/>
              </a:ext>
            </a:extLst>
          </p:cNvPr>
          <p:cNvSpPr>
            <a:spLocks noGrp="1"/>
          </p:cNvSpPr>
          <p:nvPr>
            <p:ph type="dt" sz="half" idx="10"/>
          </p:nvPr>
        </p:nvSpPr>
        <p:spPr/>
        <p:txBody>
          <a:bodyPr/>
          <a:lstStyle/>
          <a:p>
            <a:fld id="{A002C9B0-EB62-B043-BE0A-4FF8B5A1459C}" type="datetimeFigureOut">
              <a:rPr lang="es-ES" smtClean="0"/>
              <a:t>17/11/22</a:t>
            </a:fld>
            <a:endParaRPr lang="es-ES"/>
          </a:p>
        </p:txBody>
      </p:sp>
      <p:sp>
        <p:nvSpPr>
          <p:cNvPr id="5" name="Marcador de pie de página 4">
            <a:extLst>
              <a:ext uri="{FF2B5EF4-FFF2-40B4-BE49-F238E27FC236}">
                <a16:creationId xmlns:a16="http://schemas.microsoft.com/office/drawing/2014/main" id="{EC39E427-643A-9F8E-C393-D94B09158B6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960A3E0-DA25-5AF5-C167-3D31E3A2A7DB}"/>
              </a:ext>
            </a:extLst>
          </p:cNvPr>
          <p:cNvSpPr>
            <a:spLocks noGrp="1"/>
          </p:cNvSpPr>
          <p:nvPr>
            <p:ph type="sldNum" sz="quarter" idx="12"/>
          </p:nvPr>
        </p:nvSpPr>
        <p:spPr/>
        <p:txBody>
          <a:bodyPr/>
          <a:lstStyle/>
          <a:p>
            <a:fld id="{77736A6D-CAD1-1943-A2AA-45BDF2A510E5}" type="slidenum">
              <a:rPr lang="es-ES" smtClean="0"/>
              <a:t>‹Nº›</a:t>
            </a:fld>
            <a:endParaRPr lang="es-ES"/>
          </a:p>
        </p:txBody>
      </p:sp>
    </p:spTree>
    <p:extLst>
      <p:ext uri="{BB962C8B-B14F-4D97-AF65-F5344CB8AC3E}">
        <p14:creationId xmlns:p14="http://schemas.microsoft.com/office/powerpoint/2010/main" val="2485796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5A2149-02A4-C2DA-D974-C8C143A12E5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87A3E7CE-75F6-C046-BB93-05BFDD7860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EA7C8A4-5A99-8B2B-FA3D-962B332701CA}"/>
              </a:ext>
            </a:extLst>
          </p:cNvPr>
          <p:cNvSpPr>
            <a:spLocks noGrp="1"/>
          </p:cNvSpPr>
          <p:nvPr>
            <p:ph type="dt" sz="half" idx="10"/>
          </p:nvPr>
        </p:nvSpPr>
        <p:spPr/>
        <p:txBody>
          <a:bodyPr/>
          <a:lstStyle/>
          <a:p>
            <a:fld id="{A002C9B0-EB62-B043-BE0A-4FF8B5A1459C}" type="datetimeFigureOut">
              <a:rPr lang="es-ES" smtClean="0"/>
              <a:t>17/11/22</a:t>
            </a:fld>
            <a:endParaRPr lang="es-ES"/>
          </a:p>
        </p:txBody>
      </p:sp>
      <p:sp>
        <p:nvSpPr>
          <p:cNvPr id="5" name="Marcador de pie de página 4">
            <a:extLst>
              <a:ext uri="{FF2B5EF4-FFF2-40B4-BE49-F238E27FC236}">
                <a16:creationId xmlns:a16="http://schemas.microsoft.com/office/drawing/2014/main" id="{DA1631AA-4AC5-4E6C-624C-EDCCE43286F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4B5C38D-7C03-6A46-E74C-6A783AA6A811}"/>
              </a:ext>
            </a:extLst>
          </p:cNvPr>
          <p:cNvSpPr>
            <a:spLocks noGrp="1"/>
          </p:cNvSpPr>
          <p:nvPr>
            <p:ph type="sldNum" sz="quarter" idx="12"/>
          </p:nvPr>
        </p:nvSpPr>
        <p:spPr/>
        <p:txBody>
          <a:bodyPr/>
          <a:lstStyle/>
          <a:p>
            <a:fld id="{77736A6D-CAD1-1943-A2AA-45BDF2A510E5}" type="slidenum">
              <a:rPr lang="es-ES" smtClean="0"/>
              <a:t>‹Nº›</a:t>
            </a:fld>
            <a:endParaRPr lang="es-ES"/>
          </a:p>
        </p:txBody>
      </p:sp>
    </p:spTree>
    <p:extLst>
      <p:ext uri="{BB962C8B-B14F-4D97-AF65-F5344CB8AC3E}">
        <p14:creationId xmlns:p14="http://schemas.microsoft.com/office/powerpoint/2010/main" val="3536954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37D5A9-3F09-DFA2-DF3A-A516098C5A42}"/>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B948D9-59A4-E903-535A-6697F4AF614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53A6BF2B-E997-779D-950B-04D4316EC3B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74D3C03-743C-7562-203E-BBBCCBF5D2C1}"/>
              </a:ext>
            </a:extLst>
          </p:cNvPr>
          <p:cNvSpPr>
            <a:spLocks noGrp="1"/>
          </p:cNvSpPr>
          <p:nvPr>
            <p:ph type="dt" sz="half" idx="10"/>
          </p:nvPr>
        </p:nvSpPr>
        <p:spPr/>
        <p:txBody>
          <a:bodyPr/>
          <a:lstStyle/>
          <a:p>
            <a:fld id="{A002C9B0-EB62-B043-BE0A-4FF8B5A1459C}" type="datetimeFigureOut">
              <a:rPr lang="es-ES" smtClean="0"/>
              <a:t>17/11/22</a:t>
            </a:fld>
            <a:endParaRPr lang="es-ES"/>
          </a:p>
        </p:txBody>
      </p:sp>
      <p:sp>
        <p:nvSpPr>
          <p:cNvPr id="6" name="Marcador de pie de página 5">
            <a:extLst>
              <a:ext uri="{FF2B5EF4-FFF2-40B4-BE49-F238E27FC236}">
                <a16:creationId xmlns:a16="http://schemas.microsoft.com/office/drawing/2014/main" id="{007F0AB4-735C-BB1E-D94E-4D2527920F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A791418-68D2-19F7-2805-7AAADCD5E89A}"/>
              </a:ext>
            </a:extLst>
          </p:cNvPr>
          <p:cNvSpPr>
            <a:spLocks noGrp="1"/>
          </p:cNvSpPr>
          <p:nvPr>
            <p:ph type="sldNum" sz="quarter" idx="12"/>
          </p:nvPr>
        </p:nvSpPr>
        <p:spPr/>
        <p:txBody>
          <a:bodyPr/>
          <a:lstStyle/>
          <a:p>
            <a:fld id="{77736A6D-CAD1-1943-A2AA-45BDF2A510E5}" type="slidenum">
              <a:rPr lang="es-ES" smtClean="0"/>
              <a:t>‹Nº›</a:t>
            </a:fld>
            <a:endParaRPr lang="es-ES"/>
          </a:p>
        </p:txBody>
      </p:sp>
    </p:spTree>
    <p:extLst>
      <p:ext uri="{BB962C8B-B14F-4D97-AF65-F5344CB8AC3E}">
        <p14:creationId xmlns:p14="http://schemas.microsoft.com/office/powerpoint/2010/main" val="1800309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EFFC82-A1DF-32C7-E9B1-00F8E9E1951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1DC772D-7A98-0165-024D-5FFD9C33FC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CF82ADB-1810-A376-3717-857F6CC02AD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32C32E5-946B-BC4B-1C8A-CA071C840D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90A9B1E-9902-8084-6F6F-F6065481480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FB62C5A-9E65-D372-6078-571EF72B8932}"/>
              </a:ext>
            </a:extLst>
          </p:cNvPr>
          <p:cNvSpPr>
            <a:spLocks noGrp="1"/>
          </p:cNvSpPr>
          <p:nvPr>
            <p:ph type="dt" sz="half" idx="10"/>
          </p:nvPr>
        </p:nvSpPr>
        <p:spPr/>
        <p:txBody>
          <a:bodyPr/>
          <a:lstStyle/>
          <a:p>
            <a:fld id="{A002C9B0-EB62-B043-BE0A-4FF8B5A1459C}" type="datetimeFigureOut">
              <a:rPr lang="es-ES" smtClean="0"/>
              <a:t>17/11/22</a:t>
            </a:fld>
            <a:endParaRPr lang="es-ES"/>
          </a:p>
        </p:txBody>
      </p:sp>
      <p:sp>
        <p:nvSpPr>
          <p:cNvPr id="8" name="Marcador de pie de página 7">
            <a:extLst>
              <a:ext uri="{FF2B5EF4-FFF2-40B4-BE49-F238E27FC236}">
                <a16:creationId xmlns:a16="http://schemas.microsoft.com/office/drawing/2014/main" id="{80F23F27-FCE1-217F-8E75-361F3CBAA7AF}"/>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BEB177D-97B0-892E-DA67-CEC913EE32D9}"/>
              </a:ext>
            </a:extLst>
          </p:cNvPr>
          <p:cNvSpPr>
            <a:spLocks noGrp="1"/>
          </p:cNvSpPr>
          <p:nvPr>
            <p:ph type="sldNum" sz="quarter" idx="12"/>
          </p:nvPr>
        </p:nvSpPr>
        <p:spPr/>
        <p:txBody>
          <a:bodyPr/>
          <a:lstStyle/>
          <a:p>
            <a:fld id="{77736A6D-CAD1-1943-A2AA-45BDF2A510E5}" type="slidenum">
              <a:rPr lang="es-ES" smtClean="0"/>
              <a:t>‹Nº›</a:t>
            </a:fld>
            <a:endParaRPr lang="es-ES"/>
          </a:p>
        </p:txBody>
      </p:sp>
    </p:spTree>
    <p:extLst>
      <p:ext uri="{BB962C8B-B14F-4D97-AF65-F5344CB8AC3E}">
        <p14:creationId xmlns:p14="http://schemas.microsoft.com/office/powerpoint/2010/main" val="3856211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F5F8C8-C8DA-B338-95EF-9288F5934853}"/>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7F14CD3-A2AB-D103-C860-C9D77CBF425C}"/>
              </a:ext>
            </a:extLst>
          </p:cNvPr>
          <p:cNvSpPr>
            <a:spLocks noGrp="1"/>
          </p:cNvSpPr>
          <p:nvPr>
            <p:ph type="dt" sz="half" idx="10"/>
          </p:nvPr>
        </p:nvSpPr>
        <p:spPr/>
        <p:txBody>
          <a:bodyPr/>
          <a:lstStyle/>
          <a:p>
            <a:fld id="{A002C9B0-EB62-B043-BE0A-4FF8B5A1459C}" type="datetimeFigureOut">
              <a:rPr lang="es-ES" smtClean="0"/>
              <a:t>17/11/22</a:t>
            </a:fld>
            <a:endParaRPr lang="es-ES"/>
          </a:p>
        </p:txBody>
      </p:sp>
      <p:sp>
        <p:nvSpPr>
          <p:cNvPr id="4" name="Marcador de pie de página 3">
            <a:extLst>
              <a:ext uri="{FF2B5EF4-FFF2-40B4-BE49-F238E27FC236}">
                <a16:creationId xmlns:a16="http://schemas.microsoft.com/office/drawing/2014/main" id="{4E1B2A79-594C-88B9-4B38-3134E77AF46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11C8070-2AB5-C0C0-AF1E-D6B2678B7799}"/>
              </a:ext>
            </a:extLst>
          </p:cNvPr>
          <p:cNvSpPr>
            <a:spLocks noGrp="1"/>
          </p:cNvSpPr>
          <p:nvPr>
            <p:ph type="sldNum" sz="quarter" idx="12"/>
          </p:nvPr>
        </p:nvSpPr>
        <p:spPr/>
        <p:txBody>
          <a:bodyPr/>
          <a:lstStyle/>
          <a:p>
            <a:fld id="{77736A6D-CAD1-1943-A2AA-45BDF2A510E5}" type="slidenum">
              <a:rPr lang="es-ES" smtClean="0"/>
              <a:t>‹Nº›</a:t>
            </a:fld>
            <a:endParaRPr lang="es-ES"/>
          </a:p>
        </p:txBody>
      </p:sp>
    </p:spTree>
    <p:extLst>
      <p:ext uri="{BB962C8B-B14F-4D97-AF65-F5344CB8AC3E}">
        <p14:creationId xmlns:p14="http://schemas.microsoft.com/office/powerpoint/2010/main" val="4038513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DE0D9B5-D61E-804B-F7CB-F9E672EDAEB6}"/>
              </a:ext>
            </a:extLst>
          </p:cNvPr>
          <p:cNvSpPr>
            <a:spLocks noGrp="1"/>
          </p:cNvSpPr>
          <p:nvPr>
            <p:ph type="dt" sz="half" idx="10"/>
          </p:nvPr>
        </p:nvSpPr>
        <p:spPr/>
        <p:txBody>
          <a:bodyPr/>
          <a:lstStyle/>
          <a:p>
            <a:fld id="{A002C9B0-EB62-B043-BE0A-4FF8B5A1459C}" type="datetimeFigureOut">
              <a:rPr lang="es-ES" smtClean="0"/>
              <a:t>17/11/22</a:t>
            </a:fld>
            <a:endParaRPr lang="es-ES"/>
          </a:p>
        </p:txBody>
      </p:sp>
      <p:sp>
        <p:nvSpPr>
          <p:cNvPr id="3" name="Marcador de pie de página 2">
            <a:extLst>
              <a:ext uri="{FF2B5EF4-FFF2-40B4-BE49-F238E27FC236}">
                <a16:creationId xmlns:a16="http://schemas.microsoft.com/office/drawing/2014/main" id="{A94A69B6-2779-458A-1FF0-1433DBDE1772}"/>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C055F7DD-CDA2-A7A3-BB04-BD61B62C1617}"/>
              </a:ext>
            </a:extLst>
          </p:cNvPr>
          <p:cNvSpPr>
            <a:spLocks noGrp="1"/>
          </p:cNvSpPr>
          <p:nvPr>
            <p:ph type="sldNum" sz="quarter" idx="12"/>
          </p:nvPr>
        </p:nvSpPr>
        <p:spPr/>
        <p:txBody>
          <a:bodyPr/>
          <a:lstStyle/>
          <a:p>
            <a:fld id="{77736A6D-CAD1-1943-A2AA-45BDF2A510E5}" type="slidenum">
              <a:rPr lang="es-ES" smtClean="0"/>
              <a:t>‹Nº›</a:t>
            </a:fld>
            <a:endParaRPr lang="es-ES"/>
          </a:p>
        </p:txBody>
      </p:sp>
    </p:spTree>
    <p:extLst>
      <p:ext uri="{BB962C8B-B14F-4D97-AF65-F5344CB8AC3E}">
        <p14:creationId xmlns:p14="http://schemas.microsoft.com/office/powerpoint/2010/main" val="1690605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EB3673-2065-07EC-C590-7D2DD5938B3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897035B-B035-AA01-D159-C540EC028D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85561D6-3B76-FBD7-76F3-E69A1A43F3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08C4B89-08F1-D381-B35D-B6C03DE5A6F8}"/>
              </a:ext>
            </a:extLst>
          </p:cNvPr>
          <p:cNvSpPr>
            <a:spLocks noGrp="1"/>
          </p:cNvSpPr>
          <p:nvPr>
            <p:ph type="dt" sz="half" idx="10"/>
          </p:nvPr>
        </p:nvSpPr>
        <p:spPr/>
        <p:txBody>
          <a:bodyPr/>
          <a:lstStyle/>
          <a:p>
            <a:fld id="{A002C9B0-EB62-B043-BE0A-4FF8B5A1459C}" type="datetimeFigureOut">
              <a:rPr lang="es-ES" smtClean="0"/>
              <a:t>17/11/22</a:t>
            </a:fld>
            <a:endParaRPr lang="es-ES"/>
          </a:p>
        </p:txBody>
      </p:sp>
      <p:sp>
        <p:nvSpPr>
          <p:cNvPr id="6" name="Marcador de pie de página 5">
            <a:extLst>
              <a:ext uri="{FF2B5EF4-FFF2-40B4-BE49-F238E27FC236}">
                <a16:creationId xmlns:a16="http://schemas.microsoft.com/office/drawing/2014/main" id="{C5D4D6CE-F48D-D2F1-941C-6453C55F141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734F6E9-A955-65B5-2556-B33222E43368}"/>
              </a:ext>
            </a:extLst>
          </p:cNvPr>
          <p:cNvSpPr>
            <a:spLocks noGrp="1"/>
          </p:cNvSpPr>
          <p:nvPr>
            <p:ph type="sldNum" sz="quarter" idx="12"/>
          </p:nvPr>
        </p:nvSpPr>
        <p:spPr/>
        <p:txBody>
          <a:bodyPr/>
          <a:lstStyle/>
          <a:p>
            <a:fld id="{77736A6D-CAD1-1943-A2AA-45BDF2A510E5}" type="slidenum">
              <a:rPr lang="es-ES" smtClean="0"/>
              <a:t>‹Nº›</a:t>
            </a:fld>
            <a:endParaRPr lang="es-ES"/>
          </a:p>
        </p:txBody>
      </p:sp>
    </p:spTree>
    <p:extLst>
      <p:ext uri="{BB962C8B-B14F-4D97-AF65-F5344CB8AC3E}">
        <p14:creationId xmlns:p14="http://schemas.microsoft.com/office/powerpoint/2010/main" val="4193884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4C565C-51E0-CDF7-038D-902DC56D140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317434F8-CF56-5261-EB68-1394D87074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32034E0E-0276-3A5B-52EC-57B566D980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BDF86A2-10D1-6605-E7F7-1FF481F22D91}"/>
              </a:ext>
            </a:extLst>
          </p:cNvPr>
          <p:cNvSpPr>
            <a:spLocks noGrp="1"/>
          </p:cNvSpPr>
          <p:nvPr>
            <p:ph type="dt" sz="half" idx="10"/>
          </p:nvPr>
        </p:nvSpPr>
        <p:spPr/>
        <p:txBody>
          <a:bodyPr/>
          <a:lstStyle/>
          <a:p>
            <a:fld id="{A002C9B0-EB62-B043-BE0A-4FF8B5A1459C}" type="datetimeFigureOut">
              <a:rPr lang="es-ES" smtClean="0"/>
              <a:t>17/11/22</a:t>
            </a:fld>
            <a:endParaRPr lang="es-ES"/>
          </a:p>
        </p:txBody>
      </p:sp>
      <p:sp>
        <p:nvSpPr>
          <p:cNvPr id="6" name="Marcador de pie de página 5">
            <a:extLst>
              <a:ext uri="{FF2B5EF4-FFF2-40B4-BE49-F238E27FC236}">
                <a16:creationId xmlns:a16="http://schemas.microsoft.com/office/drawing/2014/main" id="{30F2039C-2986-F2D2-0250-11DC67DA922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F99509F-95D7-15A1-958C-9330C76238C2}"/>
              </a:ext>
            </a:extLst>
          </p:cNvPr>
          <p:cNvSpPr>
            <a:spLocks noGrp="1"/>
          </p:cNvSpPr>
          <p:nvPr>
            <p:ph type="sldNum" sz="quarter" idx="12"/>
          </p:nvPr>
        </p:nvSpPr>
        <p:spPr/>
        <p:txBody>
          <a:bodyPr/>
          <a:lstStyle/>
          <a:p>
            <a:fld id="{77736A6D-CAD1-1943-A2AA-45BDF2A510E5}" type="slidenum">
              <a:rPr lang="es-ES" smtClean="0"/>
              <a:t>‹Nº›</a:t>
            </a:fld>
            <a:endParaRPr lang="es-ES"/>
          </a:p>
        </p:txBody>
      </p:sp>
    </p:spTree>
    <p:extLst>
      <p:ext uri="{BB962C8B-B14F-4D97-AF65-F5344CB8AC3E}">
        <p14:creationId xmlns:p14="http://schemas.microsoft.com/office/powerpoint/2010/main" val="23581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AA7F4E-572E-CC0C-6287-F82E607EB62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EC05DA9-D277-9424-800C-5CA9414713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48AA76B-8E3F-D2A5-5413-A88EC348D751}"/>
              </a:ext>
            </a:extLst>
          </p:cNvPr>
          <p:cNvSpPr>
            <a:spLocks noGrp="1"/>
          </p:cNvSpPr>
          <p:nvPr>
            <p:ph type="dt" sz="half" idx="10"/>
          </p:nvPr>
        </p:nvSpPr>
        <p:spPr/>
        <p:txBody>
          <a:bodyPr/>
          <a:lstStyle/>
          <a:p>
            <a:fld id="{A002C9B0-EB62-B043-BE0A-4FF8B5A1459C}" type="datetimeFigureOut">
              <a:rPr lang="es-ES" smtClean="0"/>
              <a:t>17/11/22</a:t>
            </a:fld>
            <a:endParaRPr lang="es-ES"/>
          </a:p>
        </p:txBody>
      </p:sp>
      <p:sp>
        <p:nvSpPr>
          <p:cNvPr id="5" name="Marcador de pie de página 4">
            <a:extLst>
              <a:ext uri="{FF2B5EF4-FFF2-40B4-BE49-F238E27FC236}">
                <a16:creationId xmlns:a16="http://schemas.microsoft.com/office/drawing/2014/main" id="{16A6E7B6-2831-9118-6FA2-9C51607F90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2A2BDEE-474C-971A-90C8-8C632B46EDB5}"/>
              </a:ext>
            </a:extLst>
          </p:cNvPr>
          <p:cNvSpPr>
            <a:spLocks noGrp="1"/>
          </p:cNvSpPr>
          <p:nvPr>
            <p:ph type="sldNum" sz="quarter" idx="12"/>
          </p:nvPr>
        </p:nvSpPr>
        <p:spPr/>
        <p:txBody>
          <a:bodyPr/>
          <a:lstStyle/>
          <a:p>
            <a:fld id="{77736A6D-CAD1-1943-A2AA-45BDF2A510E5}" type="slidenum">
              <a:rPr lang="es-ES" smtClean="0"/>
              <a:t>‹Nº›</a:t>
            </a:fld>
            <a:endParaRPr lang="es-ES"/>
          </a:p>
        </p:txBody>
      </p:sp>
    </p:spTree>
    <p:extLst>
      <p:ext uri="{BB962C8B-B14F-4D97-AF65-F5344CB8AC3E}">
        <p14:creationId xmlns:p14="http://schemas.microsoft.com/office/powerpoint/2010/main" val="1341978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E8022CE-986C-0168-17F6-CE1AD7683E9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5B90CAF-6E1A-4C9F-43D2-8F71E1CC2BC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8E590DF-4C30-6F85-992E-3521355BE507}"/>
              </a:ext>
            </a:extLst>
          </p:cNvPr>
          <p:cNvSpPr>
            <a:spLocks noGrp="1"/>
          </p:cNvSpPr>
          <p:nvPr>
            <p:ph type="dt" sz="half" idx="10"/>
          </p:nvPr>
        </p:nvSpPr>
        <p:spPr/>
        <p:txBody>
          <a:bodyPr/>
          <a:lstStyle/>
          <a:p>
            <a:fld id="{A002C9B0-EB62-B043-BE0A-4FF8B5A1459C}" type="datetimeFigureOut">
              <a:rPr lang="es-ES" smtClean="0"/>
              <a:t>17/11/22</a:t>
            </a:fld>
            <a:endParaRPr lang="es-ES"/>
          </a:p>
        </p:txBody>
      </p:sp>
      <p:sp>
        <p:nvSpPr>
          <p:cNvPr id="5" name="Marcador de pie de página 4">
            <a:extLst>
              <a:ext uri="{FF2B5EF4-FFF2-40B4-BE49-F238E27FC236}">
                <a16:creationId xmlns:a16="http://schemas.microsoft.com/office/drawing/2014/main" id="{283C3249-B3E9-DA15-2263-1D1759A4FA4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C34392B-6F00-F7F4-55FE-E551E18E62EE}"/>
              </a:ext>
            </a:extLst>
          </p:cNvPr>
          <p:cNvSpPr>
            <a:spLocks noGrp="1"/>
          </p:cNvSpPr>
          <p:nvPr>
            <p:ph type="sldNum" sz="quarter" idx="12"/>
          </p:nvPr>
        </p:nvSpPr>
        <p:spPr/>
        <p:txBody>
          <a:bodyPr/>
          <a:lstStyle/>
          <a:p>
            <a:fld id="{77736A6D-CAD1-1943-A2AA-45BDF2A510E5}" type="slidenum">
              <a:rPr lang="es-ES" smtClean="0"/>
              <a:t>‹Nº›</a:t>
            </a:fld>
            <a:endParaRPr lang="es-ES"/>
          </a:p>
        </p:txBody>
      </p:sp>
    </p:spTree>
    <p:extLst>
      <p:ext uri="{BB962C8B-B14F-4D97-AF65-F5344CB8AC3E}">
        <p14:creationId xmlns:p14="http://schemas.microsoft.com/office/powerpoint/2010/main" val="2372640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DCE4E9F-2964-674E-109F-BAA6CCA875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E9D4567-A3D2-8222-1EAF-E654886054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398AB29-297C-558D-027C-9A17B76DEC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02C9B0-EB62-B043-BE0A-4FF8B5A1459C}" type="datetimeFigureOut">
              <a:rPr lang="es-ES" smtClean="0"/>
              <a:t>17/11/22</a:t>
            </a:fld>
            <a:endParaRPr lang="es-ES"/>
          </a:p>
        </p:txBody>
      </p:sp>
      <p:sp>
        <p:nvSpPr>
          <p:cNvPr id="5" name="Marcador de pie de página 4">
            <a:extLst>
              <a:ext uri="{FF2B5EF4-FFF2-40B4-BE49-F238E27FC236}">
                <a16:creationId xmlns:a16="http://schemas.microsoft.com/office/drawing/2014/main" id="{27C0C444-F7CD-5522-D8DA-3F10CD99F2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97CBE9B4-5B98-640E-2180-D19FF5B95B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736A6D-CAD1-1943-A2AA-45BDF2A510E5}" type="slidenum">
              <a:rPr lang="es-ES" smtClean="0"/>
              <a:t>‹Nº›</a:t>
            </a:fld>
            <a:endParaRPr lang="es-ES"/>
          </a:p>
        </p:txBody>
      </p:sp>
    </p:spTree>
    <p:extLst>
      <p:ext uri="{BB962C8B-B14F-4D97-AF65-F5344CB8AC3E}">
        <p14:creationId xmlns:p14="http://schemas.microsoft.com/office/powerpoint/2010/main" val="3293213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BFA0">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D4CB5C-B7B4-62D7-B6B3-943A56F2CBC5}"/>
              </a:ext>
            </a:extLst>
          </p:cNvPr>
          <p:cNvSpPr>
            <a:spLocks noGrp="1"/>
          </p:cNvSpPr>
          <p:nvPr>
            <p:ph type="ctrTitle"/>
          </p:nvPr>
        </p:nvSpPr>
        <p:spPr>
          <a:xfrm>
            <a:off x="123092" y="1213339"/>
            <a:ext cx="11095892" cy="689504"/>
          </a:xfrm>
        </p:spPr>
        <p:txBody>
          <a:bodyPr>
            <a:noAutofit/>
          </a:bodyPr>
          <a:lstStyle/>
          <a:p>
            <a:r>
              <a:rPr lang="es-ES" sz="4800" dirty="0"/>
              <a:t>PROFILAXIS PREEXPOSICIÓN</a:t>
            </a:r>
            <a:br>
              <a:rPr lang="es-ES" sz="4800" dirty="0"/>
            </a:br>
            <a:r>
              <a:rPr lang="es-ES" sz="4800" dirty="0"/>
              <a:t>AL VIH</a:t>
            </a:r>
          </a:p>
        </p:txBody>
      </p:sp>
      <p:sp>
        <p:nvSpPr>
          <p:cNvPr id="3" name="Subtítulo 2">
            <a:extLst>
              <a:ext uri="{FF2B5EF4-FFF2-40B4-BE49-F238E27FC236}">
                <a16:creationId xmlns:a16="http://schemas.microsoft.com/office/drawing/2014/main" id="{0BF4F621-F969-686D-3C89-637C2A306F10}"/>
              </a:ext>
            </a:extLst>
          </p:cNvPr>
          <p:cNvSpPr>
            <a:spLocks noGrp="1"/>
          </p:cNvSpPr>
          <p:nvPr>
            <p:ph type="subTitle" idx="1"/>
          </p:nvPr>
        </p:nvSpPr>
        <p:spPr>
          <a:xfrm>
            <a:off x="1524000" y="1902843"/>
            <a:ext cx="9144000" cy="4111096"/>
          </a:xfrm>
        </p:spPr>
        <p:txBody>
          <a:bodyPr>
            <a:normAutofit fontScale="85000" lnSpcReduction="20000"/>
          </a:bodyPr>
          <a:lstStyle/>
          <a:p>
            <a:pPr algn="l"/>
            <a:r>
              <a:rPr lang="es-ES" sz="3800" dirty="0"/>
              <a:t>ÍNDICE</a:t>
            </a:r>
          </a:p>
          <a:p>
            <a:pPr marL="571500" indent="-571500" algn="l">
              <a:buFont typeface="Arial" panose="020B0604020202020204" pitchFamily="34" charset="0"/>
              <a:buChar char="•"/>
            </a:pPr>
            <a:r>
              <a:rPr lang="es-ES" sz="3600" dirty="0"/>
              <a:t>Infección del VIH en el mundo.</a:t>
            </a:r>
          </a:p>
          <a:p>
            <a:pPr marL="571500" indent="-571500" algn="l">
              <a:buFont typeface="Arial" panose="020B0604020202020204" pitchFamily="34" charset="0"/>
              <a:buChar char="•"/>
            </a:pPr>
            <a:r>
              <a:rPr lang="es-ES" sz="3600" dirty="0"/>
              <a:t>Infección del VIH en España y Región de Murcia.</a:t>
            </a:r>
          </a:p>
          <a:p>
            <a:pPr marL="571500" indent="-571500" algn="l">
              <a:buFont typeface="Arial" panose="020B0604020202020204" pitchFamily="34" charset="0"/>
              <a:buChar char="•"/>
            </a:pPr>
            <a:r>
              <a:rPr lang="es-ES" sz="3600" dirty="0"/>
              <a:t>Profilaxis </a:t>
            </a:r>
            <a:r>
              <a:rPr lang="es-ES" sz="3600" dirty="0" err="1"/>
              <a:t>postexposición</a:t>
            </a:r>
            <a:endParaRPr lang="es-ES" sz="3600" dirty="0"/>
          </a:p>
          <a:p>
            <a:pPr marL="571500" indent="-571500" algn="l">
              <a:buFont typeface="Arial" panose="020B0604020202020204" pitchFamily="34" charset="0"/>
              <a:buChar char="•"/>
            </a:pPr>
            <a:r>
              <a:rPr lang="es-ES" sz="3600" dirty="0"/>
              <a:t>La PrEP</a:t>
            </a:r>
          </a:p>
          <a:p>
            <a:pPr marL="1028700" lvl="1" indent="-571500" algn="l">
              <a:buFont typeface="Arial" panose="020B0604020202020204" pitchFamily="34" charset="0"/>
              <a:buChar char="•"/>
            </a:pPr>
            <a:r>
              <a:rPr lang="es-ES" sz="3200" dirty="0"/>
              <a:t>¿Qué es?</a:t>
            </a:r>
          </a:p>
          <a:p>
            <a:pPr marL="1028700" lvl="1" indent="-571500" algn="l">
              <a:buFont typeface="Arial" panose="020B0604020202020204" pitchFamily="34" charset="0"/>
              <a:buChar char="•"/>
            </a:pPr>
            <a:r>
              <a:rPr lang="es-ES" sz="3200" dirty="0"/>
              <a:t>Indicaciones</a:t>
            </a:r>
          </a:p>
          <a:p>
            <a:pPr marL="1028700" lvl="1" indent="-571500" algn="l">
              <a:buFont typeface="Arial" panose="020B0604020202020204" pitchFamily="34" charset="0"/>
              <a:buChar char="•"/>
            </a:pPr>
            <a:r>
              <a:rPr lang="es-ES" sz="3200" dirty="0"/>
              <a:t>Manejo clínico de la PrEP</a:t>
            </a:r>
          </a:p>
          <a:p>
            <a:pPr marL="571500" indent="-571500" algn="l">
              <a:buFont typeface="Arial" panose="020B0604020202020204" pitchFamily="34" charset="0"/>
              <a:buChar char="•"/>
            </a:pPr>
            <a:r>
              <a:rPr lang="es-ES" sz="3600" dirty="0"/>
              <a:t>Breve apunte sobre ITS</a:t>
            </a:r>
          </a:p>
          <a:p>
            <a:pPr algn="l"/>
            <a:endParaRPr lang="es-ES" dirty="0"/>
          </a:p>
          <a:p>
            <a:pPr algn="l"/>
            <a:endParaRPr lang="es-ES" dirty="0"/>
          </a:p>
        </p:txBody>
      </p:sp>
    </p:spTree>
    <p:extLst>
      <p:ext uri="{BB962C8B-B14F-4D97-AF65-F5344CB8AC3E}">
        <p14:creationId xmlns:p14="http://schemas.microsoft.com/office/powerpoint/2010/main" val="415174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BFA0">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D4CB5C-B7B4-62D7-B6B3-943A56F2CBC5}"/>
              </a:ext>
            </a:extLst>
          </p:cNvPr>
          <p:cNvSpPr>
            <a:spLocks noGrp="1"/>
          </p:cNvSpPr>
          <p:nvPr>
            <p:ph type="ctrTitle"/>
          </p:nvPr>
        </p:nvSpPr>
        <p:spPr>
          <a:xfrm>
            <a:off x="1524000" y="509587"/>
            <a:ext cx="9144000" cy="806450"/>
          </a:xfrm>
        </p:spPr>
        <p:txBody>
          <a:bodyPr>
            <a:normAutofit/>
          </a:bodyPr>
          <a:lstStyle/>
          <a:p>
            <a:r>
              <a:rPr lang="es-ES" sz="3600" dirty="0"/>
              <a:t>LA INFECCIÓN DE VIH EN EL MUNDO</a:t>
            </a:r>
          </a:p>
        </p:txBody>
      </p:sp>
      <p:sp>
        <p:nvSpPr>
          <p:cNvPr id="3" name="Subtítulo 2">
            <a:extLst>
              <a:ext uri="{FF2B5EF4-FFF2-40B4-BE49-F238E27FC236}">
                <a16:creationId xmlns:a16="http://schemas.microsoft.com/office/drawing/2014/main" id="{0BF4F621-F969-686D-3C89-637C2A306F10}"/>
              </a:ext>
            </a:extLst>
          </p:cNvPr>
          <p:cNvSpPr>
            <a:spLocks noGrp="1"/>
          </p:cNvSpPr>
          <p:nvPr>
            <p:ph type="subTitle" idx="1"/>
          </p:nvPr>
        </p:nvSpPr>
        <p:spPr>
          <a:xfrm>
            <a:off x="1019908" y="1175361"/>
            <a:ext cx="9648092" cy="4045170"/>
          </a:xfrm>
        </p:spPr>
        <p:txBody>
          <a:bodyPr>
            <a:normAutofit fontScale="47500" lnSpcReduction="20000"/>
          </a:bodyPr>
          <a:lstStyle/>
          <a:p>
            <a:pPr algn="l"/>
            <a:endParaRPr lang="es-ES" sz="4600" dirty="0"/>
          </a:p>
          <a:p>
            <a:pPr algn="l"/>
            <a:r>
              <a:rPr lang="es-ES" sz="4600" dirty="0">
                <a:effectLst/>
              </a:rPr>
              <a:t>Estadísticas mundiales sobre el VIH</a:t>
            </a:r>
          </a:p>
          <a:p>
            <a:pPr algn="l"/>
            <a:r>
              <a:rPr lang="es-ES" sz="4600" b="1" dirty="0">
                <a:effectLst/>
              </a:rPr>
              <a:t>38,4 millones </a:t>
            </a:r>
            <a:r>
              <a:rPr lang="es-ES" sz="4600" dirty="0">
                <a:effectLst/>
              </a:rPr>
              <a:t>[33,9 millones–43,8 millones] de personas vivían con el VIH en todo el mundo en </a:t>
            </a:r>
            <a:r>
              <a:rPr lang="es-ES" sz="4600" b="1" dirty="0">
                <a:effectLst/>
              </a:rPr>
              <a:t>2021</a:t>
            </a:r>
            <a:r>
              <a:rPr lang="es-ES" sz="4600" dirty="0">
                <a:effectLst/>
              </a:rPr>
              <a:t>.</a:t>
            </a:r>
          </a:p>
          <a:p>
            <a:pPr algn="l"/>
            <a:r>
              <a:rPr lang="es-ES" sz="4600" b="1" dirty="0">
                <a:effectLst/>
              </a:rPr>
              <a:t>1,5 millones </a:t>
            </a:r>
            <a:r>
              <a:rPr lang="es-ES" sz="4600" dirty="0">
                <a:effectLst/>
              </a:rPr>
              <a:t>[1,1 millones–2,0 millones] de personas </a:t>
            </a:r>
            <a:r>
              <a:rPr lang="es-ES" sz="4600" b="1" dirty="0">
                <a:effectLst/>
              </a:rPr>
              <a:t>contrajeron</a:t>
            </a:r>
            <a:r>
              <a:rPr lang="es-ES" sz="4600" dirty="0">
                <a:effectLst/>
              </a:rPr>
              <a:t> la infección por el VIH en 2021.</a:t>
            </a:r>
          </a:p>
          <a:p>
            <a:pPr algn="l"/>
            <a:r>
              <a:rPr lang="es-ES" sz="4600" b="1" dirty="0">
                <a:effectLst/>
              </a:rPr>
              <a:t>650.000</a:t>
            </a:r>
            <a:r>
              <a:rPr lang="es-ES" sz="4600" dirty="0">
                <a:effectLst/>
              </a:rPr>
              <a:t> [510.000–860.000] personas murieron de enfermedades relacionadas con el </a:t>
            </a:r>
            <a:r>
              <a:rPr lang="es-ES" sz="4600" b="1" dirty="0">
                <a:effectLst/>
              </a:rPr>
              <a:t>sida en 2021.</a:t>
            </a:r>
          </a:p>
          <a:p>
            <a:pPr algn="l"/>
            <a:r>
              <a:rPr lang="es-ES" sz="4600" dirty="0">
                <a:effectLst/>
              </a:rPr>
              <a:t>28,7 millones de personas tenían acceso a la terapia antirretroviral en 2021.</a:t>
            </a:r>
          </a:p>
          <a:p>
            <a:pPr algn="l"/>
            <a:r>
              <a:rPr lang="es-ES" sz="4600" dirty="0">
                <a:effectLst/>
              </a:rPr>
              <a:t>84,2 millones [64,0 millones–113,0 millones] de personas han contraído la infección por el VIH desde el comienzo de la epidemia.</a:t>
            </a:r>
          </a:p>
          <a:p>
            <a:pPr algn="l"/>
            <a:r>
              <a:rPr lang="es-ES" sz="4600" dirty="0">
                <a:effectLst/>
              </a:rPr>
              <a:t>40,1 millones [33,6 millones–48,6 millones] de personas han muerto de enfermedades relacionadas con el sida desde el comienzo de la epidemia.</a:t>
            </a:r>
          </a:p>
          <a:p>
            <a:endParaRPr lang="es-ES" dirty="0"/>
          </a:p>
          <a:p>
            <a:endParaRPr lang="es-ES" dirty="0"/>
          </a:p>
          <a:p>
            <a:endParaRPr lang="es-ES" dirty="0"/>
          </a:p>
        </p:txBody>
      </p:sp>
      <p:pic>
        <p:nvPicPr>
          <p:cNvPr id="4" name="Imagen 3">
            <a:extLst>
              <a:ext uri="{FF2B5EF4-FFF2-40B4-BE49-F238E27FC236}">
                <a16:creationId xmlns:a16="http://schemas.microsoft.com/office/drawing/2014/main" id="{52022C64-C183-3BEF-0BE0-556FA98BE71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5361207"/>
            <a:ext cx="3776980" cy="1391285"/>
          </a:xfrm>
          <a:prstGeom prst="rect">
            <a:avLst/>
          </a:prstGeom>
          <a:noFill/>
          <a:ln>
            <a:noFill/>
          </a:ln>
        </p:spPr>
      </p:pic>
    </p:spTree>
    <p:extLst>
      <p:ext uri="{BB962C8B-B14F-4D97-AF65-F5344CB8AC3E}">
        <p14:creationId xmlns:p14="http://schemas.microsoft.com/office/powerpoint/2010/main" val="1038773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BFA0">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D4CB5C-B7B4-62D7-B6B3-943A56F2CBC5}"/>
              </a:ext>
            </a:extLst>
          </p:cNvPr>
          <p:cNvSpPr>
            <a:spLocks noGrp="1"/>
          </p:cNvSpPr>
          <p:nvPr>
            <p:ph type="ctrTitle"/>
          </p:nvPr>
        </p:nvSpPr>
        <p:spPr>
          <a:xfrm>
            <a:off x="1396206" y="407701"/>
            <a:ext cx="9144000" cy="806450"/>
          </a:xfrm>
        </p:spPr>
        <p:txBody>
          <a:bodyPr>
            <a:noAutofit/>
          </a:bodyPr>
          <a:lstStyle/>
          <a:p>
            <a:r>
              <a:rPr lang="es-ES" sz="3600" dirty="0"/>
              <a:t>LA INFECCIÓN DE VIH EN ESPAÑA</a:t>
            </a:r>
          </a:p>
        </p:txBody>
      </p:sp>
      <p:sp>
        <p:nvSpPr>
          <p:cNvPr id="3" name="Subtítulo 2">
            <a:extLst>
              <a:ext uri="{FF2B5EF4-FFF2-40B4-BE49-F238E27FC236}">
                <a16:creationId xmlns:a16="http://schemas.microsoft.com/office/drawing/2014/main" id="{0BF4F621-F969-686D-3C89-637C2A306F10}"/>
              </a:ext>
            </a:extLst>
          </p:cNvPr>
          <p:cNvSpPr>
            <a:spLocks noGrp="1"/>
          </p:cNvSpPr>
          <p:nvPr>
            <p:ph type="subTitle" idx="1"/>
          </p:nvPr>
        </p:nvSpPr>
        <p:spPr>
          <a:xfrm>
            <a:off x="4486700" y="3341574"/>
            <a:ext cx="6053506" cy="2074873"/>
          </a:xfrm>
        </p:spPr>
        <p:txBody>
          <a:bodyPr>
            <a:normAutofit fontScale="62500" lnSpcReduction="20000"/>
          </a:bodyPr>
          <a:lstStyle/>
          <a:p>
            <a:r>
              <a:rPr lang="es-ES" sz="1800" dirty="0">
                <a:effectLst/>
                <a:latin typeface="Arial" panose="020B0604020202020204" pitchFamily="34" charset="0"/>
              </a:rPr>
              <a:t>La </a:t>
            </a:r>
            <a:r>
              <a:rPr lang="es-ES" sz="1800" dirty="0" err="1">
                <a:effectLst/>
                <a:latin typeface="Arial" panose="020B0604020202020204" pitchFamily="34" charset="0"/>
              </a:rPr>
              <a:t>infección</a:t>
            </a:r>
            <a:r>
              <a:rPr lang="es-ES" sz="1800" dirty="0">
                <a:effectLst/>
                <a:latin typeface="Arial" panose="020B0604020202020204" pitchFamily="34" charset="0"/>
              </a:rPr>
              <a:t> por VIH es una </a:t>
            </a:r>
            <a:r>
              <a:rPr lang="es-ES" sz="1800" dirty="0" err="1">
                <a:effectLst/>
                <a:latin typeface="Arial" panose="020B0604020202020204" pitchFamily="34" charset="0"/>
              </a:rPr>
              <a:t>infección</a:t>
            </a:r>
            <a:r>
              <a:rPr lang="es-ES" sz="1800" dirty="0">
                <a:effectLst/>
                <a:latin typeface="Arial" panose="020B0604020202020204" pitchFamily="34" charset="0"/>
              </a:rPr>
              <a:t> que se transmite mayoritariamente por </a:t>
            </a:r>
            <a:r>
              <a:rPr lang="es-ES" sz="1800" dirty="0" err="1">
                <a:effectLst/>
                <a:latin typeface="Arial" panose="020B0604020202020204" pitchFamily="34" charset="0"/>
              </a:rPr>
              <a:t>vía</a:t>
            </a:r>
            <a:r>
              <a:rPr lang="es-ES" sz="1800" dirty="0">
                <a:effectLst/>
                <a:latin typeface="Arial" panose="020B0604020202020204" pitchFamily="34" charset="0"/>
              </a:rPr>
              <a:t> sexual. Por ello, sin descuidar otras formas de </a:t>
            </a:r>
            <a:r>
              <a:rPr lang="es-ES" sz="1800" dirty="0" err="1">
                <a:effectLst/>
                <a:latin typeface="Arial" panose="020B0604020202020204" pitchFamily="34" charset="0"/>
              </a:rPr>
              <a:t>transmisión</a:t>
            </a:r>
            <a:r>
              <a:rPr lang="es-ES" sz="1800" dirty="0">
                <a:effectLst/>
                <a:latin typeface="Arial" panose="020B0604020202020204" pitchFamily="34" charset="0"/>
              </a:rPr>
              <a:t>, es necesario implantar y reforzar actuaciones eficaces para prevenir la </a:t>
            </a:r>
            <a:r>
              <a:rPr lang="es-ES" sz="1800" dirty="0" err="1">
                <a:effectLst/>
                <a:latin typeface="Arial" panose="020B0604020202020204" pitchFamily="34" charset="0"/>
              </a:rPr>
              <a:t>transmisión</a:t>
            </a:r>
            <a:r>
              <a:rPr lang="es-ES" sz="1800" dirty="0">
                <a:effectLst/>
                <a:latin typeface="Arial" panose="020B0604020202020204" pitchFamily="34" charset="0"/>
              </a:rPr>
              <a:t> por esta </a:t>
            </a:r>
            <a:r>
              <a:rPr lang="es-ES" sz="1800" dirty="0" err="1">
                <a:effectLst/>
                <a:latin typeface="Arial" panose="020B0604020202020204" pitchFamily="34" charset="0"/>
              </a:rPr>
              <a:t>vía</a:t>
            </a:r>
            <a:r>
              <a:rPr lang="es-ES" sz="1800" dirty="0">
                <a:effectLst/>
                <a:latin typeface="Arial" panose="020B0604020202020204" pitchFamily="34" charset="0"/>
              </a:rPr>
              <a:t>, </a:t>
            </a:r>
            <a:r>
              <a:rPr lang="es-ES" sz="1800" dirty="0" err="1">
                <a:effectLst/>
                <a:latin typeface="Arial" panose="020B0604020202020204" pitchFamily="34" charset="0"/>
              </a:rPr>
              <a:t>adecuándolas</a:t>
            </a:r>
            <a:r>
              <a:rPr lang="es-ES" sz="1800" dirty="0">
                <a:effectLst/>
                <a:latin typeface="Arial" panose="020B0604020202020204" pitchFamily="34" charset="0"/>
              </a:rPr>
              <a:t> a las circunstancias. </a:t>
            </a:r>
          </a:p>
          <a:p>
            <a:endParaRPr lang="es-ES" dirty="0">
              <a:effectLst/>
            </a:endParaRPr>
          </a:p>
          <a:p>
            <a:pPr marL="0" algn="l" rtl="0" eaLnBrk="1" fontAlgn="ctr" latinLnBrk="0" hangingPunct="1">
              <a:spcBef>
                <a:spcPts val="0"/>
              </a:spcBef>
              <a:spcAft>
                <a:spcPts val="0"/>
              </a:spcAft>
              <a:buClrTx/>
              <a:buSzPts val="1000"/>
              <a:buFont typeface="Arial" panose="020B0604020202020204" pitchFamily="34" charset="0"/>
              <a:buChar char="•"/>
            </a:pPr>
            <a:r>
              <a:rPr lang="es-ES" sz="1800" b="0" i="0" u="none" strike="noStrike" kern="1200" dirty="0">
                <a:solidFill>
                  <a:srgbClr val="000000"/>
                </a:solidFill>
                <a:effectLst/>
                <a:latin typeface="Arial" panose="020B0604020202020204" pitchFamily="34" charset="0"/>
              </a:rPr>
              <a:t>Las relaciones sexuales no protegidas entre hombres ocupan el primer lugar en cuanto al mecanismo  probable de </a:t>
            </a:r>
            <a:r>
              <a:rPr lang="es-ES" sz="1800" b="0" i="0" u="none" strike="noStrike" kern="1200" dirty="0" err="1">
                <a:solidFill>
                  <a:srgbClr val="000000"/>
                </a:solidFill>
                <a:effectLst/>
                <a:latin typeface="Arial" panose="020B0604020202020204" pitchFamily="34" charset="0"/>
              </a:rPr>
              <a:t>infección</a:t>
            </a:r>
            <a:r>
              <a:rPr lang="es-ES" sz="1800" b="0" i="0" u="none" strike="noStrike" kern="1200" dirty="0">
                <a:solidFill>
                  <a:srgbClr val="000000"/>
                </a:solidFill>
                <a:effectLst/>
                <a:latin typeface="Arial" panose="020B0604020202020204" pitchFamily="34" charset="0"/>
              </a:rPr>
              <a:t> en el conjunto global de datos. </a:t>
            </a:r>
            <a:r>
              <a:rPr lang="es-ES" sz="1800" b="0" i="0" u="none" strike="noStrike" kern="1200" dirty="0" err="1">
                <a:solidFill>
                  <a:srgbClr val="000000"/>
                </a:solidFill>
                <a:effectLst/>
                <a:latin typeface="Arial" panose="020B0604020202020204" pitchFamily="34" charset="0"/>
              </a:rPr>
              <a:t>También</a:t>
            </a:r>
            <a:r>
              <a:rPr lang="es-ES" sz="1800" b="0" i="0" u="none" strike="noStrike" kern="1200" dirty="0">
                <a:solidFill>
                  <a:srgbClr val="000000"/>
                </a:solidFill>
                <a:effectLst/>
                <a:latin typeface="Arial" panose="020B0604020202020204" pitchFamily="34" charset="0"/>
              </a:rPr>
              <a:t> son </a:t>
            </a:r>
            <a:r>
              <a:rPr lang="es-ES" sz="1800" b="0" i="0" u="none" strike="noStrike" kern="1200" dirty="0" err="1">
                <a:solidFill>
                  <a:srgbClr val="000000"/>
                </a:solidFill>
                <a:effectLst/>
                <a:latin typeface="Arial" panose="020B0604020202020204" pitchFamily="34" charset="0"/>
              </a:rPr>
              <a:t>mayoría</a:t>
            </a:r>
            <a:r>
              <a:rPr lang="es-ES" sz="1800" b="0" i="0" u="none" strike="noStrike" kern="1200" dirty="0">
                <a:solidFill>
                  <a:srgbClr val="000000"/>
                </a:solidFill>
                <a:effectLst/>
                <a:latin typeface="Arial" panose="020B0604020202020204" pitchFamily="34" charset="0"/>
              </a:rPr>
              <a:t> entre las personas nacidas en </a:t>
            </a:r>
            <a:r>
              <a:rPr lang="es-ES" sz="1800" b="0" i="0" u="none" strike="noStrike" kern="1200" dirty="0" err="1">
                <a:solidFill>
                  <a:srgbClr val="000000"/>
                </a:solidFill>
                <a:effectLst/>
                <a:latin typeface="Arial" panose="020B0604020202020204" pitchFamily="34" charset="0"/>
              </a:rPr>
              <a:t>España</a:t>
            </a:r>
            <a:r>
              <a:rPr lang="es-ES" sz="1800" b="0" i="0" u="none" strike="noStrike" kern="1200" dirty="0">
                <a:solidFill>
                  <a:srgbClr val="000000"/>
                </a:solidFill>
                <a:effectLst/>
                <a:latin typeface="Arial" panose="020B0604020202020204" pitchFamily="34" charset="0"/>
              </a:rPr>
              <a:t> y entre los varones, sean </a:t>
            </a:r>
            <a:r>
              <a:rPr lang="es-ES" sz="1800" b="0" i="0" u="none" strike="noStrike" kern="1200" dirty="0" err="1">
                <a:solidFill>
                  <a:srgbClr val="000000"/>
                </a:solidFill>
                <a:effectLst/>
                <a:latin typeface="Arial" panose="020B0604020202020204" pitchFamily="34" charset="0"/>
              </a:rPr>
              <a:t>españoles</a:t>
            </a:r>
            <a:r>
              <a:rPr lang="es-ES" sz="1800" b="0" i="0" u="none" strike="noStrike" kern="1200" dirty="0">
                <a:solidFill>
                  <a:srgbClr val="000000"/>
                </a:solidFill>
                <a:effectLst/>
                <a:latin typeface="Arial" panose="020B0604020202020204" pitchFamily="34" charset="0"/>
              </a:rPr>
              <a:t> o extranjeros. Por ello, el colectivo de HSH es prioritario para los programas de </a:t>
            </a:r>
            <a:r>
              <a:rPr lang="es-ES" sz="1800" b="0" i="0" u="none" strike="noStrike" kern="1200" dirty="0" err="1">
                <a:solidFill>
                  <a:srgbClr val="000000"/>
                </a:solidFill>
                <a:effectLst/>
                <a:latin typeface="Arial" panose="020B0604020202020204" pitchFamily="34" charset="0"/>
              </a:rPr>
              <a:t>prevención</a:t>
            </a:r>
            <a:r>
              <a:rPr lang="es-ES" sz="1800" b="0" i="0" u="none" strike="noStrike" kern="1200" dirty="0">
                <a:solidFill>
                  <a:srgbClr val="000000"/>
                </a:solidFill>
                <a:effectLst/>
                <a:latin typeface="Arial" panose="020B0604020202020204" pitchFamily="34" charset="0"/>
              </a:rPr>
              <a:t> </a:t>
            </a:r>
          </a:p>
          <a:p>
            <a:pPr marL="0" algn="l" rtl="0" eaLnBrk="1" fontAlgn="ctr" latinLnBrk="0" hangingPunct="1">
              <a:spcBef>
                <a:spcPts val="0"/>
              </a:spcBef>
              <a:spcAft>
                <a:spcPts val="0"/>
              </a:spcAft>
            </a:pPr>
            <a:endParaRPr lang="es-ES" sz="1800" b="0" i="0" u="none" strike="noStrike" kern="1200" dirty="0">
              <a:solidFill>
                <a:srgbClr val="000000"/>
              </a:solidFill>
              <a:effectLst/>
              <a:latin typeface="Arial" panose="020B0604020202020204" pitchFamily="34" charset="0"/>
            </a:endParaRPr>
          </a:p>
          <a:p>
            <a:pPr algn="l" fontAlgn="ctr">
              <a:spcBef>
                <a:spcPts val="0"/>
              </a:spcBef>
            </a:pPr>
            <a:r>
              <a:rPr lang="es-ES" sz="1800" dirty="0">
                <a:effectLst/>
                <a:latin typeface="Arial" panose="020B0604020202020204" pitchFamily="34" charset="0"/>
              </a:rPr>
              <a:t>En </a:t>
            </a:r>
            <a:r>
              <a:rPr lang="es-ES" sz="1800" dirty="0" err="1">
                <a:effectLst/>
                <a:latin typeface="Arial" panose="020B0604020202020204" pitchFamily="34" charset="0"/>
              </a:rPr>
              <a:t>España</a:t>
            </a:r>
            <a:r>
              <a:rPr lang="es-ES" sz="1800" dirty="0">
                <a:effectLst/>
                <a:latin typeface="Arial" panose="020B0604020202020204" pitchFamily="34" charset="0"/>
              </a:rPr>
              <a:t> la prueba del VIH es gratuita y confidencial para todos. Sin embargo, el 46,8% de las personas diagnosticadas de </a:t>
            </a:r>
            <a:r>
              <a:rPr lang="es-ES" sz="1800" dirty="0" err="1">
                <a:effectLst/>
                <a:latin typeface="Arial" panose="020B0604020202020204" pitchFamily="34" charset="0"/>
              </a:rPr>
              <a:t>infección</a:t>
            </a:r>
            <a:r>
              <a:rPr lang="es-ES" sz="1800" dirty="0">
                <a:effectLst/>
                <a:latin typeface="Arial" panose="020B0604020202020204" pitchFamily="34" charset="0"/>
              </a:rPr>
              <a:t> en 2020 presentaba </a:t>
            </a:r>
            <a:r>
              <a:rPr lang="es-ES" sz="1800" dirty="0" err="1">
                <a:effectLst/>
                <a:latin typeface="Arial" panose="020B0604020202020204" pitchFamily="34" charset="0"/>
              </a:rPr>
              <a:t>diagnóstico</a:t>
            </a:r>
            <a:r>
              <a:rPr lang="es-ES" sz="1800" dirty="0">
                <a:effectLst/>
                <a:latin typeface="Arial" panose="020B0604020202020204" pitchFamily="34" charset="0"/>
              </a:rPr>
              <a:t> </a:t>
            </a:r>
            <a:r>
              <a:rPr lang="es-ES" sz="1800" dirty="0" err="1">
                <a:effectLst/>
                <a:latin typeface="Arial" panose="020B0604020202020204" pitchFamily="34" charset="0"/>
              </a:rPr>
              <a:t>tardío</a:t>
            </a:r>
            <a:r>
              <a:rPr lang="es-ES" sz="1800" dirty="0">
                <a:effectLst/>
                <a:latin typeface="Arial" panose="020B0604020202020204" pitchFamily="34" charset="0"/>
              </a:rPr>
              <a:t>. Es esencial que la </a:t>
            </a:r>
            <a:r>
              <a:rPr lang="es-ES" sz="1800" dirty="0" err="1">
                <a:effectLst/>
                <a:latin typeface="Arial" panose="020B0604020202020204" pitchFamily="34" charset="0"/>
              </a:rPr>
              <a:t>población</a:t>
            </a:r>
            <a:r>
              <a:rPr lang="es-ES" sz="1800" dirty="0">
                <a:effectLst/>
                <a:latin typeface="Arial" panose="020B0604020202020204" pitchFamily="34" charset="0"/>
              </a:rPr>
              <a:t> y los profesionales sanitarios sean conscientes de que cualquier persona que realice </a:t>
            </a:r>
            <a:r>
              <a:rPr lang="es-ES" sz="1800" dirty="0" err="1">
                <a:effectLst/>
                <a:latin typeface="Arial" panose="020B0604020202020204" pitchFamily="34" charset="0"/>
              </a:rPr>
              <a:t>prácticas</a:t>
            </a:r>
            <a:r>
              <a:rPr lang="es-ES" sz="1800" dirty="0">
                <a:effectLst/>
                <a:latin typeface="Arial" panose="020B0604020202020204" pitchFamily="34" charset="0"/>
              </a:rPr>
              <a:t> de riesgo es vulnerable al VIH, y de que es importante diagnosticar la </a:t>
            </a:r>
            <a:r>
              <a:rPr lang="es-ES" sz="1800" dirty="0" err="1">
                <a:effectLst/>
                <a:latin typeface="Arial" panose="020B0604020202020204" pitchFamily="34" charset="0"/>
              </a:rPr>
              <a:t>infección</a:t>
            </a:r>
            <a:r>
              <a:rPr lang="es-ES" sz="1800" dirty="0">
                <a:effectLst/>
                <a:latin typeface="Arial" panose="020B0604020202020204" pitchFamily="34" charset="0"/>
              </a:rPr>
              <a:t> lo antes </a:t>
            </a:r>
            <a:r>
              <a:rPr lang="es-ES" sz="1800" dirty="0" err="1">
                <a:effectLst/>
                <a:latin typeface="Arial" panose="020B0604020202020204" pitchFamily="34" charset="0"/>
              </a:rPr>
              <a:t>posi</a:t>
            </a:r>
            <a:r>
              <a:rPr lang="es-ES" sz="1800" dirty="0">
                <a:effectLst/>
                <a:latin typeface="Arial" panose="020B0604020202020204" pitchFamily="34" charset="0"/>
              </a:rPr>
              <a:t> </a:t>
            </a:r>
            <a:endParaRPr lang="es-ES" sz="1400" dirty="0">
              <a:effectLst/>
            </a:endParaRPr>
          </a:p>
          <a:p>
            <a:pPr marL="0" algn="l" rtl="0" eaLnBrk="1" fontAlgn="ctr" latinLnBrk="0" hangingPunct="1">
              <a:spcBef>
                <a:spcPts val="0"/>
              </a:spcBef>
              <a:spcAft>
                <a:spcPts val="0"/>
              </a:spcAft>
            </a:pPr>
            <a:endParaRPr lang="es-ES" sz="1800" b="0" i="0" u="none" strike="noStrike" dirty="0">
              <a:effectLst/>
              <a:latin typeface="Arial" panose="020B0604020202020204" pitchFamily="34" charset="0"/>
            </a:endParaRPr>
          </a:p>
          <a:p>
            <a:endParaRPr lang="es-ES" dirty="0"/>
          </a:p>
        </p:txBody>
      </p:sp>
      <p:pic>
        <p:nvPicPr>
          <p:cNvPr id="1026" name="Picture 2" descr="Gráfico, Gráfico de barras&#10;&#10;Descripción generada automáticamente">
            <a:extLst>
              <a:ext uri="{FF2B5EF4-FFF2-40B4-BE49-F238E27FC236}">
                <a16:creationId xmlns:a16="http://schemas.microsoft.com/office/drawing/2014/main" id="{2175A773-3902-DE5B-B4F5-976B7A0E3F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6700" y="2098106"/>
            <a:ext cx="7410291" cy="456180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a:extLst>
              <a:ext uri="{FF2B5EF4-FFF2-40B4-BE49-F238E27FC236}">
                <a16:creationId xmlns:a16="http://schemas.microsoft.com/office/drawing/2014/main" id="{9EADEA64-2E6A-3A13-3C82-896E95216918}"/>
              </a:ext>
            </a:extLst>
          </p:cNvPr>
          <p:cNvPicPr>
            <a:picLocks noChangeAspect="1"/>
          </p:cNvPicPr>
          <p:nvPr/>
        </p:nvPicPr>
        <p:blipFill>
          <a:blip r:embed="rId4"/>
          <a:stretch>
            <a:fillRect/>
          </a:stretch>
        </p:blipFill>
        <p:spPr>
          <a:xfrm>
            <a:off x="295009" y="3798774"/>
            <a:ext cx="4004532" cy="2671876"/>
          </a:xfrm>
          <a:prstGeom prst="rect">
            <a:avLst/>
          </a:prstGeom>
        </p:spPr>
      </p:pic>
      <p:sp>
        <p:nvSpPr>
          <p:cNvPr id="11" name="CuadroTexto 10">
            <a:extLst>
              <a:ext uri="{FF2B5EF4-FFF2-40B4-BE49-F238E27FC236}">
                <a16:creationId xmlns:a16="http://schemas.microsoft.com/office/drawing/2014/main" id="{9B1B0262-CEC1-267A-BF07-23C70EAB686D}"/>
              </a:ext>
            </a:extLst>
          </p:cNvPr>
          <p:cNvSpPr txBox="1"/>
          <p:nvPr/>
        </p:nvSpPr>
        <p:spPr>
          <a:xfrm>
            <a:off x="457199" y="1432660"/>
            <a:ext cx="3842341" cy="2400657"/>
          </a:xfrm>
          <a:prstGeom prst="rect">
            <a:avLst/>
          </a:prstGeom>
          <a:noFill/>
        </p:spPr>
        <p:txBody>
          <a:bodyPr wrap="square" rtlCol="0">
            <a:spAutoFit/>
          </a:bodyPr>
          <a:lstStyle/>
          <a:p>
            <a:r>
              <a:rPr lang="es-ES" sz="2200" dirty="0">
                <a:effectLst/>
              </a:rPr>
              <a:t>Los hombres suponen el </a:t>
            </a:r>
            <a:r>
              <a:rPr lang="es-ES" sz="2200" b="1" dirty="0">
                <a:effectLst/>
              </a:rPr>
              <a:t>84,3%</a:t>
            </a:r>
            <a:r>
              <a:rPr lang="es-ES" sz="2200" dirty="0">
                <a:effectLst/>
              </a:rPr>
              <a:t> de los </a:t>
            </a:r>
            <a:r>
              <a:rPr lang="es-ES" sz="2200" b="1" dirty="0">
                <a:effectLst/>
              </a:rPr>
              <a:t>nuevos </a:t>
            </a:r>
            <a:r>
              <a:rPr lang="es-ES" sz="2200" b="1" dirty="0" err="1">
                <a:effectLst/>
              </a:rPr>
              <a:t>diagnósticos</a:t>
            </a:r>
            <a:r>
              <a:rPr lang="es-ES" sz="2200" b="1" dirty="0">
                <a:effectLst/>
              </a:rPr>
              <a:t> </a:t>
            </a:r>
            <a:r>
              <a:rPr lang="es-ES" sz="2200" dirty="0">
                <a:effectLst/>
              </a:rPr>
              <a:t>de VIH y las tasas correspondientes para hombres y mujeres fueron 7 y 1,3/100.000 respectivamente. </a:t>
            </a:r>
            <a:endParaRPr lang="es-ES" sz="2200" dirty="0"/>
          </a:p>
          <a:p>
            <a:endParaRPr lang="es-ES" dirty="0"/>
          </a:p>
        </p:txBody>
      </p:sp>
    </p:spTree>
    <p:extLst>
      <p:ext uri="{BB962C8B-B14F-4D97-AF65-F5344CB8AC3E}">
        <p14:creationId xmlns:p14="http://schemas.microsoft.com/office/powerpoint/2010/main" val="3179704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BFA0">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D4CB5C-B7B4-62D7-B6B3-943A56F2CBC5}"/>
              </a:ext>
            </a:extLst>
          </p:cNvPr>
          <p:cNvSpPr>
            <a:spLocks noGrp="1"/>
          </p:cNvSpPr>
          <p:nvPr>
            <p:ph type="ctrTitle"/>
          </p:nvPr>
        </p:nvSpPr>
        <p:spPr>
          <a:xfrm>
            <a:off x="1417320" y="458638"/>
            <a:ext cx="9144000" cy="806450"/>
          </a:xfrm>
        </p:spPr>
        <p:txBody>
          <a:bodyPr>
            <a:normAutofit/>
          </a:bodyPr>
          <a:lstStyle/>
          <a:p>
            <a:r>
              <a:rPr lang="es-ES" sz="3600" dirty="0"/>
              <a:t>INFECCIÓN DE VIH EN REGIÓN DE MURCIA</a:t>
            </a:r>
          </a:p>
        </p:txBody>
      </p:sp>
      <p:pic>
        <p:nvPicPr>
          <p:cNvPr id="2050" name="Picture 2">
            <a:extLst>
              <a:ext uri="{FF2B5EF4-FFF2-40B4-BE49-F238E27FC236}">
                <a16:creationId xmlns:a16="http://schemas.microsoft.com/office/drawing/2014/main" id="{CF4C5DF8-F8EE-534B-EAA6-FDA59958BC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 y="2646529"/>
            <a:ext cx="5988213" cy="3195002"/>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2E907DAA-76BF-7B88-9C53-6F323264B71B}"/>
              </a:ext>
            </a:extLst>
          </p:cNvPr>
          <p:cNvSpPr txBox="1"/>
          <p:nvPr/>
        </p:nvSpPr>
        <p:spPr>
          <a:xfrm>
            <a:off x="662940" y="1550611"/>
            <a:ext cx="4572000" cy="1477328"/>
          </a:xfrm>
          <a:prstGeom prst="rect">
            <a:avLst/>
          </a:prstGeom>
          <a:noFill/>
        </p:spPr>
        <p:txBody>
          <a:bodyPr wrap="square" rtlCol="0">
            <a:spAutoFit/>
          </a:bodyPr>
          <a:lstStyle/>
          <a:p>
            <a:r>
              <a:rPr lang="es-ES" dirty="0"/>
              <a:t>En la Región de Murcia entre 2009 y 2019 en torno </a:t>
            </a:r>
            <a:r>
              <a:rPr lang="es-ES" b="1" dirty="0"/>
              <a:t>al 50% de los nuevos diagnósticos </a:t>
            </a:r>
            <a:r>
              <a:rPr lang="es-ES" dirty="0"/>
              <a:t>fueron tardíos.</a:t>
            </a:r>
          </a:p>
          <a:p>
            <a:br>
              <a:rPr lang="es-ES" dirty="0"/>
            </a:br>
            <a:endParaRPr lang="es-ES" dirty="0"/>
          </a:p>
        </p:txBody>
      </p:sp>
      <p:pic>
        <p:nvPicPr>
          <p:cNvPr id="2052" name="Picture 4">
            <a:extLst>
              <a:ext uri="{FF2B5EF4-FFF2-40B4-BE49-F238E27FC236}">
                <a16:creationId xmlns:a16="http://schemas.microsoft.com/office/drawing/2014/main" id="{EFE72CC9-027B-00FF-04A6-43788B4CCB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0860" y="2816070"/>
            <a:ext cx="5151120" cy="2855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745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BFA0">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D4CB5C-B7B4-62D7-B6B3-943A56F2CBC5}"/>
              </a:ext>
            </a:extLst>
          </p:cNvPr>
          <p:cNvSpPr>
            <a:spLocks noGrp="1"/>
          </p:cNvSpPr>
          <p:nvPr>
            <p:ph type="ctrTitle"/>
          </p:nvPr>
        </p:nvSpPr>
        <p:spPr>
          <a:xfrm>
            <a:off x="1417320" y="458638"/>
            <a:ext cx="9144000" cy="806450"/>
          </a:xfrm>
        </p:spPr>
        <p:txBody>
          <a:bodyPr>
            <a:normAutofit/>
          </a:bodyPr>
          <a:lstStyle/>
          <a:p>
            <a:r>
              <a:rPr lang="es-ES" sz="3600" dirty="0"/>
              <a:t>PROFILAXIS POSTEXPOSICIÓN</a:t>
            </a:r>
          </a:p>
        </p:txBody>
      </p:sp>
      <p:sp>
        <p:nvSpPr>
          <p:cNvPr id="4" name="CuadroTexto 3">
            <a:extLst>
              <a:ext uri="{FF2B5EF4-FFF2-40B4-BE49-F238E27FC236}">
                <a16:creationId xmlns:a16="http://schemas.microsoft.com/office/drawing/2014/main" id="{2E907DAA-76BF-7B88-9C53-6F323264B71B}"/>
              </a:ext>
            </a:extLst>
          </p:cNvPr>
          <p:cNvSpPr txBox="1"/>
          <p:nvPr/>
        </p:nvSpPr>
        <p:spPr>
          <a:xfrm>
            <a:off x="662940" y="1550611"/>
            <a:ext cx="4572000" cy="646331"/>
          </a:xfrm>
          <a:prstGeom prst="rect">
            <a:avLst/>
          </a:prstGeom>
          <a:noFill/>
        </p:spPr>
        <p:txBody>
          <a:bodyPr wrap="square" rtlCol="0">
            <a:spAutoFit/>
          </a:bodyPr>
          <a:lstStyle/>
          <a:p>
            <a:br>
              <a:rPr lang="es-ES" dirty="0"/>
            </a:br>
            <a:endParaRPr lang="es-ES" dirty="0"/>
          </a:p>
        </p:txBody>
      </p:sp>
      <p:sp>
        <p:nvSpPr>
          <p:cNvPr id="3" name="CuadroTexto 2">
            <a:extLst>
              <a:ext uri="{FF2B5EF4-FFF2-40B4-BE49-F238E27FC236}">
                <a16:creationId xmlns:a16="http://schemas.microsoft.com/office/drawing/2014/main" id="{A3352402-037B-C62F-7441-DF9ED87A5399}"/>
              </a:ext>
            </a:extLst>
          </p:cNvPr>
          <p:cNvSpPr txBox="1"/>
          <p:nvPr/>
        </p:nvSpPr>
        <p:spPr>
          <a:xfrm>
            <a:off x="1158240" y="1351674"/>
            <a:ext cx="9403080" cy="1107996"/>
          </a:xfrm>
          <a:prstGeom prst="rect">
            <a:avLst/>
          </a:prstGeom>
          <a:noFill/>
        </p:spPr>
        <p:txBody>
          <a:bodyPr wrap="square" rtlCol="0">
            <a:spAutoFit/>
          </a:bodyPr>
          <a:lstStyle/>
          <a:p>
            <a:pPr algn="l"/>
            <a:r>
              <a:rPr lang="es-ES" sz="2200" dirty="0">
                <a:effectLst/>
              </a:rPr>
              <a:t>La </a:t>
            </a:r>
            <a:r>
              <a:rPr lang="es-ES" sz="2200" dirty="0"/>
              <a:t>profilaxis </a:t>
            </a:r>
            <a:r>
              <a:rPr lang="es-ES" sz="2200" dirty="0" err="1"/>
              <a:t>postexposición</a:t>
            </a:r>
            <a:r>
              <a:rPr lang="es-ES" sz="2200" dirty="0"/>
              <a:t> </a:t>
            </a:r>
            <a:r>
              <a:rPr lang="es-ES" sz="2200" dirty="0">
                <a:effectLst/>
              </a:rPr>
              <a:t>significa tomar medicamentos contra el VIH dentro de las 72 horas posteriores a una posible exposición al VIH para prevenir la adquisición de la infección por VIH. </a:t>
            </a:r>
          </a:p>
        </p:txBody>
      </p:sp>
      <p:sp>
        <p:nvSpPr>
          <p:cNvPr id="6" name="CuadroTexto 5">
            <a:extLst>
              <a:ext uri="{FF2B5EF4-FFF2-40B4-BE49-F238E27FC236}">
                <a16:creationId xmlns:a16="http://schemas.microsoft.com/office/drawing/2014/main" id="{CD9E4199-DB23-1B79-A008-4347ADF49F73}"/>
              </a:ext>
            </a:extLst>
          </p:cNvPr>
          <p:cNvSpPr txBox="1"/>
          <p:nvPr/>
        </p:nvSpPr>
        <p:spPr>
          <a:xfrm>
            <a:off x="1158240" y="2450123"/>
            <a:ext cx="9646920" cy="2123658"/>
          </a:xfrm>
          <a:prstGeom prst="rect">
            <a:avLst/>
          </a:prstGeom>
          <a:noFill/>
        </p:spPr>
        <p:txBody>
          <a:bodyPr wrap="square" rtlCol="0">
            <a:spAutoFit/>
          </a:bodyPr>
          <a:lstStyle/>
          <a:p>
            <a:pPr algn="l"/>
            <a:r>
              <a:rPr lang="es-ES" sz="2200" b="0" i="0" dirty="0">
                <a:solidFill>
                  <a:srgbClr val="1B1B1B"/>
                </a:solidFill>
                <a:effectLst/>
              </a:rPr>
              <a:t>Se podría recetar a personas que son VIH negativas o que desconocen su estado del VIH, y quienes en las ultimas 72 horas:</a:t>
            </a:r>
          </a:p>
          <a:p>
            <a:pPr lvl="1">
              <a:buFont typeface="Arial" panose="020B0604020202020204" pitchFamily="34" charset="0"/>
              <a:buChar char="•"/>
            </a:pPr>
            <a:r>
              <a:rPr lang="es-ES" sz="2200" b="0" i="0" dirty="0">
                <a:solidFill>
                  <a:srgbClr val="1B1B1B"/>
                </a:solidFill>
                <a:effectLst/>
              </a:rPr>
              <a:t>Podrían haber estado expuestas al VIH durante las relaciones sexuales</a:t>
            </a:r>
          </a:p>
          <a:p>
            <a:pPr lvl="1">
              <a:buFont typeface="Arial" panose="020B0604020202020204" pitchFamily="34" charset="0"/>
              <a:buChar char="•"/>
            </a:pPr>
            <a:r>
              <a:rPr lang="es-ES" sz="2200" b="0" i="0" dirty="0">
                <a:solidFill>
                  <a:srgbClr val="1B1B1B"/>
                </a:solidFill>
                <a:effectLst/>
              </a:rPr>
              <a:t>Compartieron agujas u otros dispositivos para inyectarse drogas</a:t>
            </a:r>
          </a:p>
          <a:p>
            <a:pPr lvl="1">
              <a:buFont typeface="Arial" panose="020B0604020202020204" pitchFamily="34" charset="0"/>
              <a:buChar char="•"/>
            </a:pPr>
            <a:r>
              <a:rPr lang="es-ES" sz="2200" b="0" i="0" dirty="0">
                <a:solidFill>
                  <a:srgbClr val="1B1B1B"/>
                </a:solidFill>
                <a:effectLst/>
              </a:rPr>
              <a:t>Fueron agredidas sexualmente</a:t>
            </a:r>
          </a:p>
          <a:p>
            <a:pPr lvl="1">
              <a:buFont typeface="Arial" panose="020B0604020202020204" pitchFamily="34" charset="0"/>
              <a:buChar char="•"/>
            </a:pPr>
            <a:r>
              <a:rPr lang="es-ES" sz="2200" b="0" i="0" dirty="0">
                <a:solidFill>
                  <a:srgbClr val="1B1B1B"/>
                </a:solidFill>
                <a:effectLst/>
              </a:rPr>
              <a:t>Podrían haber estado expuesto al VIH en el trabajo</a:t>
            </a:r>
          </a:p>
        </p:txBody>
      </p:sp>
      <p:sp>
        <p:nvSpPr>
          <p:cNvPr id="7" name="Rectángulo redondeado 6">
            <a:extLst>
              <a:ext uri="{FF2B5EF4-FFF2-40B4-BE49-F238E27FC236}">
                <a16:creationId xmlns:a16="http://schemas.microsoft.com/office/drawing/2014/main" id="{D1394C1B-7E53-605B-4ABE-38A1058624CF}"/>
              </a:ext>
            </a:extLst>
          </p:cNvPr>
          <p:cNvSpPr/>
          <p:nvPr/>
        </p:nvSpPr>
        <p:spPr>
          <a:xfrm>
            <a:off x="1417320" y="4943113"/>
            <a:ext cx="4442460" cy="1686287"/>
          </a:xfrm>
          <a:prstGeom prst="roundRect">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Pauta de elección: </a:t>
            </a:r>
          </a:p>
          <a:p>
            <a:pPr algn="ctr"/>
            <a:endParaRPr lang="es-ES" dirty="0"/>
          </a:p>
          <a:p>
            <a:pPr algn="ctr"/>
            <a:r>
              <a:rPr lang="es-ES" dirty="0"/>
              <a:t>TENOFOVIR/FTC + RALTEGRAVIR</a:t>
            </a:r>
          </a:p>
          <a:p>
            <a:pPr algn="ctr"/>
            <a:r>
              <a:rPr lang="es-ES" dirty="0"/>
              <a:t>4 semanas</a:t>
            </a:r>
          </a:p>
        </p:txBody>
      </p:sp>
      <p:sp>
        <p:nvSpPr>
          <p:cNvPr id="8" name="Rectángulo redondeado 7">
            <a:extLst>
              <a:ext uri="{FF2B5EF4-FFF2-40B4-BE49-F238E27FC236}">
                <a16:creationId xmlns:a16="http://schemas.microsoft.com/office/drawing/2014/main" id="{F0A0FCED-2692-872D-7475-C5D4CE8FC2B8}"/>
              </a:ext>
            </a:extLst>
          </p:cNvPr>
          <p:cNvSpPr/>
          <p:nvPr/>
        </p:nvSpPr>
        <p:spPr>
          <a:xfrm>
            <a:off x="6598920" y="4943113"/>
            <a:ext cx="4632960" cy="1625327"/>
          </a:xfrm>
          <a:prstGeom prst="roundRect">
            <a:avLst/>
          </a:prstGeom>
          <a:solidFill>
            <a:schemeClr val="accent1">
              <a:alpha val="6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Pauta alternativa: </a:t>
            </a:r>
          </a:p>
          <a:p>
            <a:pPr algn="ctr"/>
            <a:endParaRPr lang="es-ES" dirty="0"/>
          </a:p>
          <a:p>
            <a:pPr algn="ctr"/>
            <a:r>
              <a:rPr lang="es-ES" dirty="0"/>
              <a:t>TENOFOVIR/FTC + DOLUTEGRAVIR</a:t>
            </a:r>
          </a:p>
          <a:p>
            <a:pPr algn="ctr"/>
            <a:r>
              <a:rPr lang="es-ES" dirty="0"/>
              <a:t>4 semanas</a:t>
            </a:r>
          </a:p>
          <a:p>
            <a:pPr algn="ctr"/>
            <a:endParaRPr lang="es-ES" dirty="0"/>
          </a:p>
        </p:txBody>
      </p:sp>
    </p:spTree>
    <p:extLst>
      <p:ext uri="{BB962C8B-B14F-4D97-AF65-F5344CB8AC3E}">
        <p14:creationId xmlns:p14="http://schemas.microsoft.com/office/powerpoint/2010/main" val="2826379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BFA0">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D4CB5C-B7B4-62D7-B6B3-943A56F2CBC5}"/>
              </a:ext>
            </a:extLst>
          </p:cNvPr>
          <p:cNvSpPr>
            <a:spLocks noGrp="1"/>
          </p:cNvSpPr>
          <p:nvPr>
            <p:ph type="ctrTitle"/>
          </p:nvPr>
        </p:nvSpPr>
        <p:spPr>
          <a:xfrm>
            <a:off x="1524000" y="0"/>
            <a:ext cx="9144000" cy="1063625"/>
          </a:xfrm>
        </p:spPr>
        <p:txBody>
          <a:bodyPr>
            <a:normAutofit/>
          </a:bodyPr>
          <a:lstStyle/>
          <a:p>
            <a:r>
              <a:rPr lang="es-ES" sz="3600" dirty="0"/>
              <a:t>QUE ES LA PREP</a:t>
            </a:r>
          </a:p>
        </p:txBody>
      </p:sp>
      <p:sp>
        <p:nvSpPr>
          <p:cNvPr id="3" name="Subtítulo 2">
            <a:extLst>
              <a:ext uri="{FF2B5EF4-FFF2-40B4-BE49-F238E27FC236}">
                <a16:creationId xmlns:a16="http://schemas.microsoft.com/office/drawing/2014/main" id="{0BF4F621-F969-686D-3C89-637C2A306F10}"/>
              </a:ext>
            </a:extLst>
          </p:cNvPr>
          <p:cNvSpPr>
            <a:spLocks noGrp="1"/>
          </p:cNvSpPr>
          <p:nvPr>
            <p:ph type="subTitle" idx="1"/>
          </p:nvPr>
        </p:nvSpPr>
        <p:spPr>
          <a:xfrm>
            <a:off x="868680" y="1185545"/>
            <a:ext cx="9936480" cy="2243455"/>
          </a:xfrm>
        </p:spPr>
        <p:txBody>
          <a:bodyPr>
            <a:normAutofit fontScale="92500" lnSpcReduction="10000"/>
          </a:bodyPr>
          <a:lstStyle/>
          <a:p>
            <a:pPr algn="l"/>
            <a:r>
              <a:rPr lang="es-ES" sz="2200" dirty="0"/>
              <a:t>La profilaxis </a:t>
            </a:r>
            <a:r>
              <a:rPr lang="es-ES" sz="2200" dirty="0" err="1"/>
              <a:t>preexposición</a:t>
            </a:r>
            <a:r>
              <a:rPr lang="es-ES" sz="2200" dirty="0"/>
              <a:t> (</a:t>
            </a:r>
            <a:r>
              <a:rPr lang="es-ES" sz="2200" b="1" dirty="0"/>
              <a:t>PrEP</a:t>
            </a:r>
            <a:r>
              <a:rPr lang="es-ES" sz="2200" dirty="0"/>
              <a:t>) es una </a:t>
            </a:r>
            <a:r>
              <a:rPr lang="es-ES" sz="2200" dirty="0" err="1"/>
              <a:t>intervención</a:t>
            </a:r>
            <a:r>
              <a:rPr lang="es-ES" sz="2200" dirty="0"/>
              <a:t> </a:t>
            </a:r>
            <a:r>
              <a:rPr lang="es-ES" sz="2200" dirty="0" err="1"/>
              <a:t>biomédica</a:t>
            </a:r>
            <a:r>
              <a:rPr lang="es-ES" sz="2200" dirty="0"/>
              <a:t> dirigida a prevenir la </a:t>
            </a:r>
            <a:r>
              <a:rPr lang="es-ES" sz="2200" dirty="0" err="1"/>
              <a:t>transmisión</a:t>
            </a:r>
            <a:r>
              <a:rPr lang="es-ES" sz="2200" dirty="0"/>
              <a:t> del VIH en personas </a:t>
            </a:r>
            <a:r>
              <a:rPr lang="es-ES" sz="2200" b="1" dirty="0"/>
              <a:t>seronegativas</a:t>
            </a:r>
            <a:r>
              <a:rPr lang="es-ES" sz="2200" dirty="0"/>
              <a:t> para el VIH con </a:t>
            </a:r>
            <a:r>
              <a:rPr lang="es-ES" sz="2200" b="1" dirty="0"/>
              <a:t>alto riesgo </a:t>
            </a:r>
            <a:r>
              <a:rPr lang="es-ES" sz="2200" dirty="0"/>
              <a:t>de contraer la </a:t>
            </a:r>
            <a:r>
              <a:rPr lang="es-ES" sz="2200" dirty="0" err="1"/>
              <a:t>infección</a:t>
            </a:r>
            <a:r>
              <a:rPr lang="es-ES" sz="2200" dirty="0"/>
              <a:t>. La </a:t>
            </a:r>
            <a:r>
              <a:rPr lang="es-ES" sz="2200" dirty="0" err="1"/>
              <a:t>combinación</a:t>
            </a:r>
            <a:r>
              <a:rPr lang="es-ES" sz="2200" dirty="0"/>
              <a:t> autorizada se basa en </a:t>
            </a:r>
            <a:r>
              <a:rPr lang="es-ES" sz="2200" b="1" dirty="0" err="1"/>
              <a:t>Tenofovir</a:t>
            </a:r>
            <a:r>
              <a:rPr lang="es-ES" sz="2200" dirty="0"/>
              <a:t> </a:t>
            </a:r>
            <a:r>
              <a:rPr lang="es-ES" sz="2200" dirty="0" err="1"/>
              <a:t>disoproxil</a:t>
            </a:r>
            <a:r>
              <a:rPr lang="es-ES" sz="2200" dirty="0"/>
              <a:t> fumarato (TDF) + </a:t>
            </a:r>
            <a:r>
              <a:rPr lang="es-ES" sz="2200" b="1" dirty="0" err="1"/>
              <a:t>Emtricitabina</a:t>
            </a:r>
            <a:r>
              <a:rPr lang="es-ES" sz="2200" dirty="0"/>
              <a:t> </a:t>
            </a:r>
            <a:r>
              <a:rPr lang="es-ES" sz="2200" dirty="0">
                <a:sym typeface="Wingdings" pitchFamily="2" charset="2"/>
              </a:rPr>
              <a:t></a:t>
            </a:r>
            <a:r>
              <a:rPr lang="es-ES" sz="2200" b="1" dirty="0">
                <a:sym typeface="Wingdings" pitchFamily="2" charset="2"/>
              </a:rPr>
              <a:t>TRUVADA</a:t>
            </a:r>
            <a:r>
              <a:rPr lang="es-ES" sz="2200" dirty="0">
                <a:sym typeface="Wingdings" pitchFamily="2" charset="2"/>
              </a:rPr>
              <a:t> 1c al día. </a:t>
            </a:r>
          </a:p>
          <a:p>
            <a:pPr algn="l"/>
            <a:r>
              <a:rPr lang="es-ES" sz="2200" dirty="0">
                <a:sym typeface="Wingdings" pitchFamily="2" charset="2"/>
              </a:rPr>
              <a:t>Debe </a:t>
            </a:r>
            <a:r>
              <a:rPr lang="es-ES" sz="2200" dirty="0" err="1">
                <a:sym typeface="Wingdings" pitchFamily="2" charset="2"/>
              </a:rPr>
              <a:t>acompañarse</a:t>
            </a:r>
            <a:r>
              <a:rPr lang="es-ES" sz="2200" dirty="0">
                <a:sym typeface="Wingdings" pitchFamily="2" charset="2"/>
              </a:rPr>
              <a:t>, por tanto, </a:t>
            </a:r>
            <a:r>
              <a:rPr lang="es-ES" sz="2200" b="1" dirty="0">
                <a:sym typeface="Wingdings" pitchFamily="2" charset="2"/>
              </a:rPr>
              <a:t>de recomendaciones e intervenciones adicionales </a:t>
            </a:r>
            <a:r>
              <a:rPr lang="es-ES" sz="2200" dirty="0">
                <a:sym typeface="Wingdings" pitchFamily="2" charset="2"/>
              </a:rPr>
              <a:t>enfocadas en la </a:t>
            </a:r>
            <a:r>
              <a:rPr lang="es-ES" sz="2200" dirty="0" err="1">
                <a:sym typeface="Wingdings" pitchFamily="2" charset="2"/>
              </a:rPr>
              <a:t>educación</a:t>
            </a:r>
            <a:r>
              <a:rPr lang="es-ES" sz="2200" dirty="0">
                <a:sym typeface="Wingdings" pitchFamily="2" charset="2"/>
              </a:rPr>
              <a:t> para la </a:t>
            </a:r>
            <a:r>
              <a:rPr lang="es-ES" sz="2200" dirty="0" err="1">
                <a:sym typeface="Wingdings" pitchFamily="2" charset="2"/>
              </a:rPr>
              <a:t>reducción</a:t>
            </a:r>
            <a:r>
              <a:rPr lang="es-ES" sz="2200" dirty="0">
                <a:sym typeface="Wingdings" pitchFamily="2" charset="2"/>
              </a:rPr>
              <a:t> del riesgo.</a:t>
            </a:r>
          </a:p>
          <a:p>
            <a:pPr algn="l"/>
            <a:r>
              <a:rPr lang="es-ES" sz="2200" dirty="0">
                <a:sym typeface="Wingdings" pitchFamily="2" charset="2"/>
              </a:rPr>
              <a:t>Países en </a:t>
            </a:r>
            <a:r>
              <a:rPr lang="es-ES" sz="2200" dirty="0" err="1">
                <a:sym typeface="Wingdings" pitchFamily="2" charset="2"/>
              </a:rPr>
              <a:t>vias</a:t>
            </a:r>
            <a:r>
              <a:rPr lang="es-ES" sz="2200" dirty="0">
                <a:sym typeface="Wingdings" pitchFamily="2" charset="2"/>
              </a:rPr>
              <a:t> de desarrollo </a:t>
            </a:r>
            <a:r>
              <a:rPr lang="es-ES" sz="2200" dirty="0" err="1">
                <a:sym typeface="Wingdings" pitchFamily="2" charset="2"/>
              </a:rPr>
              <a:t>Cabotegravir</a:t>
            </a:r>
            <a:r>
              <a:rPr lang="es-ES" sz="2200" dirty="0">
                <a:sym typeface="Wingdings" pitchFamily="2" charset="2"/>
              </a:rPr>
              <a:t> acción prolongada IM (2 meses)</a:t>
            </a:r>
          </a:p>
          <a:p>
            <a:pPr algn="l"/>
            <a:endParaRPr lang="es-ES" dirty="0"/>
          </a:p>
          <a:p>
            <a:endParaRPr lang="es-ES" dirty="0"/>
          </a:p>
        </p:txBody>
      </p:sp>
      <p:pic>
        <p:nvPicPr>
          <p:cNvPr id="3076" name="Picture 4" descr="Dos años de PrEP, la pastilla que evita el VIH en España: 9.000 usuarios,  implantación desigual e importantes listas de espera">
            <a:extLst>
              <a:ext uri="{FF2B5EF4-FFF2-40B4-BE49-F238E27FC236}">
                <a16:creationId xmlns:a16="http://schemas.microsoft.com/office/drawing/2014/main" id="{49FFCC69-EEEC-4D6B-57E4-112455953C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8920" y="3550920"/>
            <a:ext cx="4922520" cy="2768918"/>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EDC9078E-931A-9966-3A36-796F0462FE70}"/>
              </a:ext>
            </a:extLst>
          </p:cNvPr>
          <p:cNvSpPr txBox="1"/>
          <p:nvPr/>
        </p:nvSpPr>
        <p:spPr>
          <a:xfrm>
            <a:off x="868680" y="3429000"/>
            <a:ext cx="5107252" cy="1938992"/>
          </a:xfrm>
          <a:prstGeom prst="rect">
            <a:avLst/>
          </a:prstGeom>
          <a:noFill/>
        </p:spPr>
        <p:txBody>
          <a:bodyPr wrap="square" rtlCol="0">
            <a:spAutoFit/>
          </a:bodyPr>
          <a:lstStyle/>
          <a:p>
            <a:r>
              <a:rPr lang="es-ES" sz="2000" dirty="0">
                <a:effectLst/>
              </a:rPr>
              <a:t>En mayo de 2022, todas las CCAA </a:t>
            </a:r>
            <a:r>
              <a:rPr lang="es-ES" sz="2000" dirty="0" err="1">
                <a:effectLst/>
              </a:rPr>
              <a:t>habían</a:t>
            </a:r>
            <a:r>
              <a:rPr lang="es-ES" sz="2000" dirty="0">
                <a:effectLst/>
              </a:rPr>
              <a:t> implantado la PrEP en sus territorios. El </a:t>
            </a:r>
            <a:r>
              <a:rPr lang="es-ES" sz="2000" dirty="0" err="1">
                <a:effectLst/>
              </a:rPr>
              <a:t>número</a:t>
            </a:r>
            <a:r>
              <a:rPr lang="es-ES" sz="2000" dirty="0">
                <a:effectLst/>
              </a:rPr>
              <a:t> estimado de usuarios que estaban tomando PrEP a esa fecha es de </a:t>
            </a:r>
            <a:r>
              <a:rPr lang="es-ES" sz="2000" b="1" dirty="0">
                <a:effectLst/>
              </a:rPr>
              <a:t>13.652 </a:t>
            </a:r>
            <a:r>
              <a:rPr lang="es-ES" sz="2000" dirty="0">
                <a:effectLst/>
              </a:rPr>
              <a:t>personas </a:t>
            </a:r>
            <a:r>
              <a:rPr lang="es-ES" sz="2000" dirty="0" err="1">
                <a:effectLst/>
              </a:rPr>
              <a:t>según</a:t>
            </a:r>
            <a:r>
              <a:rPr lang="es-ES" sz="2000" dirty="0">
                <a:effectLst/>
              </a:rPr>
              <a:t> la </a:t>
            </a:r>
            <a:r>
              <a:rPr lang="es-ES" sz="2000" dirty="0" err="1">
                <a:effectLst/>
              </a:rPr>
              <a:t>notificación</a:t>
            </a:r>
            <a:r>
              <a:rPr lang="es-ES" sz="2000" dirty="0">
                <a:effectLst/>
              </a:rPr>
              <a:t> agregada de las CCAA. </a:t>
            </a:r>
            <a:endParaRPr lang="es-ES" sz="2000" dirty="0"/>
          </a:p>
        </p:txBody>
      </p:sp>
    </p:spTree>
    <p:extLst>
      <p:ext uri="{BB962C8B-B14F-4D97-AF65-F5344CB8AC3E}">
        <p14:creationId xmlns:p14="http://schemas.microsoft.com/office/powerpoint/2010/main" val="2041238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BFA0">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D4CB5C-B7B4-62D7-B6B3-943A56F2CBC5}"/>
              </a:ext>
            </a:extLst>
          </p:cNvPr>
          <p:cNvSpPr>
            <a:spLocks noGrp="1"/>
          </p:cNvSpPr>
          <p:nvPr>
            <p:ph type="ctrTitle"/>
          </p:nvPr>
        </p:nvSpPr>
        <p:spPr>
          <a:xfrm>
            <a:off x="1310640" y="497523"/>
            <a:ext cx="9144000" cy="750682"/>
          </a:xfrm>
        </p:spPr>
        <p:txBody>
          <a:bodyPr>
            <a:normAutofit/>
          </a:bodyPr>
          <a:lstStyle/>
          <a:p>
            <a:r>
              <a:rPr lang="es-ES" sz="3600" dirty="0"/>
              <a:t>INDICACIONES </a:t>
            </a:r>
          </a:p>
        </p:txBody>
      </p:sp>
      <p:sp>
        <p:nvSpPr>
          <p:cNvPr id="3" name="Subtítulo 2">
            <a:extLst>
              <a:ext uri="{FF2B5EF4-FFF2-40B4-BE49-F238E27FC236}">
                <a16:creationId xmlns:a16="http://schemas.microsoft.com/office/drawing/2014/main" id="{0BF4F621-F969-686D-3C89-637C2A306F10}"/>
              </a:ext>
            </a:extLst>
          </p:cNvPr>
          <p:cNvSpPr>
            <a:spLocks noGrp="1"/>
          </p:cNvSpPr>
          <p:nvPr>
            <p:ph type="subTitle" idx="1"/>
          </p:nvPr>
        </p:nvSpPr>
        <p:spPr>
          <a:xfrm>
            <a:off x="624840" y="1248205"/>
            <a:ext cx="10988040" cy="4771595"/>
          </a:xfrm>
        </p:spPr>
        <p:txBody>
          <a:bodyPr>
            <a:normAutofit fontScale="92500" lnSpcReduction="10000"/>
          </a:bodyPr>
          <a:lstStyle/>
          <a:p>
            <a:pPr algn="l"/>
            <a:r>
              <a:rPr lang="es-ES" dirty="0"/>
              <a:t>Usuarios con el VIH negativo, con edad igual o mayor de 16 </a:t>
            </a:r>
            <a:r>
              <a:rPr lang="es-ES" dirty="0" err="1"/>
              <a:t>años</a:t>
            </a:r>
            <a:r>
              <a:rPr lang="es-ES" dirty="0"/>
              <a:t> y que cumplan los siguientes criterios: </a:t>
            </a:r>
          </a:p>
          <a:p>
            <a:pPr algn="l"/>
            <a:r>
              <a:rPr lang="es-ES" dirty="0"/>
              <a:t>-Hombres que tienen Sexo con Hombres (HSH) y personas transexuales y que presenten al </a:t>
            </a:r>
            <a:r>
              <a:rPr lang="es-ES" b="1" dirty="0"/>
              <a:t>menos dos </a:t>
            </a:r>
            <a:r>
              <a:rPr lang="es-ES" dirty="0"/>
              <a:t>de los siguientes criterios: </a:t>
            </a:r>
          </a:p>
          <a:p>
            <a:pPr marL="342900" indent="-342900" algn="l">
              <a:buFont typeface="Arial" panose="020B0604020202020204" pitchFamily="34" charset="0"/>
              <a:buChar char="•"/>
            </a:pPr>
            <a:r>
              <a:rPr lang="es-ES" dirty="0" err="1"/>
              <a:t>Más</a:t>
            </a:r>
            <a:r>
              <a:rPr lang="es-ES" dirty="0"/>
              <a:t> de </a:t>
            </a:r>
            <a:r>
              <a:rPr lang="es-ES" b="1" dirty="0"/>
              <a:t>10 parejas sexuales diferentes </a:t>
            </a:r>
            <a:r>
              <a:rPr lang="es-ES" dirty="0"/>
              <a:t>en el </a:t>
            </a:r>
            <a:r>
              <a:rPr lang="es-ES" dirty="0" err="1"/>
              <a:t>último</a:t>
            </a:r>
            <a:r>
              <a:rPr lang="es-ES" dirty="0"/>
              <a:t> </a:t>
            </a:r>
            <a:r>
              <a:rPr lang="es-ES" dirty="0" err="1"/>
              <a:t>año</a:t>
            </a:r>
            <a:r>
              <a:rPr lang="es-ES" dirty="0"/>
              <a:t>. </a:t>
            </a:r>
          </a:p>
          <a:p>
            <a:pPr marL="342900" indent="-342900" algn="l">
              <a:buFont typeface="Arial" panose="020B0604020202020204" pitchFamily="34" charset="0"/>
              <a:buChar char="•"/>
            </a:pPr>
            <a:r>
              <a:rPr lang="es-ES" dirty="0"/>
              <a:t>Practica de </a:t>
            </a:r>
            <a:r>
              <a:rPr lang="es-ES" b="1" dirty="0"/>
              <a:t>sexo anal sin </a:t>
            </a:r>
            <a:r>
              <a:rPr lang="es-ES" b="1" dirty="0" err="1"/>
              <a:t>protección</a:t>
            </a:r>
            <a:r>
              <a:rPr lang="es-ES" b="1" dirty="0"/>
              <a:t> </a:t>
            </a:r>
            <a:r>
              <a:rPr lang="es-ES" dirty="0"/>
              <a:t>en el </a:t>
            </a:r>
            <a:r>
              <a:rPr lang="es-ES" dirty="0" err="1"/>
              <a:t>último</a:t>
            </a:r>
            <a:r>
              <a:rPr lang="es-ES" dirty="0"/>
              <a:t> </a:t>
            </a:r>
            <a:r>
              <a:rPr lang="es-ES" dirty="0" err="1"/>
              <a:t>año</a:t>
            </a:r>
            <a:r>
              <a:rPr lang="es-ES" dirty="0"/>
              <a:t>. </a:t>
            </a:r>
          </a:p>
          <a:p>
            <a:pPr marL="342900" indent="-342900" algn="l">
              <a:buFont typeface="Arial" panose="020B0604020202020204" pitchFamily="34" charset="0"/>
              <a:buChar char="•"/>
            </a:pPr>
            <a:r>
              <a:rPr lang="es-ES" dirty="0"/>
              <a:t>Uso de </a:t>
            </a:r>
            <a:r>
              <a:rPr lang="es-ES" b="1" dirty="0"/>
              <a:t>drogas</a:t>
            </a:r>
            <a:r>
              <a:rPr lang="es-ES" dirty="0"/>
              <a:t> relacionado con el mantenimiento de </a:t>
            </a:r>
            <a:r>
              <a:rPr lang="es-ES" b="1" dirty="0"/>
              <a:t>relaciones sexuales sin </a:t>
            </a:r>
          </a:p>
          <a:p>
            <a:pPr algn="l"/>
            <a:r>
              <a:rPr lang="es-ES" b="1" dirty="0" err="1"/>
              <a:t>protección</a:t>
            </a:r>
            <a:r>
              <a:rPr lang="es-ES" b="1" dirty="0"/>
              <a:t> </a:t>
            </a:r>
            <a:r>
              <a:rPr lang="es-ES" dirty="0"/>
              <a:t>en el </a:t>
            </a:r>
            <a:r>
              <a:rPr lang="es-ES" dirty="0" err="1"/>
              <a:t>último</a:t>
            </a:r>
            <a:r>
              <a:rPr lang="es-ES" dirty="0"/>
              <a:t> </a:t>
            </a:r>
            <a:r>
              <a:rPr lang="es-ES" dirty="0" err="1"/>
              <a:t>año</a:t>
            </a:r>
            <a:r>
              <a:rPr lang="es-ES" dirty="0"/>
              <a:t>. </a:t>
            </a:r>
          </a:p>
          <a:p>
            <a:pPr marL="342900" indent="-342900" algn="l">
              <a:buFont typeface="Arial" panose="020B0604020202020204" pitchFamily="34" charset="0"/>
              <a:buChar char="•"/>
            </a:pPr>
            <a:r>
              <a:rPr lang="es-ES" dirty="0"/>
              <a:t> </a:t>
            </a:r>
            <a:r>
              <a:rPr lang="es-ES" dirty="0" err="1"/>
              <a:t>Administración</a:t>
            </a:r>
            <a:r>
              <a:rPr lang="es-ES" dirty="0"/>
              <a:t> de profilaxis </a:t>
            </a:r>
            <a:r>
              <a:rPr lang="es-ES" b="1" dirty="0" err="1"/>
              <a:t>post-exposición</a:t>
            </a:r>
            <a:r>
              <a:rPr lang="es-ES" dirty="0"/>
              <a:t> en varias ocasiones en el </a:t>
            </a:r>
          </a:p>
          <a:p>
            <a:pPr algn="l"/>
            <a:r>
              <a:rPr lang="es-ES" dirty="0" err="1"/>
              <a:t>último</a:t>
            </a:r>
            <a:r>
              <a:rPr lang="es-ES" dirty="0"/>
              <a:t> </a:t>
            </a:r>
            <a:r>
              <a:rPr lang="es-ES" dirty="0" err="1"/>
              <a:t>año</a:t>
            </a:r>
            <a:r>
              <a:rPr lang="es-ES" dirty="0"/>
              <a:t>. </a:t>
            </a:r>
          </a:p>
          <a:p>
            <a:pPr marL="342900" indent="-342900" algn="l">
              <a:buFont typeface="Arial" panose="020B0604020202020204" pitchFamily="34" charset="0"/>
              <a:buChar char="•"/>
            </a:pPr>
            <a:r>
              <a:rPr lang="es-ES" dirty="0"/>
              <a:t>Al menos </a:t>
            </a:r>
            <a:r>
              <a:rPr lang="es-ES" b="1" dirty="0"/>
              <a:t>una ITS bacteriana en el </a:t>
            </a:r>
            <a:r>
              <a:rPr lang="es-ES" b="1" dirty="0" err="1"/>
              <a:t>último</a:t>
            </a:r>
            <a:r>
              <a:rPr lang="es-ES" b="1" dirty="0"/>
              <a:t> </a:t>
            </a:r>
            <a:r>
              <a:rPr lang="es-ES" b="1" dirty="0" err="1"/>
              <a:t>año</a:t>
            </a:r>
            <a:r>
              <a:rPr lang="es-ES" dirty="0"/>
              <a:t>. </a:t>
            </a:r>
          </a:p>
          <a:p>
            <a:pPr algn="l"/>
            <a:r>
              <a:rPr lang="es-ES" dirty="0"/>
              <a:t>-Mujeres en </a:t>
            </a:r>
            <a:r>
              <a:rPr lang="es-ES" dirty="0" err="1"/>
              <a:t>situación</a:t>
            </a:r>
            <a:r>
              <a:rPr lang="es-ES" dirty="0"/>
              <a:t> de </a:t>
            </a:r>
            <a:r>
              <a:rPr lang="es-ES" dirty="0" err="1"/>
              <a:t>prostitución</a:t>
            </a:r>
            <a:r>
              <a:rPr lang="es-ES" dirty="0"/>
              <a:t> que refieran un uso no habitual del preservativo </a:t>
            </a:r>
          </a:p>
          <a:p>
            <a:pPr algn="l"/>
            <a:endParaRPr lang="es-ES" dirty="0"/>
          </a:p>
          <a:p>
            <a:endParaRPr lang="es-ES" dirty="0"/>
          </a:p>
        </p:txBody>
      </p:sp>
    </p:spTree>
    <p:extLst>
      <p:ext uri="{BB962C8B-B14F-4D97-AF65-F5344CB8AC3E}">
        <p14:creationId xmlns:p14="http://schemas.microsoft.com/office/powerpoint/2010/main" val="2832168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BFA0">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D4CB5C-B7B4-62D7-B6B3-943A56F2CBC5}"/>
              </a:ext>
            </a:extLst>
          </p:cNvPr>
          <p:cNvSpPr>
            <a:spLocks noGrp="1"/>
          </p:cNvSpPr>
          <p:nvPr>
            <p:ph type="ctrTitle"/>
          </p:nvPr>
        </p:nvSpPr>
        <p:spPr>
          <a:xfrm>
            <a:off x="1310640" y="497523"/>
            <a:ext cx="9144000" cy="750682"/>
          </a:xfrm>
        </p:spPr>
        <p:txBody>
          <a:bodyPr>
            <a:normAutofit/>
          </a:bodyPr>
          <a:lstStyle/>
          <a:p>
            <a:r>
              <a:rPr lang="es-ES" sz="3600" dirty="0"/>
              <a:t>INDICACIONES </a:t>
            </a:r>
          </a:p>
        </p:txBody>
      </p:sp>
      <p:sp>
        <p:nvSpPr>
          <p:cNvPr id="3" name="Subtítulo 2">
            <a:extLst>
              <a:ext uri="{FF2B5EF4-FFF2-40B4-BE49-F238E27FC236}">
                <a16:creationId xmlns:a16="http://schemas.microsoft.com/office/drawing/2014/main" id="{0BF4F621-F969-686D-3C89-637C2A306F10}"/>
              </a:ext>
            </a:extLst>
          </p:cNvPr>
          <p:cNvSpPr>
            <a:spLocks noGrp="1"/>
          </p:cNvSpPr>
          <p:nvPr>
            <p:ph type="subTitle" idx="1"/>
          </p:nvPr>
        </p:nvSpPr>
        <p:spPr>
          <a:xfrm>
            <a:off x="624840" y="1248205"/>
            <a:ext cx="10988040" cy="4771595"/>
          </a:xfrm>
        </p:spPr>
        <p:txBody>
          <a:bodyPr>
            <a:normAutofit/>
          </a:bodyPr>
          <a:lstStyle/>
          <a:p>
            <a:pPr algn="l"/>
            <a:r>
              <a:rPr lang="es-ES" sz="2200" dirty="0"/>
              <a:t>Se han añadido recientemente: </a:t>
            </a:r>
          </a:p>
          <a:p>
            <a:pPr algn="l"/>
            <a:r>
              <a:rPr lang="es-ES" sz="2200" dirty="0"/>
              <a:t>-Mujeres y hombres cisexuales, y usuarios de drogas inyectadas con </a:t>
            </a:r>
            <a:r>
              <a:rPr lang="es-ES" sz="2200" dirty="0" err="1"/>
              <a:t>prácticas</a:t>
            </a:r>
            <a:r>
              <a:rPr lang="es-ES" sz="2200" dirty="0"/>
              <a:t> de </a:t>
            </a:r>
            <a:r>
              <a:rPr lang="es-ES" sz="2200" dirty="0" err="1"/>
              <a:t>inyección</a:t>
            </a:r>
            <a:r>
              <a:rPr lang="es-ES" sz="2200" dirty="0"/>
              <a:t> no seguras, que refieran un uso no habitual del preservativo y que presenten al menos dos de los siguientes criterios: </a:t>
            </a:r>
          </a:p>
          <a:p>
            <a:pPr marL="342900" indent="-342900" algn="l">
              <a:buFont typeface="Arial" panose="020B0604020202020204" pitchFamily="34" charset="0"/>
              <a:buChar char="•"/>
            </a:pPr>
            <a:r>
              <a:rPr lang="es-ES" sz="2200" dirty="0" err="1"/>
              <a:t>Más</a:t>
            </a:r>
            <a:r>
              <a:rPr lang="es-ES" sz="2200" dirty="0"/>
              <a:t> de 10 parejas sexuales diferentes en el </a:t>
            </a:r>
            <a:r>
              <a:rPr lang="es-ES" sz="2200" dirty="0" err="1"/>
              <a:t>último</a:t>
            </a:r>
            <a:r>
              <a:rPr lang="es-ES" sz="2200" dirty="0"/>
              <a:t> </a:t>
            </a:r>
            <a:r>
              <a:rPr lang="es-ES" sz="2200" dirty="0" err="1"/>
              <a:t>año</a:t>
            </a:r>
            <a:r>
              <a:rPr lang="es-ES" sz="2200" dirty="0"/>
              <a:t>. </a:t>
            </a:r>
          </a:p>
          <a:p>
            <a:pPr marL="342900" indent="-342900" algn="l">
              <a:buFont typeface="Arial" panose="020B0604020202020204" pitchFamily="34" charset="0"/>
              <a:buChar char="•"/>
            </a:pPr>
            <a:r>
              <a:rPr lang="es-ES" sz="2200" dirty="0"/>
              <a:t>Practica de sexo anal sin </a:t>
            </a:r>
            <a:r>
              <a:rPr lang="es-ES" sz="2200" dirty="0" err="1"/>
              <a:t>protección</a:t>
            </a:r>
            <a:r>
              <a:rPr lang="es-ES" sz="2200" dirty="0"/>
              <a:t> en el </a:t>
            </a:r>
            <a:r>
              <a:rPr lang="es-ES" sz="2200" dirty="0" err="1"/>
              <a:t>último</a:t>
            </a:r>
            <a:r>
              <a:rPr lang="es-ES" sz="2200" dirty="0"/>
              <a:t> </a:t>
            </a:r>
            <a:r>
              <a:rPr lang="es-ES" sz="2200" dirty="0" err="1"/>
              <a:t>año</a:t>
            </a:r>
            <a:r>
              <a:rPr lang="es-ES" sz="2200" dirty="0"/>
              <a:t>. </a:t>
            </a:r>
          </a:p>
          <a:p>
            <a:pPr marL="342900" indent="-342900" algn="l">
              <a:buFont typeface="Arial" panose="020B0604020202020204" pitchFamily="34" charset="0"/>
              <a:buChar char="•"/>
            </a:pPr>
            <a:r>
              <a:rPr lang="es-ES" sz="2200" dirty="0"/>
              <a:t>Uso de drogas relacionado con el mantenimiento de relaciones sexuales sin </a:t>
            </a:r>
          </a:p>
          <a:p>
            <a:pPr marL="342900" indent="-342900" algn="l">
              <a:buFont typeface="Arial" panose="020B0604020202020204" pitchFamily="34" charset="0"/>
              <a:buChar char="•"/>
            </a:pPr>
            <a:r>
              <a:rPr lang="es-ES" sz="2200" dirty="0" err="1"/>
              <a:t>protección</a:t>
            </a:r>
            <a:r>
              <a:rPr lang="es-ES" sz="2200" dirty="0"/>
              <a:t> en el </a:t>
            </a:r>
            <a:r>
              <a:rPr lang="es-ES" sz="2200" dirty="0" err="1"/>
              <a:t>último</a:t>
            </a:r>
            <a:r>
              <a:rPr lang="es-ES" sz="2200" dirty="0"/>
              <a:t> </a:t>
            </a:r>
            <a:r>
              <a:rPr lang="es-ES" sz="2200" dirty="0" err="1"/>
              <a:t>año</a:t>
            </a:r>
            <a:r>
              <a:rPr lang="es-ES" sz="2200" dirty="0"/>
              <a:t>. </a:t>
            </a:r>
          </a:p>
          <a:p>
            <a:pPr marL="342900" indent="-342900" algn="l">
              <a:buFont typeface="Arial" panose="020B0604020202020204" pitchFamily="34" charset="0"/>
              <a:buChar char="•"/>
            </a:pPr>
            <a:r>
              <a:rPr lang="es-ES" sz="2200" dirty="0" err="1"/>
              <a:t>Administración</a:t>
            </a:r>
            <a:r>
              <a:rPr lang="es-ES" sz="2200" dirty="0"/>
              <a:t> de profilaxis </a:t>
            </a:r>
            <a:r>
              <a:rPr lang="es-ES" sz="2200" dirty="0" err="1"/>
              <a:t>post-exposición</a:t>
            </a:r>
            <a:r>
              <a:rPr lang="es-ES" sz="2200" dirty="0"/>
              <a:t> en varias ocasiones en el </a:t>
            </a:r>
            <a:r>
              <a:rPr lang="es-ES" sz="2200" dirty="0" err="1"/>
              <a:t>último</a:t>
            </a:r>
            <a:r>
              <a:rPr lang="es-ES" sz="2200" dirty="0"/>
              <a:t> </a:t>
            </a:r>
            <a:r>
              <a:rPr lang="es-ES" sz="2200" dirty="0" err="1"/>
              <a:t>año</a:t>
            </a:r>
            <a:r>
              <a:rPr lang="es-ES" sz="2200" dirty="0"/>
              <a:t>. </a:t>
            </a:r>
          </a:p>
          <a:p>
            <a:pPr marL="342900" indent="-342900" algn="l">
              <a:buFont typeface="Arial" panose="020B0604020202020204" pitchFamily="34" charset="0"/>
              <a:buChar char="•"/>
            </a:pPr>
            <a:r>
              <a:rPr lang="es-ES" sz="2200" dirty="0"/>
              <a:t>Al menos una ITS bacteriana en el </a:t>
            </a:r>
            <a:r>
              <a:rPr lang="es-ES" sz="2200" dirty="0" err="1"/>
              <a:t>último</a:t>
            </a:r>
            <a:r>
              <a:rPr lang="es-ES" sz="2200" dirty="0"/>
              <a:t> </a:t>
            </a:r>
            <a:r>
              <a:rPr lang="es-ES" sz="2200" dirty="0" err="1"/>
              <a:t>año</a:t>
            </a:r>
            <a:r>
              <a:rPr lang="es-ES" sz="2200" dirty="0"/>
              <a:t>. </a:t>
            </a:r>
          </a:p>
          <a:p>
            <a:pPr algn="l"/>
            <a:endParaRPr lang="es-ES" dirty="0"/>
          </a:p>
          <a:p>
            <a:endParaRPr lang="es-ES" dirty="0"/>
          </a:p>
        </p:txBody>
      </p:sp>
    </p:spTree>
    <p:extLst>
      <p:ext uri="{BB962C8B-B14F-4D97-AF65-F5344CB8AC3E}">
        <p14:creationId xmlns:p14="http://schemas.microsoft.com/office/powerpoint/2010/main" val="537882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BFA0">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D4CB5C-B7B4-62D7-B6B3-943A56F2CBC5}"/>
              </a:ext>
            </a:extLst>
          </p:cNvPr>
          <p:cNvSpPr>
            <a:spLocks noGrp="1"/>
          </p:cNvSpPr>
          <p:nvPr>
            <p:ph type="ctrTitle"/>
          </p:nvPr>
        </p:nvSpPr>
        <p:spPr>
          <a:xfrm>
            <a:off x="1524000" y="0"/>
            <a:ext cx="9144000" cy="1041717"/>
          </a:xfrm>
        </p:spPr>
        <p:txBody>
          <a:bodyPr>
            <a:normAutofit/>
          </a:bodyPr>
          <a:lstStyle/>
          <a:p>
            <a:r>
              <a:rPr lang="es-ES" sz="3600" dirty="0"/>
              <a:t>MANEJO CLINICO DE LA PREP</a:t>
            </a:r>
          </a:p>
        </p:txBody>
      </p:sp>
      <p:sp>
        <p:nvSpPr>
          <p:cNvPr id="4" name="CuadroTexto 3">
            <a:extLst>
              <a:ext uri="{FF2B5EF4-FFF2-40B4-BE49-F238E27FC236}">
                <a16:creationId xmlns:a16="http://schemas.microsoft.com/office/drawing/2014/main" id="{1A756913-6015-80BB-7836-D8AF02C9834A}"/>
              </a:ext>
            </a:extLst>
          </p:cNvPr>
          <p:cNvSpPr txBox="1"/>
          <p:nvPr/>
        </p:nvSpPr>
        <p:spPr>
          <a:xfrm>
            <a:off x="601133" y="1135763"/>
            <a:ext cx="10701866" cy="1446550"/>
          </a:xfrm>
          <a:prstGeom prst="rect">
            <a:avLst/>
          </a:prstGeom>
          <a:noFill/>
        </p:spPr>
        <p:txBody>
          <a:bodyPr wrap="square" rtlCol="0">
            <a:spAutoFit/>
          </a:bodyPr>
          <a:lstStyle/>
          <a:p>
            <a:r>
              <a:rPr lang="es-ES" sz="2200" dirty="0"/>
              <a:t>Es fundamental el control y seguimiento de la </a:t>
            </a:r>
            <a:r>
              <a:rPr lang="es-ES" sz="2200" dirty="0" err="1"/>
              <a:t>población</a:t>
            </a:r>
            <a:r>
              <a:rPr lang="es-ES" sz="2200" dirty="0"/>
              <a:t> usuaria de PrEP, ya que su uso incorrecto, puede conducir no solo a </a:t>
            </a:r>
            <a:r>
              <a:rPr lang="es-ES" sz="2200" dirty="0" err="1"/>
              <a:t>infección</a:t>
            </a:r>
            <a:r>
              <a:rPr lang="es-ES" sz="2200" dirty="0"/>
              <a:t> por el VIH, sino </a:t>
            </a:r>
            <a:r>
              <a:rPr lang="es-ES" sz="2200" dirty="0" err="1"/>
              <a:t>también</a:t>
            </a:r>
            <a:r>
              <a:rPr lang="es-ES" sz="2200" dirty="0"/>
              <a:t> a desarrollar resistencia a los antivirales o complicaciones </a:t>
            </a:r>
            <a:r>
              <a:rPr lang="es-ES" sz="2200" dirty="0" err="1"/>
              <a:t>clínicas</a:t>
            </a:r>
            <a:r>
              <a:rPr lang="es-ES" sz="2200" dirty="0"/>
              <a:t> no deseadas. </a:t>
            </a:r>
          </a:p>
          <a:p>
            <a:endParaRPr lang="es-ES" sz="2200" dirty="0"/>
          </a:p>
        </p:txBody>
      </p:sp>
      <p:sp>
        <p:nvSpPr>
          <p:cNvPr id="5" name="CuadroTexto 4">
            <a:extLst>
              <a:ext uri="{FF2B5EF4-FFF2-40B4-BE49-F238E27FC236}">
                <a16:creationId xmlns:a16="http://schemas.microsoft.com/office/drawing/2014/main" id="{3B6B0767-C63D-F105-A0C3-6CBB6665ED7D}"/>
              </a:ext>
            </a:extLst>
          </p:cNvPr>
          <p:cNvSpPr txBox="1"/>
          <p:nvPr/>
        </p:nvSpPr>
        <p:spPr>
          <a:xfrm>
            <a:off x="601133" y="2382560"/>
            <a:ext cx="9093200" cy="1046440"/>
          </a:xfrm>
          <a:prstGeom prst="rect">
            <a:avLst/>
          </a:prstGeom>
          <a:noFill/>
        </p:spPr>
        <p:txBody>
          <a:bodyPr wrap="square" rtlCol="0">
            <a:spAutoFit/>
          </a:bodyPr>
          <a:lstStyle/>
          <a:p>
            <a:r>
              <a:rPr lang="es-ES" sz="2200" b="0" dirty="0" err="1">
                <a:effectLst/>
              </a:rPr>
              <a:t>Debera</a:t>
            </a:r>
            <a:r>
              <a:rPr lang="es-ES" sz="2200" b="0" dirty="0">
                <a:effectLst/>
              </a:rPr>
              <a:t>́ fomentarse siempre la </a:t>
            </a:r>
            <a:r>
              <a:rPr lang="es-ES" sz="2200" b="0" dirty="0" err="1">
                <a:effectLst/>
              </a:rPr>
              <a:t>utilización</a:t>
            </a:r>
            <a:r>
              <a:rPr lang="es-ES" sz="2200" b="0" dirty="0">
                <a:effectLst/>
              </a:rPr>
              <a:t> de </a:t>
            </a:r>
            <a:r>
              <a:rPr lang="es-ES" sz="2200" b="0" dirty="0" err="1">
                <a:effectLst/>
              </a:rPr>
              <a:t>métodos</a:t>
            </a:r>
            <a:r>
              <a:rPr lang="es-ES" sz="2200" b="0" dirty="0">
                <a:effectLst/>
              </a:rPr>
              <a:t> barrera, ya que la PrEP no previene otras ITS. </a:t>
            </a:r>
            <a:endParaRPr lang="es-ES" sz="2200" dirty="0"/>
          </a:p>
          <a:p>
            <a:endParaRPr lang="es-ES" dirty="0"/>
          </a:p>
        </p:txBody>
      </p:sp>
      <p:sp>
        <p:nvSpPr>
          <p:cNvPr id="6" name="Rectángulo redondeado 5">
            <a:extLst>
              <a:ext uri="{FF2B5EF4-FFF2-40B4-BE49-F238E27FC236}">
                <a16:creationId xmlns:a16="http://schemas.microsoft.com/office/drawing/2014/main" id="{CAD9ABC9-48D8-DB6C-E5E9-9736C02507E5}"/>
              </a:ext>
            </a:extLst>
          </p:cNvPr>
          <p:cNvSpPr/>
          <p:nvPr/>
        </p:nvSpPr>
        <p:spPr>
          <a:xfrm>
            <a:off x="812801" y="3675853"/>
            <a:ext cx="10701866" cy="2995880"/>
          </a:xfrm>
          <a:prstGeom prst="roundRect">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000" b="0" dirty="0">
                <a:effectLst/>
              </a:rPr>
              <a:t>Antes de iniciar la PrEP se deben realizar las siguientes pruebas:</a:t>
            </a:r>
          </a:p>
          <a:p>
            <a:r>
              <a:rPr lang="es-ES" sz="2000" b="0" dirty="0">
                <a:effectLst/>
              </a:rPr>
              <a:t>A) TEST DEL VIH </a:t>
            </a:r>
          </a:p>
          <a:p>
            <a:r>
              <a:rPr lang="es-ES" sz="2000" b="0" dirty="0">
                <a:effectLst/>
              </a:rPr>
              <a:t>B) CRIBADO DE ITS </a:t>
            </a:r>
          </a:p>
          <a:p>
            <a:r>
              <a:rPr lang="es-ES" sz="2000" b="0" dirty="0">
                <a:effectLst/>
              </a:rPr>
              <a:t>C) SEROLOGÍA DE HEPATITIS </a:t>
            </a:r>
          </a:p>
          <a:p>
            <a:r>
              <a:rPr lang="es-ES" sz="2000" dirty="0"/>
              <a:t>	VHA: se recomienda </a:t>
            </a:r>
            <a:r>
              <a:rPr lang="es-ES" sz="2000" dirty="0" err="1"/>
              <a:t>determinación</a:t>
            </a:r>
            <a:r>
              <a:rPr lang="es-ES" sz="2000" dirty="0"/>
              <a:t> del estado </a:t>
            </a:r>
            <a:r>
              <a:rPr lang="es-ES" sz="2000" dirty="0" err="1"/>
              <a:t>serológico</a:t>
            </a:r>
            <a:r>
              <a:rPr lang="es-ES" sz="2000" dirty="0"/>
              <a:t> y </a:t>
            </a:r>
            <a:r>
              <a:rPr lang="es-ES" sz="2000" dirty="0" err="1"/>
              <a:t>vacunación</a:t>
            </a:r>
            <a:r>
              <a:rPr lang="es-ES" sz="2000" dirty="0"/>
              <a:t> en caso de no tener anticuerpos protectores. </a:t>
            </a:r>
          </a:p>
          <a:p>
            <a:r>
              <a:rPr lang="es-ES" sz="2000" b="0" dirty="0">
                <a:effectLst/>
              </a:rPr>
              <a:t>	VHB: si no hay evidencia de </a:t>
            </a:r>
            <a:r>
              <a:rPr lang="es-ES" sz="2000" b="0" dirty="0" err="1">
                <a:effectLst/>
              </a:rPr>
              <a:t>infección</a:t>
            </a:r>
            <a:r>
              <a:rPr lang="es-ES" sz="2000" b="0" dirty="0">
                <a:effectLst/>
              </a:rPr>
              <a:t> o inmunidad, se recomienda </a:t>
            </a:r>
            <a:r>
              <a:rPr lang="es-ES" sz="2000" b="0" dirty="0" err="1">
                <a:effectLst/>
              </a:rPr>
              <a:t>vacunación</a:t>
            </a:r>
            <a:r>
              <a:rPr lang="es-ES" sz="2000" b="0" dirty="0">
                <a:effectLst/>
              </a:rPr>
              <a:t> frente al VHB de acuerdo a las pautas recomendadas . </a:t>
            </a:r>
          </a:p>
          <a:p>
            <a:r>
              <a:rPr lang="es-ES" sz="2000" b="0" dirty="0">
                <a:effectLst/>
              </a:rPr>
              <a:t>	VHC: la </a:t>
            </a:r>
            <a:r>
              <a:rPr lang="es-ES" sz="2000" b="0" dirty="0" err="1">
                <a:effectLst/>
              </a:rPr>
              <a:t>detección</a:t>
            </a:r>
            <a:r>
              <a:rPr lang="es-ES" sz="2000" b="0" dirty="0">
                <a:effectLst/>
              </a:rPr>
              <a:t> de la hepatitis C debe realizarse al inicio del programa </a:t>
            </a:r>
          </a:p>
          <a:p>
            <a:r>
              <a:rPr lang="es-ES" sz="1800" b="0" dirty="0">
                <a:effectLst/>
                <a:latin typeface="Roboto" panose="02000000000000000000" pitchFamily="2" charset="0"/>
              </a:rPr>
              <a:t> </a:t>
            </a:r>
            <a:endParaRPr lang="es-ES" dirty="0"/>
          </a:p>
        </p:txBody>
      </p:sp>
      <p:graphicFrame>
        <p:nvGraphicFramePr>
          <p:cNvPr id="9" name="Diagrama 8">
            <a:extLst>
              <a:ext uri="{FF2B5EF4-FFF2-40B4-BE49-F238E27FC236}">
                <a16:creationId xmlns:a16="http://schemas.microsoft.com/office/drawing/2014/main" id="{A72733CA-CA0B-49B7-6E21-CF74992558AC}"/>
              </a:ext>
            </a:extLst>
          </p:cNvPr>
          <p:cNvGraphicFramePr/>
          <p:nvPr>
            <p:extLst>
              <p:ext uri="{D42A27DB-BD31-4B8C-83A1-F6EECF244321}">
                <p14:modId xmlns:p14="http://schemas.microsoft.com/office/powerpoint/2010/main" val="1671425303"/>
              </p:ext>
            </p:extLst>
          </p:nvPr>
        </p:nvGraphicFramePr>
        <p:xfrm>
          <a:off x="4411133" y="3306521"/>
          <a:ext cx="3454400" cy="3693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71605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BFA0">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D4CB5C-B7B4-62D7-B6B3-943A56F2CBC5}"/>
              </a:ext>
            </a:extLst>
          </p:cNvPr>
          <p:cNvSpPr>
            <a:spLocks noGrp="1"/>
          </p:cNvSpPr>
          <p:nvPr>
            <p:ph type="ctrTitle"/>
          </p:nvPr>
        </p:nvSpPr>
        <p:spPr>
          <a:xfrm>
            <a:off x="1524000" y="157163"/>
            <a:ext cx="9144000" cy="1041717"/>
          </a:xfrm>
        </p:spPr>
        <p:txBody>
          <a:bodyPr>
            <a:normAutofit/>
          </a:bodyPr>
          <a:lstStyle/>
          <a:p>
            <a:r>
              <a:rPr lang="es-ES" sz="3600" dirty="0"/>
              <a:t>MANEJO CLÍNICO DE LA PREP</a:t>
            </a:r>
          </a:p>
        </p:txBody>
      </p:sp>
      <p:sp>
        <p:nvSpPr>
          <p:cNvPr id="3" name="Subtítulo 2">
            <a:extLst>
              <a:ext uri="{FF2B5EF4-FFF2-40B4-BE49-F238E27FC236}">
                <a16:creationId xmlns:a16="http://schemas.microsoft.com/office/drawing/2014/main" id="{0BF4F621-F969-686D-3C89-637C2A306F10}"/>
              </a:ext>
            </a:extLst>
          </p:cNvPr>
          <p:cNvSpPr>
            <a:spLocks noGrp="1"/>
          </p:cNvSpPr>
          <p:nvPr>
            <p:ph type="subTitle" idx="1"/>
          </p:nvPr>
        </p:nvSpPr>
        <p:spPr>
          <a:xfrm>
            <a:off x="626533" y="1405467"/>
            <a:ext cx="11125200" cy="4233333"/>
          </a:xfrm>
        </p:spPr>
        <p:txBody>
          <a:bodyPr>
            <a:normAutofit/>
          </a:bodyPr>
          <a:lstStyle/>
          <a:p>
            <a:pPr algn="l"/>
            <a:r>
              <a:rPr lang="es-ES" sz="2000" dirty="0"/>
              <a:t>Otras valoraciones iniciales:</a:t>
            </a:r>
          </a:p>
          <a:p>
            <a:pPr algn="l"/>
            <a:r>
              <a:rPr lang="es-ES" sz="2000" dirty="0"/>
              <a:t>D) Creatinina y </a:t>
            </a:r>
            <a:r>
              <a:rPr lang="es-ES" sz="2000" dirty="0" err="1"/>
              <a:t>fósforo</a:t>
            </a:r>
            <a:r>
              <a:rPr lang="es-ES" sz="2000" dirty="0"/>
              <a:t> </a:t>
            </a:r>
            <a:r>
              <a:rPr lang="es-ES" sz="2000" dirty="0" err="1"/>
              <a:t>séricos</a:t>
            </a:r>
            <a:r>
              <a:rPr lang="es-ES" sz="2000" dirty="0"/>
              <a:t>, filtrado glomerular estimado </a:t>
            </a:r>
          </a:p>
          <a:p>
            <a:pPr algn="l"/>
            <a:r>
              <a:rPr lang="es-ES" sz="2000" dirty="0"/>
              <a:t>E) Test de embarazo en mujeres </a:t>
            </a:r>
            <a:r>
              <a:rPr lang="es-ES" sz="2000" dirty="0" err="1"/>
              <a:t>fértiles</a:t>
            </a:r>
            <a:r>
              <a:rPr lang="es-ES" sz="2000" dirty="0"/>
              <a:t>.</a:t>
            </a:r>
          </a:p>
          <a:p>
            <a:pPr algn="l"/>
            <a:r>
              <a:rPr lang="es-ES" sz="2000" dirty="0"/>
              <a:t>F) </a:t>
            </a:r>
            <a:r>
              <a:rPr lang="es-ES" sz="2000" dirty="0" err="1"/>
              <a:t>Vacunación</a:t>
            </a:r>
            <a:r>
              <a:rPr lang="es-ES" sz="2000" dirty="0"/>
              <a:t> frente al virus del papiloma humano (en caso de no vacunación previa)</a:t>
            </a:r>
          </a:p>
          <a:p>
            <a:pPr algn="l"/>
            <a:r>
              <a:rPr lang="es-ES" sz="2000" dirty="0"/>
              <a:t>G) Preguntar sobre uso de drogas y </a:t>
            </a:r>
            <a:r>
              <a:rPr lang="es-ES" sz="2000" dirty="0" err="1"/>
              <a:t>práctica</a:t>
            </a:r>
            <a:r>
              <a:rPr lang="es-ES" sz="2000" dirty="0"/>
              <a:t> de chemsex.</a:t>
            </a:r>
          </a:p>
          <a:p>
            <a:pPr algn="l"/>
            <a:endParaRPr lang="es-ES" sz="2000" dirty="0"/>
          </a:p>
          <a:p>
            <a:pPr algn="l"/>
            <a:r>
              <a:rPr lang="es-ES" sz="2000" dirty="0"/>
              <a:t>-Son necesarias 7 dosis/semana para conseguir una </a:t>
            </a:r>
            <a:r>
              <a:rPr lang="es-ES" sz="2000" dirty="0" err="1"/>
              <a:t>protección</a:t>
            </a:r>
            <a:r>
              <a:rPr lang="es-ES" sz="2000" dirty="0"/>
              <a:t> efectiva </a:t>
            </a:r>
            <a:r>
              <a:rPr lang="es-ES" sz="2000" dirty="0" err="1"/>
              <a:t>según</a:t>
            </a:r>
            <a:r>
              <a:rPr lang="es-ES" sz="2000" dirty="0"/>
              <a:t> la evidencia </a:t>
            </a:r>
            <a:r>
              <a:rPr lang="es-ES" sz="2000" dirty="0" err="1"/>
              <a:t>científica</a:t>
            </a:r>
            <a:r>
              <a:rPr lang="es-ES" sz="2000" dirty="0"/>
              <a:t>, por lo que durante este tiempo se recomienda el uso del preservativo.</a:t>
            </a:r>
          </a:p>
          <a:p>
            <a:pPr algn="l"/>
            <a:r>
              <a:rPr lang="es-ES" sz="2000" dirty="0"/>
              <a:t>-</a:t>
            </a:r>
            <a:r>
              <a:rPr lang="es-ES" sz="2000" dirty="0" err="1"/>
              <a:t>Después</a:t>
            </a:r>
            <a:r>
              <a:rPr lang="es-ES" sz="2000" dirty="0"/>
              <a:t> de iniciar la PrEP se debe realizar un seguimiento </a:t>
            </a:r>
            <a:r>
              <a:rPr lang="es-ES" sz="2000" dirty="0" err="1"/>
              <a:t>clínico</a:t>
            </a:r>
            <a:r>
              <a:rPr lang="es-ES" sz="2000" dirty="0"/>
              <a:t> y </a:t>
            </a:r>
            <a:r>
              <a:rPr lang="es-ES" sz="2000" dirty="0" err="1"/>
              <a:t>analítico</a:t>
            </a:r>
            <a:r>
              <a:rPr lang="es-ES" sz="2000" dirty="0"/>
              <a:t>.</a:t>
            </a:r>
          </a:p>
          <a:p>
            <a:pPr algn="l"/>
            <a:endParaRPr lang="es-ES" sz="2200" dirty="0"/>
          </a:p>
          <a:p>
            <a:pPr algn="l"/>
            <a:endParaRPr lang="es-ES" sz="2200" dirty="0"/>
          </a:p>
          <a:p>
            <a:pPr algn="l"/>
            <a:endParaRPr lang="es-ES" sz="2200" dirty="0"/>
          </a:p>
        </p:txBody>
      </p:sp>
    </p:spTree>
    <p:extLst>
      <p:ext uri="{BB962C8B-B14F-4D97-AF65-F5344CB8AC3E}">
        <p14:creationId xmlns:p14="http://schemas.microsoft.com/office/powerpoint/2010/main" val="1881148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BFA0">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D4CB5C-B7B4-62D7-B6B3-943A56F2CBC5}"/>
              </a:ext>
            </a:extLst>
          </p:cNvPr>
          <p:cNvSpPr>
            <a:spLocks noGrp="1"/>
          </p:cNvSpPr>
          <p:nvPr>
            <p:ph type="ctrTitle"/>
          </p:nvPr>
        </p:nvSpPr>
        <p:spPr>
          <a:xfrm>
            <a:off x="1388534" y="207963"/>
            <a:ext cx="9144000" cy="1041717"/>
          </a:xfrm>
        </p:spPr>
        <p:txBody>
          <a:bodyPr>
            <a:normAutofit/>
          </a:bodyPr>
          <a:lstStyle/>
          <a:p>
            <a:r>
              <a:rPr lang="es-ES" sz="3600" dirty="0"/>
              <a:t>MANEJO CLÍNICO DE LA PREP</a:t>
            </a:r>
          </a:p>
        </p:txBody>
      </p:sp>
      <p:sp>
        <p:nvSpPr>
          <p:cNvPr id="5" name="CuadroTexto 4">
            <a:extLst>
              <a:ext uri="{FF2B5EF4-FFF2-40B4-BE49-F238E27FC236}">
                <a16:creationId xmlns:a16="http://schemas.microsoft.com/office/drawing/2014/main" id="{C4868CF0-2F4F-C422-8786-D0C7189D143C}"/>
              </a:ext>
            </a:extLst>
          </p:cNvPr>
          <p:cNvSpPr txBox="1"/>
          <p:nvPr/>
        </p:nvSpPr>
        <p:spPr>
          <a:xfrm>
            <a:off x="965200" y="1371600"/>
            <a:ext cx="4123267" cy="369332"/>
          </a:xfrm>
          <a:prstGeom prst="rect">
            <a:avLst/>
          </a:prstGeom>
          <a:noFill/>
        </p:spPr>
        <p:txBody>
          <a:bodyPr wrap="square" rtlCol="0">
            <a:spAutoFit/>
          </a:bodyPr>
          <a:lstStyle/>
          <a:p>
            <a:r>
              <a:rPr lang="es-ES" dirty="0"/>
              <a:t>Después de iniciar la PrEP:</a:t>
            </a:r>
          </a:p>
        </p:txBody>
      </p:sp>
      <p:graphicFrame>
        <p:nvGraphicFramePr>
          <p:cNvPr id="6" name="Marcador de contenido 3">
            <a:extLst>
              <a:ext uri="{FF2B5EF4-FFF2-40B4-BE49-F238E27FC236}">
                <a16:creationId xmlns:a16="http://schemas.microsoft.com/office/drawing/2014/main" id="{2544A5D2-FF71-16B5-E6DE-108C30C24589}"/>
              </a:ext>
            </a:extLst>
          </p:cNvPr>
          <p:cNvGraphicFramePr>
            <a:graphicFrameLocks/>
          </p:cNvGraphicFramePr>
          <p:nvPr>
            <p:extLst>
              <p:ext uri="{D42A27DB-BD31-4B8C-83A1-F6EECF244321}">
                <p14:modId xmlns:p14="http://schemas.microsoft.com/office/powerpoint/2010/main" val="1702207942"/>
              </p:ext>
            </p:extLst>
          </p:nvPr>
        </p:nvGraphicFramePr>
        <p:xfrm>
          <a:off x="838200" y="1825625"/>
          <a:ext cx="1086612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2946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FBFA0">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D4CB5C-B7B4-62D7-B6B3-943A56F2CBC5}"/>
              </a:ext>
            </a:extLst>
          </p:cNvPr>
          <p:cNvSpPr>
            <a:spLocks noGrp="1"/>
          </p:cNvSpPr>
          <p:nvPr>
            <p:ph type="ctrTitle"/>
          </p:nvPr>
        </p:nvSpPr>
        <p:spPr>
          <a:xfrm>
            <a:off x="609600" y="219817"/>
            <a:ext cx="10668000" cy="1041717"/>
          </a:xfrm>
        </p:spPr>
        <p:txBody>
          <a:bodyPr>
            <a:normAutofit/>
          </a:bodyPr>
          <a:lstStyle/>
          <a:p>
            <a:r>
              <a:rPr lang="es-ES" sz="3600" dirty="0"/>
              <a:t>MANEJO CLÍNICO DE LA PREP</a:t>
            </a:r>
          </a:p>
        </p:txBody>
      </p:sp>
      <p:sp>
        <p:nvSpPr>
          <p:cNvPr id="3" name="Subtítulo 2">
            <a:extLst>
              <a:ext uri="{FF2B5EF4-FFF2-40B4-BE49-F238E27FC236}">
                <a16:creationId xmlns:a16="http://schemas.microsoft.com/office/drawing/2014/main" id="{0BF4F621-F969-686D-3C89-637C2A306F10}"/>
              </a:ext>
            </a:extLst>
          </p:cNvPr>
          <p:cNvSpPr>
            <a:spLocks noGrp="1"/>
          </p:cNvSpPr>
          <p:nvPr>
            <p:ph type="subTitle" idx="1"/>
          </p:nvPr>
        </p:nvSpPr>
        <p:spPr>
          <a:xfrm>
            <a:off x="999067" y="1439333"/>
            <a:ext cx="9668933" cy="3645429"/>
          </a:xfrm>
        </p:spPr>
        <p:txBody>
          <a:bodyPr/>
          <a:lstStyle/>
          <a:p>
            <a:pPr algn="l"/>
            <a:r>
              <a:rPr lang="es-ES" sz="2200" dirty="0"/>
              <a:t>Criterios de retirada de la medicación:</a:t>
            </a:r>
          </a:p>
          <a:p>
            <a:pPr marL="285750" indent="-285750" algn="l">
              <a:buFont typeface="Arial" panose="020B0604020202020204" pitchFamily="34" charset="0"/>
              <a:buChar char="•"/>
            </a:pPr>
            <a:r>
              <a:rPr lang="es-ES" sz="2200" b="0" dirty="0">
                <a:effectLst/>
              </a:rPr>
              <a:t>Por </a:t>
            </a:r>
            <a:r>
              <a:rPr lang="es-ES" sz="2200" b="0" dirty="0" err="1">
                <a:effectLst/>
              </a:rPr>
              <a:t>adquisición</a:t>
            </a:r>
            <a:r>
              <a:rPr lang="es-ES" sz="2200" b="0" dirty="0">
                <a:effectLst/>
              </a:rPr>
              <a:t> de la </a:t>
            </a:r>
            <a:r>
              <a:rPr lang="es-ES" sz="2200" b="0" dirty="0" err="1">
                <a:effectLst/>
              </a:rPr>
              <a:t>infección</a:t>
            </a:r>
            <a:r>
              <a:rPr lang="es-ES" sz="2200" b="0" dirty="0">
                <a:effectLst/>
              </a:rPr>
              <a:t> por el VIH.</a:t>
            </a:r>
            <a:endParaRPr lang="es-ES" sz="2200" dirty="0"/>
          </a:p>
          <a:p>
            <a:pPr marL="285750" indent="-285750" algn="l">
              <a:buFont typeface="Arial" panose="020B0604020202020204" pitchFamily="34" charset="0"/>
              <a:buChar char="•"/>
            </a:pPr>
            <a:r>
              <a:rPr lang="es-ES" sz="2200" b="0" dirty="0">
                <a:effectLst/>
              </a:rPr>
              <a:t>Por </a:t>
            </a:r>
            <a:r>
              <a:rPr lang="es-ES" sz="2200" b="0" dirty="0" err="1">
                <a:effectLst/>
              </a:rPr>
              <a:t>interrupción</a:t>
            </a:r>
            <a:r>
              <a:rPr lang="es-ES" sz="2200" b="0" dirty="0">
                <a:effectLst/>
              </a:rPr>
              <a:t> de las </a:t>
            </a:r>
            <a:r>
              <a:rPr lang="es-ES" sz="2200" b="0" dirty="0" err="1">
                <a:effectLst/>
              </a:rPr>
              <a:t>prácticas</a:t>
            </a:r>
            <a:r>
              <a:rPr lang="es-ES" sz="2200" b="0" dirty="0">
                <a:effectLst/>
              </a:rPr>
              <a:t> de riesgo.</a:t>
            </a:r>
            <a:endParaRPr lang="es-ES" sz="2200" dirty="0"/>
          </a:p>
          <a:p>
            <a:pPr marL="285750" indent="-285750" algn="l">
              <a:buFont typeface="Arial" panose="020B0604020202020204" pitchFamily="34" charset="0"/>
              <a:buChar char="•"/>
            </a:pPr>
            <a:r>
              <a:rPr lang="es-ES" sz="2200" b="0" dirty="0">
                <a:effectLst/>
              </a:rPr>
              <a:t>Por </a:t>
            </a:r>
            <a:r>
              <a:rPr lang="es-ES" sz="2200" b="0" dirty="0" err="1">
                <a:effectLst/>
              </a:rPr>
              <a:t>aparición</a:t>
            </a:r>
            <a:r>
              <a:rPr lang="es-ES" sz="2200" b="0" dirty="0">
                <a:effectLst/>
              </a:rPr>
              <a:t> de toxicidades graves renales, </a:t>
            </a:r>
            <a:r>
              <a:rPr lang="es-ES" sz="2200" b="0" dirty="0" err="1">
                <a:effectLst/>
              </a:rPr>
              <a:t>óseas</a:t>
            </a:r>
            <a:r>
              <a:rPr lang="es-ES" sz="2200" b="0" dirty="0">
                <a:effectLst/>
              </a:rPr>
              <a:t>, digestivas.</a:t>
            </a:r>
          </a:p>
          <a:p>
            <a:pPr marL="285750" indent="-285750" algn="l">
              <a:buFont typeface="Arial" panose="020B0604020202020204" pitchFamily="34" charset="0"/>
              <a:buChar char="•"/>
            </a:pPr>
            <a:r>
              <a:rPr lang="es-ES" sz="2200" b="0" dirty="0">
                <a:effectLst/>
              </a:rPr>
              <a:t>Por mala adherencia </a:t>
            </a:r>
            <a:r>
              <a:rPr lang="es-ES" sz="2200" b="0" dirty="0" err="1">
                <a:effectLst/>
              </a:rPr>
              <a:t>crónica</a:t>
            </a:r>
            <a:r>
              <a:rPr lang="es-ES" sz="2200" b="0" dirty="0">
                <a:effectLst/>
              </a:rPr>
              <a:t> pese a reiterados intentos para mejorarla </a:t>
            </a:r>
          </a:p>
          <a:p>
            <a:pPr marL="285750" indent="-285750" algn="l">
              <a:buFont typeface="Arial" panose="020B0604020202020204" pitchFamily="34" charset="0"/>
              <a:buChar char="•"/>
            </a:pPr>
            <a:r>
              <a:rPr lang="es-ES" sz="2200" b="0" dirty="0">
                <a:effectLst/>
              </a:rPr>
              <a:t>Por </a:t>
            </a:r>
            <a:r>
              <a:rPr lang="es-ES" sz="2200" b="0" dirty="0" err="1">
                <a:effectLst/>
              </a:rPr>
              <a:t>decisión</a:t>
            </a:r>
            <a:r>
              <a:rPr lang="es-ES" sz="2200" b="0" dirty="0">
                <a:effectLst/>
              </a:rPr>
              <a:t> del usuario.</a:t>
            </a:r>
          </a:p>
          <a:p>
            <a:pPr marL="285750" indent="-285750" algn="l">
              <a:buFont typeface="Arial" panose="020B0604020202020204" pitchFamily="34" charset="0"/>
              <a:buChar char="•"/>
            </a:pPr>
            <a:r>
              <a:rPr lang="es-ES" sz="2200" b="0" dirty="0">
                <a:effectLst/>
              </a:rPr>
              <a:t>Por abandono del seguimiento. </a:t>
            </a:r>
            <a:endParaRPr lang="es-ES" sz="2200" dirty="0"/>
          </a:p>
          <a:p>
            <a:pPr algn="l"/>
            <a:endParaRPr lang="es-ES" dirty="0"/>
          </a:p>
        </p:txBody>
      </p:sp>
    </p:spTree>
    <p:extLst>
      <p:ext uri="{BB962C8B-B14F-4D97-AF65-F5344CB8AC3E}">
        <p14:creationId xmlns:p14="http://schemas.microsoft.com/office/powerpoint/2010/main" val="1336891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FBFA0">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D4CB5C-B7B4-62D7-B6B3-943A56F2CBC5}"/>
              </a:ext>
            </a:extLst>
          </p:cNvPr>
          <p:cNvSpPr>
            <a:spLocks noGrp="1"/>
          </p:cNvSpPr>
          <p:nvPr>
            <p:ph type="ctrTitle"/>
          </p:nvPr>
        </p:nvSpPr>
        <p:spPr>
          <a:xfrm>
            <a:off x="411480" y="0"/>
            <a:ext cx="10668000" cy="1041717"/>
          </a:xfrm>
        </p:spPr>
        <p:txBody>
          <a:bodyPr>
            <a:normAutofit/>
          </a:bodyPr>
          <a:lstStyle/>
          <a:p>
            <a:r>
              <a:rPr lang="es-ES" sz="3600" dirty="0"/>
              <a:t>BREVE APUNTE SOBRE ITS EN ESPAÑA</a:t>
            </a:r>
          </a:p>
        </p:txBody>
      </p:sp>
      <p:pic>
        <p:nvPicPr>
          <p:cNvPr id="5" name="Marcador de contenido 4" descr="Imagen que contiene Interfaz de usuario gráfica&#10;&#10;Descripción generada automáticamente">
            <a:extLst>
              <a:ext uri="{FF2B5EF4-FFF2-40B4-BE49-F238E27FC236}">
                <a16:creationId xmlns:a16="http://schemas.microsoft.com/office/drawing/2014/main" id="{0AFB9188-DB85-B8F0-F3B9-60610325FDA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7804" y="1339428"/>
            <a:ext cx="9275396" cy="5197668"/>
          </a:xfrm>
        </p:spPr>
      </p:pic>
      <p:pic>
        <p:nvPicPr>
          <p:cNvPr id="6" name="Marcador de contenido 4" descr="Imagen que contiene Interfaz de usuario gráfica&#10;&#10;Descripción generada automáticamente">
            <a:extLst>
              <a:ext uri="{FF2B5EF4-FFF2-40B4-BE49-F238E27FC236}">
                <a16:creationId xmlns:a16="http://schemas.microsoft.com/office/drawing/2014/main" id="{2A42263D-786D-37FB-8D5C-AC98F14A2D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9680" y="1167535"/>
            <a:ext cx="8071304" cy="4522929"/>
          </a:xfrm>
          <a:prstGeom prst="rect">
            <a:avLst/>
          </a:prstGeom>
        </p:spPr>
      </p:pic>
      <p:pic>
        <p:nvPicPr>
          <p:cNvPr id="7" name="Imagen 6">
            <a:extLst>
              <a:ext uri="{FF2B5EF4-FFF2-40B4-BE49-F238E27FC236}">
                <a16:creationId xmlns:a16="http://schemas.microsoft.com/office/drawing/2014/main" id="{7B58F342-8010-3C39-263F-4D4053743667}"/>
              </a:ext>
            </a:extLst>
          </p:cNvPr>
          <p:cNvPicPr>
            <a:picLocks noChangeAspect="1"/>
          </p:cNvPicPr>
          <p:nvPr/>
        </p:nvPicPr>
        <p:blipFill>
          <a:blip r:embed="rId3"/>
          <a:stretch>
            <a:fillRect/>
          </a:stretch>
        </p:blipFill>
        <p:spPr>
          <a:xfrm>
            <a:off x="1087804" y="5690464"/>
            <a:ext cx="10585176" cy="927100"/>
          </a:xfrm>
          <a:prstGeom prst="rect">
            <a:avLst/>
          </a:prstGeom>
        </p:spPr>
      </p:pic>
    </p:spTree>
    <p:extLst>
      <p:ext uri="{BB962C8B-B14F-4D97-AF65-F5344CB8AC3E}">
        <p14:creationId xmlns:p14="http://schemas.microsoft.com/office/powerpoint/2010/main" val="2928233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BFA0">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D4CB5C-B7B4-62D7-B6B3-943A56F2CBC5}"/>
              </a:ext>
            </a:extLst>
          </p:cNvPr>
          <p:cNvSpPr>
            <a:spLocks noGrp="1"/>
          </p:cNvSpPr>
          <p:nvPr>
            <p:ph type="ctrTitle"/>
          </p:nvPr>
        </p:nvSpPr>
        <p:spPr>
          <a:xfrm>
            <a:off x="518160" y="11702"/>
            <a:ext cx="10668000" cy="1041717"/>
          </a:xfrm>
        </p:spPr>
        <p:txBody>
          <a:bodyPr>
            <a:normAutofit/>
          </a:bodyPr>
          <a:lstStyle/>
          <a:p>
            <a:r>
              <a:rPr lang="es-ES" sz="3600" dirty="0"/>
              <a:t>BREVE APUNTE SOBRE ITS EN REGION DE MURCIA</a:t>
            </a:r>
          </a:p>
        </p:txBody>
      </p:sp>
      <p:sp>
        <p:nvSpPr>
          <p:cNvPr id="3" name="Subtítulo 2">
            <a:extLst>
              <a:ext uri="{FF2B5EF4-FFF2-40B4-BE49-F238E27FC236}">
                <a16:creationId xmlns:a16="http://schemas.microsoft.com/office/drawing/2014/main" id="{0BF4F621-F969-686D-3C89-637C2A306F10}"/>
              </a:ext>
            </a:extLst>
          </p:cNvPr>
          <p:cNvSpPr>
            <a:spLocks noGrp="1"/>
          </p:cNvSpPr>
          <p:nvPr>
            <p:ph type="subTitle" idx="1"/>
          </p:nvPr>
        </p:nvSpPr>
        <p:spPr>
          <a:xfrm>
            <a:off x="1676400" y="1053419"/>
            <a:ext cx="7358175" cy="406401"/>
          </a:xfrm>
        </p:spPr>
        <p:txBody>
          <a:bodyPr>
            <a:normAutofit lnSpcReduction="10000"/>
          </a:bodyPr>
          <a:lstStyle/>
          <a:p>
            <a:pPr algn="l"/>
            <a:r>
              <a:rPr lang="es-ES" sz="2400" dirty="0"/>
              <a:t>Tasas de incidencia de infección por Gonococo</a:t>
            </a:r>
            <a:endParaRPr lang="es-ES" dirty="0"/>
          </a:p>
        </p:txBody>
      </p:sp>
      <p:sp>
        <p:nvSpPr>
          <p:cNvPr id="8" name="CuadroTexto 7">
            <a:extLst>
              <a:ext uri="{FF2B5EF4-FFF2-40B4-BE49-F238E27FC236}">
                <a16:creationId xmlns:a16="http://schemas.microsoft.com/office/drawing/2014/main" id="{14AEBBEE-47FC-1634-64CB-72DEFF3D44FA}"/>
              </a:ext>
            </a:extLst>
          </p:cNvPr>
          <p:cNvSpPr txBox="1"/>
          <p:nvPr/>
        </p:nvSpPr>
        <p:spPr>
          <a:xfrm>
            <a:off x="9357360" y="1676400"/>
            <a:ext cx="2316480" cy="3416320"/>
          </a:xfrm>
          <a:prstGeom prst="rect">
            <a:avLst/>
          </a:prstGeom>
          <a:noFill/>
        </p:spPr>
        <p:txBody>
          <a:bodyPr wrap="square" rtlCol="0">
            <a:spAutoFit/>
          </a:bodyPr>
          <a:lstStyle/>
          <a:p>
            <a:r>
              <a:rPr lang="es-ES" sz="2200" b="1" dirty="0"/>
              <a:t>P</a:t>
            </a:r>
            <a:r>
              <a:rPr lang="es-ES" sz="2200" b="1" dirty="0">
                <a:effectLst/>
              </a:rPr>
              <a:t>orcentaje de cambio anual (PAC ):</a:t>
            </a:r>
          </a:p>
          <a:p>
            <a:r>
              <a:rPr lang="es-ES" sz="2200" dirty="0">
                <a:effectLst/>
              </a:rPr>
              <a:t>64,5% (IC%: 43,7; 88,4) en los hombres y de </a:t>
            </a:r>
            <a:r>
              <a:rPr lang="es-ES" sz="2200" dirty="0">
                <a:solidFill>
                  <a:srgbClr val="FF0000"/>
                </a:solidFill>
                <a:effectLst/>
              </a:rPr>
              <a:t>49,8% </a:t>
            </a:r>
            <a:r>
              <a:rPr lang="es-ES" sz="2200" dirty="0">
                <a:effectLst/>
              </a:rPr>
              <a:t>(IC%: 10,9; 102,4) en las mujeres </a:t>
            </a:r>
            <a:endParaRPr lang="es-ES" sz="2200" dirty="0"/>
          </a:p>
          <a:p>
            <a:endParaRPr lang="es-ES" dirty="0"/>
          </a:p>
        </p:txBody>
      </p:sp>
      <p:pic>
        <p:nvPicPr>
          <p:cNvPr id="9" name="Marcador de contenido 7">
            <a:extLst>
              <a:ext uri="{FF2B5EF4-FFF2-40B4-BE49-F238E27FC236}">
                <a16:creationId xmlns:a16="http://schemas.microsoft.com/office/drawing/2014/main" id="{A10B5A26-2970-14EC-AF96-0C6F45A4E479}"/>
              </a:ext>
            </a:extLst>
          </p:cNvPr>
          <p:cNvPicPr>
            <a:picLocks noChangeAspect="1"/>
          </p:cNvPicPr>
          <p:nvPr/>
        </p:nvPicPr>
        <p:blipFill>
          <a:blip r:embed="rId3"/>
          <a:stretch>
            <a:fillRect/>
          </a:stretch>
        </p:blipFill>
        <p:spPr>
          <a:xfrm>
            <a:off x="791599" y="1510117"/>
            <a:ext cx="8242976" cy="4272348"/>
          </a:xfrm>
          <a:prstGeom prst="rect">
            <a:avLst/>
          </a:prstGeom>
        </p:spPr>
      </p:pic>
      <p:sp>
        <p:nvSpPr>
          <p:cNvPr id="11" name="CuadroTexto 10">
            <a:extLst>
              <a:ext uri="{FF2B5EF4-FFF2-40B4-BE49-F238E27FC236}">
                <a16:creationId xmlns:a16="http://schemas.microsoft.com/office/drawing/2014/main" id="{3619B769-7CEB-8AE5-0E48-27A5A4B73E81}"/>
              </a:ext>
            </a:extLst>
          </p:cNvPr>
          <p:cNvSpPr txBox="1"/>
          <p:nvPr/>
        </p:nvSpPr>
        <p:spPr>
          <a:xfrm>
            <a:off x="484935" y="5815951"/>
            <a:ext cx="10455965" cy="738664"/>
          </a:xfrm>
          <a:prstGeom prst="rect">
            <a:avLst/>
          </a:prstGeom>
          <a:noFill/>
        </p:spPr>
        <p:txBody>
          <a:bodyPr wrap="square">
            <a:spAutoFit/>
          </a:bodyPr>
          <a:lstStyle/>
          <a:p>
            <a:r>
              <a:rPr lang="es-ES" sz="1400" b="1" dirty="0">
                <a:effectLst/>
                <a:latin typeface="Calibri" panose="020F0502020204030204" pitchFamily="34" charset="0"/>
              </a:rPr>
              <a:t>MI Barranco Boada, E </a:t>
            </a:r>
            <a:r>
              <a:rPr lang="es-ES" sz="1400" b="1" dirty="0" err="1">
                <a:effectLst/>
                <a:latin typeface="Calibri" panose="020F0502020204030204" pitchFamily="34" charset="0"/>
              </a:rPr>
              <a:t>Gutiérrez</a:t>
            </a:r>
            <a:r>
              <a:rPr lang="es-ES" sz="1400" b="1" dirty="0">
                <a:effectLst/>
                <a:latin typeface="Calibri" panose="020F0502020204030204" pitchFamily="34" charset="0"/>
              </a:rPr>
              <a:t> </a:t>
            </a:r>
            <a:r>
              <a:rPr lang="es-ES" sz="1400" b="1" dirty="0" err="1">
                <a:effectLst/>
                <a:latin typeface="Calibri" panose="020F0502020204030204" pitchFamily="34" charset="0"/>
              </a:rPr>
              <a:t>Pérez</a:t>
            </a:r>
            <a:r>
              <a:rPr lang="es-ES" sz="1400" b="1" dirty="0">
                <a:effectLst/>
                <a:latin typeface="Calibri" panose="020F0502020204030204" pitchFamily="34" charset="0"/>
              </a:rPr>
              <a:t>, E Vicente </a:t>
            </a:r>
            <a:r>
              <a:rPr lang="es-ES" sz="1400" b="1" dirty="0" err="1">
                <a:effectLst/>
                <a:latin typeface="Calibri" panose="020F0502020204030204" pitchFamily="34" charset="0"/>
              </a:rPr>
              <a:t>Martínez</a:t>
            </a:r>
            <a:r>
              <a:rPr lang="es-ES" sz="1400" b="1" dirty="0">
                <a:effectLst/>
                <a:latin typeface="Calibri" panose="020F0502020204030204" pitchFamily="34" charset="0"/>
              </a:rPr>
              <a:t>, M </a:t>
            </a:r>
            <a:r>
              <a:rPr lang="es-ES" sz="1400" b="1" dirty="0" err="1">
                <a:effectLst/>
                <a:latin typeface="Calibri" panose="020F0502020204030204" pitchFamily="34" charset="0"/>
              </a:rPr>
              <a:t>Ballestta</a:t>
            </a:r>
            <a:r>
              <a:rPr lang="es-ES" sz="1400" b="1" dirty="0">
                <a:effectLst/>
                <a:latin typeface="Calibri" panose="020F0502020204030204" pitchFamily="34" charset="0"/>
              </a:rPr>
              <a:t> Ruiz, A </a:t>
            </a:r>
            <a:r>
              <a:rPr lang="es-ES" sz="1400" b="1" dirty="0" err="1">
                <a:effectLst/>
                <a:latin typeface="Calibri" panose="020F0502020204030204" pitchFamily="34" charset="0"/>
              </a:rPr>
              <a:t>Sánchez-Migallon</a:t>
            </a:r>
            <a:r>
              <a:rPr lang="es-ES" sz="1400" b="1" dirty="0">
                <a:effectLst/>
                <a:latin typeface="Calibri" panose="020F0502020204030204" pitchFamily="34" charset="0"/>
              </a:rPr>
              <a:t> Naranjo, MD </a:t>
            </a:r>
            <a:r>
              <a:rPr lang="es-ES" sz="1400" b="1" dirty="0" err="1">
                <a:effectLst/>
                <a:latin typeface="Calibri" panose="020F0502020204030204" pitchFamily="34" charset="0"/>
              </a:rPr>
              <a:t>Chirlaque</a:t>
            </a:r>
            <a:r>
              <a:rPr lang="es-ES" sz="1400" b="1" dirty="0">
                <a:effectLst/>
                <a:latin typeface="Calibri" panose="020F0502020204030204" pitchFamily="34" charset="0"/>
              </a:rPr>
              <a:t> </a:t>
            </a:r>
            <a:r>
              <a:rPr lang="es-ES" sz="1400" b="1" dirty="0" err="1">
                <a:effectLst/>
                <a:latin typeface="Calibri" panose="020F0502020204030204" pitchFamily="34" charset="0"/>
              </a:rPr>
              <a:t>López</a:t>
            </a:r>
            <a:r>
              <a:rPr lang="es-ES" sz="1400" b="1" dirty="0">
                <a:effectLst/>
                <a:latin typeface="Calibri" panose="020F0502020204030204" pitchFamily="34" charset="0"/>
              </a:rPr>
              <a:t>. Servicio de </a:t>
            </a:r>
            <a:r>
              <a:rPr lang="es-ES" sz="1400" b="1" dirty="0" err="1">
                <a:effectLst/>
                <a:latin typeface="Calibri" panose="020F0502020204030204" pitchFamily="34" charset="0"/>
              </a:rPr>
              <a:t>Epidemiología</a:t>
            </a:r>
            <a:r>
              <a:rPr lang="es-ES" sz="1400" b="1" dirty="0">
                <a:effectLst/>
                <a:latin typeface="Calibri" panose="020F0502020204030204" pitchFamily="34" charset="0"/>
              </a:rPr>
              <a:t>. </a:t>
            </a:r>
            <a:r>
              <a:rPr lang="es-ES" sz="1400" dirty="0">
                <a:effectLst/>
                <a:latin typeface="Calibri" panose="020F0502020204030204" pitchFamily="34" charset="0"/>
              </a:rPr>
              <a:t>Vigilancia </a:t>
            </a:r>
            <a:r>
              <a:rPr lang="es-ES" sz="1400" dirty="0" err="1">
                <a:effectLst/>
                <a:latin typeface="Calibri" panose="020F0502020204030204" pitchFamily="34" charset="0"/>
              </a:rPr>
              <a:t>epidemiológica</a:t>
            </a:r>
            <a:r>
              <a:rPr lang="es-ES" sz="1400" dirty="0">
                <a:effectLst/>
                <a:latin typeface="Calibri" panose="020F0502020204030204" pitchFamily="34" charset="0"/>
              </a:rPr>
              <a:t> de las Infecciones de </a:t>
            </a:r>
            <a:r>
              <a:rPr lang="es-ES" sz="1400" dirty="0" err="1">
                <a:effectLst/>
                <a:latin typeface="Calibri" panose="020F0502020204030204" pitchFamily="34" charset="0"/>
              </a:rPr>
              <a:t>transmisión</a:t>
            </a:r>
            <a:r>
              <a:rPr lang="es-ES" sz="1400" dirty="0">
                <a:effectLst/>
                <a:latin typeface="Calibri" panose="020F0502020204030204" pitchFamily="34" charset="0"/>
              </a:rPr>
              <a:t> sexual (ITS) en la </a:t>
            </a:r>
            <a:r>
              <a:rPr lang="es-ES" sz="1400" dirty="0" err="1">
                <a:effectLst/>
                <a:latin typeface="Calibri" panose="020F0502020204030204" pitchFamily="34" charset="0"/>
              </a:rPr>
              <a:t>Región</a:t>
            </a:r>
            <a:r>
              <a:rPr lang="es-ES" sz="1400" dirty="0">
                <a:effectLst/>
                <a:latin typeface="Calibri" panose="020F0502020204030204" pitchFamily="34" charset="0"/>
              </a:rPr>
              <a:t> de Murcia. </a:t>
            </a:r>
            <a:r>
              <a:rPr lang="es-ES" sz="1400" dirty="0" err="1">
                <a:effectLst/>
                <a:latin typeface="Calibri" panose="020F0502020204030204" pitchFamily="34" charset="0"/>
              </a:rPr>
              <a:t>Año</a:t>
            </a:r>
            <a:r>
              <a:rPr lang="es-ES" sz="1400" dirty="0">
                <a:effectLst/>
                <a:latin typeface="Calibri" panose="020F0502020204030204" pitchFamily="34" charset="0"/>
              </a:rPr>
              <a:t> 2021. Murcia: </a:t>
            </a:r>
            <a:r>
              <a:rPr lang="es-ES" sz="1400" dirty="0" err="1">
                <a:effectLst/>
                <a:latin typeface="Calibri" panose="020F0502020204030204" pitchFamily="34" charset="0"/>
              </a:rPr>
              <a:t>Consejería</a:t>
            </a:r>
            <a:r>
              <a:rPr lang="es-ES" sz="1400" dirty="0">
                <a:effectLst/>
                <a:latin typeface="Calibri" panose="020F0502020204030204" pitchFamily="34" charset="0"/>
              </a:rPr>
              <a:t> de Salud, 2021. Informes </a:t>
            </a:r>
            <a:r>
              <a:rPr lang="es-ES" sz="1400" dirty="0" err="1">
                <a:effectLst/>
                <a:latin typeface="Calibri" panose="020F0502020204030204" pitchFamily="34" charset="0"/>
              </a:rPr>
              <a:t>epidemiológicos</a:t>
            </a:r>
            <a:r>
              <a:rPr lang="es-ES" sz="1400" dirty="0">
                <a:effectLst/>
                <a:latin typeface="Calibri" panose="020F0502020204030204" pitchFamily="34" charset="0"/>
              </a:rPr>
              <a:t> 4/2022 </a:t>
            </a:r>
            <a:endParaRPr lang="es-ES" sz="1400" dirty="0">
              <a:effectLst/>
            </a:endParaRPr>
          </a:p>
        </p:txBody>
      </p:sp>
    </p:spTree>
    <p:extLst>
      <p:ext uri="{BB962C8B-B14F-4D97-AF65-F5344CB8AC3E}">
        <p14:creationId xmlns:p14="http://schemas.microsoft.com/office/powerpoint/2010/main" val="3013713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FBFA0">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D4CB5C-B7B4-62D7-B6B3-943A56F2CBC5}"/>
              </a:ext>
            </a:extLst>
          </p:cNvPr>
          <p:cNvSpPr>
            <a:spLocks noGrp="1"/>
          </p:cNvSpPr>
          <p:nvPr>
            <p:ph type="ctrTitle"/>
          </p:nvPr>
        </p:nvSpPr>
        <p:spPr>
          <a:xfrm>
            <a:off x="518160" y="163935"/>
            <a:ext cx="10668000" cy="1041717"/>
          </a:xfrm>
        </p:spPr>
        <p:txBody>
          <a:bodyPr>
            <a:normAutofit/>
          </a:bodyPr>
          <a:lstStyle/>
          <a:p>
            <a:r>
              <a:rPr lang="es-ES" sz="3600" dirty="0"/>
              <a:t>BREVE APUNTE SOBRE ITS EN REGION DE MURCIA</a:t>
            </a:r>
          </a:p>
        </p:txBody>
      </p:sp>
      <p:sp>
        <p:nvSpPr>
          <p:cNvPr id="3" name="Subtítulo 2">
            <a:extLst>
              <a:ext uri="{FF2B5EF4-FFF2-40B4-BE49-F238E27FC236}">
                <a16:creationId xmlns:a16="http://schemas.microsoft.com/office/drawing/2014/main" id="{0BF4F621-F969-686D-3C89-637C2A306F10}"/>
              </a:ext>
            </a:extLst>
          </p:cNvPr>
          <p:cNvSpPr>
            <a:spLocks noGrp="1"/>
          </p:cNvSpPr>
          <p:nvPr>
            <p:ph type="subTitle" idx="1"/>
          </p:nvPr>
        </p:nvSpPr>
        <p:spPr>
          <a:xfrm>
            <a:off x="1524000" y="1350957"/>
            <a:ext cx="8092440" cy="1270000"/>
          </a:xfrm>
        </p:spPr>
        <p:txBody>
          <a:bodyPr>
            <a:normAutofit/>
          </a:bodyPr>
          <a:lstStyle/>
          <a:p>
            <a:pPr algn="l"/>
            <a:r>
              <a:rPr lang="es-ES" sz="2200" dirty="0"/>
              <a:t>Tasas de incidencia de infección por Chlamydia </a:t>
            </a:r>
            <a:r>
              <a:rPr lang="es-ES" sz="2200" dirty="0" err="1"/>
              <a:t>trachomatis</a:t>
            </a:r>
            <a:endParaRPr lang="es-ES" sz="2200" dirty="0"/>
          </a:p>
        </p:txBody>
      </p:sp>
      <p:pic>
        <p:nvPicPr>
          <p:cNvPr id="6" name="Marcador de contenido 7">
            <a:extLst>
              <a:ext uri="{FF2B5EF4-FFF2-40B4-BE49-F238E27FC236}">
                <a16:creationId xmlns:a16="http://schemas.microsoft.com/office/drawing/2014/main" id="{DE502003-5897-D9E1-F945-E5731C7CE90C}"/>
              </a:ext>
            </a:extLst>
          </p:cNvPr>
          <p:cNvPicPr>
            <a:picLocks noGrp="1" noChangeAspect="1"/>
          </p:cNvPicPr>
          <p:nvPr>
            <p:ph idx="1"/>
          </p:nvPr>
        </p:nvPicPr>
        <p:blipFill>
          <a:blip r:embed="rId3"/>
          <a:stretch>
            <a:fillRect/>
          </a:stretch>
        </p:blipFill>
        <p:spPr>
          <a:xfrm>
            <a:off x="1109061" y="1897815"/>
            <a:ext cx="8385459" cy="3979344"/>
          </a:xfrm>
          <a:prstGeom prst="rect">
            <a:avLst/>
          </a:prstGeom>
        </p:spPr>
      </p:pic>
      <p:sp>
        <p:nvSpPr>
          <p:cNvPr id="10" name="CuadroTexto 9">
            <a:extLst>
              <a:ext uri="{FF2B5EF4-FFF2-40B4-BE49-F238E27FC236}">
                <a16:creationId xmlns:a16="http://schemas.microsoft.com/office/drawing/2014/main" id="{8A17A325-289A-8D76-57D7-01FD0222C633}"/>
              </a:ext>
            </a:extLst>
          </p:cNvPr>
          <p:cNvSpPr txBox="1"/>
          <p:nvPr/>
        </p:nvSpPr>
        <p:spPr>
          <a:xfrm>
            <a:off x="876300" y="5903697"/>
            <a:ext cx="10439400" cy="738664"/>
          </a:xfrm>
          <a:prstGeom prst="rect">
            <a:avLst/>
          </a:prstGeom>
          <a:noFill/>
        </p:spPr>
        <p:txBody>
          <a:bodyPr wrap="square">
            <a:spAutoFit/>
          </a:bodyPr>
          <a:lstStyle/>
          <a:p>
            <a:r>
              <a:rPr lang="es-ES" sz="1400" b="1" dirty="0">
                <a:effectLst/>
                <a:latin typeface="Calibri" panose="020F0502020204030204" pitchFamily="34" charset="0"/>
              </a:rPr>
              <a:t>MI Barranco Boada, E </a:t>
            </a:r>
            <a:r>
              <a:rPr lang="es-ES" sz="1400" b="1" dirty="0" err="1">
                <a:effectLst/>
                <a:latin typeface="Calibri" panose="020F0502020204030204" pitchFamily="34" charset="0"/>
              </a:rPr>
              <a:t>Gutiérrez</a:t>
            </a:r>
            <a:r>
              <a:rPr lang="es-ES" sz="1400" b="1" dirty="0">
                <a:effectLst/>
                <a:latin typeface="Calibri" panose="020F0502020204030204" pitchFamily="34" charset="0"/>
              </a:rPr>
              <a:t> </a:t>
            </a:r>
            <a:r>
              <a:rPr lang="es-ES" sz="1400" b="1" dirty="0" err="1">
                <a:effectLst/>
                <a:latin typeface="Calibri" panose="020F0502020204030204" pitchFamily="34" charset="0"/>
              </a:rPr>
              <a:t>Pérez</a:t>
            </a:r>
            <a:r>
              <a:rPr lang="es-ES" sz="1400" b="1" dirty="0">
                <a:effectLst/>
                <a:latin typeface="Calibri" panose="020F0502020204030204" pitchFamily="34" charset="0"/>
              </a:rPr>
              <a:t>, E Vicente </a:t>
            </a:r>
            <a:r>
              <a:rPr lang="es-ES" sz="1400" b="1" dirty="0" err="1">
                <a:effectLst/>
                <a:latin typeface="Calibri" panose="020F0502020204030204" pitchFamily="34" charset="0"/>
              </a:rPr>
              <a:t>Martínez</a:t>
            </a:r>
            <a:r>
              <a:rPr lang="es-ES" sz="1400" b="1" dirty="0">
                <a:effectLst/>
                <a:latin typeface="Calibri" panose="020F0502020204030204" pitchFamily="34" charset="0"/>
              </a:rPr>
              <a:t>, M </a:t>
            </a:r>
            <a:r>
              <a:rPr lang="es-ES" sz="1400" b="1" dirty="0" err="1">
                <a:effectLst/>
                <a:latin typeface="Calibri" panose="020F0502020204030204" pitchFamily="34" charset="0"/>
              </a:rPr>
              <a:t>Ballestta</a:t>
            </a:r>
            <a:r>
              <a:rPr lang="es-ES" sz="1400" b="1" dirty="0">
                <a:effectLst/>
                <a:latin typeface="Calibri" panose="020F0502020204030204" pitchFamily="34" charset="0"/>
              </a:rPr>
              <a:t> Ruiz, A </a:t>
            </a:r>
            <a:r>
              <a:rPr lang="es-ES" sz="1400" b="1" dirty="0" err="1">
                <a:effectLst/>
                <a:latin typeface="Calibri" panose="020F0502020204030204" pitchFamily="34" charset="0"/>
              </a:rPr>
              <a:t>Sánchez-Migallon</a:t>
            </a:r>
            <a:r>
              <a:rPr lang="es-ES" sz="1400" b="1" dirty="0">
                <a:effectLst/>
                <a:latin typeface="Calibri" panose="020F0502020204030204" pitchFamily="34" charset="0"/>
              </a:rPr>
              <a:t> Naranjo, MD </a:t>
            </a:r>
            <a:r>
              <a:rPr lang="es-ES" sz="1400" b="1" dirty="0" err="1">
                <a:effectLst/>
                <a:latin typeface="Calibri" panose="020F0502020204030204" pitchFamily="34" charset="0"/>
              </a:rPr>
              <a:t>Chirlaque</a:t>
            </a:r>
            <a:r>
              <a:rPr lang="es-ES" sz="1400" b="1" dirty="0">
                <a:effectLst/>
                <a:latin typeface="Calibri" panose="020F0502020204030204" pitchFamily="34" charset="0"/>
              </a:rPr>
              <a:t> </a:t>
            </a:r>
            <a:r>
              <a:rPr lang="es-ES" sz="1400" b="1" dirty="0" err="1">
                <a:effectLst/>
                <a:latin typeface="Calibri" panose="020F0502020204030204" pitchFamily="34" charset="0"/>
              </a:rPr>
              <a:t>López</a:t>
            </a:r>
            <a:r>
              <a:rPr lang="es-ES" sz="1400" b="1" dirty="0">
                <a:effectLst/>
                <a:latin typeface="Calibri" panose="020F0502020204030204" pitchFamily="34" charset="0"/>
              </a:rPr>
              <a:t>. Servicio de </a:t>
            </a:r>
            <a:r>
              <a:rPr lang="es-ES" sz="1400" b="1" dirty="0" err="1">
                <a:effectLst/>
                <a:latin typeface="Calibri" panose="020F0502020204030204" pitchFamily="34" charset="0"/>
              </a:rPr>
              <a:t>Epidemiología</a:t>
            </a:r>
            <a:r>
              <a:rPr lang="es-ES" sz="1400" b="1" dirty="0">
                <a:effectLst/>
                <a:latin typeface="Calibri" panose="020F0502020204030204" pitchFamily="34" charset="0"/>
              </a:rPr>
              <a:t>. </a:t>
            </a:r>
            <a:r>
              <a:rPr lang="es-ES" sz="1400" dirty="0">
                <a:effectLst/>
                <a:latin typeface="Calibri" panose="020F0502020204030204" pitchFamily="34" charset="0"/>
              </a:rPr>
              <a:t>Vigilancia </a:t>
            </a:r>
            <a:r>
              <a:rPr lang="es-ES" sz="1400" dirty="0" err="1">
                <a:effectLst/>
                <a:latin typeface="Calibri" panose="020F0502020204030204" pitchFamily="34" charset="0"/>
              </a:rPr>
              <a:t>epidemiológica</a:t>
            </a:r>
            <a:r>
              <a:rPr lang="es-ES" sz="1400" dirty="0">
                <a:effectLst/>
                <a:latin typeface="Calibri" panose="020F0502020204030204" pitchFamily="34" charset="0"/>
              </a:rPr>
              <a:t> de las Infecciones de </a:t>
            </a:r>
            <a:r>
              <a:rPr lang="es-ES" sz="1400" dirty="0" err="1">
                <a:effectLst/>
                <a:latin typeface="Calibri" panose="020F0502020204030204" pitchFamily="34" charset="0"/>
              </a:rPr>
              <a:t>transmisión</a:t>
            </a:r>
            <a:r>
              <a:rPr lang="es-ES" sz="1400" dirty="0">
                <a:effectLst/>
                <a:latin typeface="Calibri" panose="020F0502020204030204" pitchFamily="34" charset="0"/>
              </a:rPr>
              <a:t> sexual (ITS) en la </a:t>
            </a:r>
            <a:r>
              <a:rPr lang="es-ES" sz="1400" dirty="0" err="1">
                <a:effectLst/>
                <a:latin typeface="Calibri" panose="020F0502020204030204" pitchFamily="34" charset="0"/>
              </a:rPr>
              <a:t>Región</a:t>
            </a:r>
            <a:r>
              <a:rPr lang="es-ES" sz="1400" dirty="0">
                <a:effectLst/>
                <a:latin typeface="Calibri" panose="020F0502020204030204" pitchFamily="34" charset="0"/>
              </a:rPr>
              <a:t> de Murcia. </a:t>
            </a:r>
            <a:r>
              <a:rPr lang="es-ES" sz="1400" dirty="0" err="1">
                <a:effectLst/>
                <a:latin typeface="Calibri" panose="020F0502020204030204" pitchFamily="34" charset="0"/>
              </a:rPr>
              <a:t>Año</a:t>
            </a:r>
            <a:r>
              <a:rPr lang="es-ES" sz="1400" dirty="0">
                <a:effectLst/>
                <a:latin typeface="Calibri" panose="020F0502020204030204" pitchFamily="34" charset="0"/>
              </a:rPr>
              <a:t> 2021. Murcia: </a:t>
            </a:r>
            <a:r>
              <a:rPr lang="es-ES" sz="1400" dirty="0" err="1">
                <a:effectLst/>
                <a:latin typeface="Calibri" panose="020F0502020204030204" pitchFamily="34" charset="0"/>
              </a:rPr>
              <a:t>Consejería</a:t>
            </a:r>
            <a:r>
              <a:rPr lang="es-ES" sz="1400" dirty="0">
                <a:effectLst/>
                <a:latin typeface="Calibri" panose="020F0502020204030204" pitchFamily="34" charset="0"/>
              </a:rPr>
              <a:t> de Salud, 2021. Informes </a:t>
            </a:r>
            <a:r>
              <a:rPr lang="es-ES" sz="1400" dirty="0" err="1">
                <a:effectLst/>
                <a:latin typeface="Calibri" panose="020F0502020204030204" pitchFamily="34" charset="0"/>
              </a:rPr>
              <a:t>epidemiológicos</a:t>
            </a:r>
            <a:r>
              <a:rPr lang="es-ES" sz="1400" dirty="0">
                <a:effectLst/>
                <a:latin typeface="Calibri" panose="020F0502020204030204" pitchFamily="34" charset="0"/>
              </a:rPr>
              <a:t> 4/2022 </a:t>
            </a:r>
            <a:endParaRPr lang="es-ES" sz="1400" dirty="0">
              <a:effectLst/>
            </a:endParaRPr>
          </a:p>
        </p:txBody>
      </p:sp>
    </p:spTree>
    <p:extLst>
      <p:ext uri="{BB962C8B-B14F-4D97-AF65-F5344CB8AC3E}">
        <p14:creationId xmlns:p14="http://schemas.microsoft.com/office/powerpoint/2010/main" val="164300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FBFA0">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D4CB5C-B7B4-62D7-B6B3-943A56F2CBC5}"/>
              </a:ext>
            </a:extLst>
          </p:cNvPr>
          <p:cNvSpPr>
            <a:spLocks noGrp="1"/>
          </p:cNvSpPr>
          <p:nvPr>
            <p:ph type="ctrTitle"/>
          </p:nvPr>
        </p:nvSpPr>
        <p:spPr>
          <a:xfrm>
            <a:off x="518160" y="163935"/>
            <a:ext cx="10668000" cy="1041717"/>
          </a:xfrm>
        </p:spPr>
        <p:txBody>
          <a:bodyPr>
            <a:normAutofit/>
          </a:bodyPr>
          <a:lstStyle/>
          <a:p>
            <a:r>
              <a:rPr lang="es-ES" sz="3600" dirty="0"/>
              <a:t>LAS ITS FACILITAN LA INFECCIÓN POR VIH</a:t>
            </a:r>
          </a:p>
        </p:txBody>
      </p:sp>
      <p:sp>
        <p:nvSpPr>
          <p:cNvPr id="5" name="Subtítulo 4">
            <a:extLst>
              <a:ext uri="{FF2B5EF4-FFF2-40B4-BE49-F238E27FC236}">
                <a16:creationId xmlns:a16="http://schemas.microsoft.com/office/drawing/2014/main" id="{A9F01AB1-2000-FD66-ACF9-7AB8FCC4592D}"/>
              </a:ext>
            </a:extLst>
          </p:cNvPr>
          <p:cNvSpPr>
            <a:spLocks noGrp="1"/>
          </p:cNvSpPr>
          <p:nvPr>
            <p:ph type="subTitle" idx="1"/>
          </p:nvPr>
        </p:nvSpPr>
        <p:spPr>
          <a:xfrm>
            <a:off x="1524000" y="1341120"/>
            <a:ext cx="8900160" cy="3916680"/>
          </a:xfrm>
        </p:spPr>
        <p:txBody>
          <a:bodyPr>
            <a:normAutofit/>
          </a:bodyPr>
          <a:lstStyle/>
          <a:p>
            <a:pPr algn="l"/>
            <a:r>
              <a:rPr lang="es-ES" dirty="0"/>
              <a:t>Generan una alteración en la barrera mucocutánea que abre las puertas al VIH.</a:t>
            </a:r>
            <a:endParaRPr lang="es-ES" sz="2400" dirty="0"/>
          </a:p>
          <a:p>
            <a:pPr marL="342900" indent="-342900" algn="l">
              <a:buFont typeface="Arial" panose="020B0604020202020204" pitchFamily="34" charset="0"/>
              <a:buChar char="•"/>
            </a:pPr>
            <a:r>
              <a:rPr lang="es-ES" sz="2400" dirty="0"/>
              <a:t>ITS con ulceraciones ( herpes virus tipo 2, chancro)</a:t>
            </a:r>
          </a:p>
          <a:p>
            <a:pPr marL="342900" indent="-342900" algn="l">
              <a:buFont typeface="Arial" panose="020B0604020202020204" pitchFamily="34" charset="0"/>
              <a:buChar char="•"/>
            </a:pPr>
            <a:r>
              <a:rPr lang="es-ES" sz="2400" dirty="0"/>
              <a:t>Gonorrea rectal</a:t>
            </a:r>
            <a:r>
              <a:rPr lang="es-ES" sz="2400" dirty="0">
                <a:sym typeface="Wingdings" pitchFamily="2" charset="2"/>
              </a:rPr>
              <a:t> 2-17 veces incremento del riesgo</a:t>
            </a:r>
            <a:endParaRPr lang="es-ES" sz="2400" baseline="30000" dirty="0">
              <a:sym typeface="Wingdings" pitchFamily="2" charset="2"/>
            </a:endParaRPr>
          </a:p>
          <a:p>
            <a:pPr marL="342900" indent="-342900" algn="l">
              <a:buFont typeface="Arial" panose="020B0604020202020204" pitchFamily="34" charset="0"/>
              <a:buChar char="•"/>
            </a:pPr>
            <a:r>
              <a:rPr lang="es-ES" sz="2400" dirty="0">
                <a:sym typeface="Wingdings" pitchFamily="2" charset="2"/>
              </a:rPr>
              <a:t>Chlamydia rectal3.9 veces incremento del riesgo</a:t>
            </a:r>
          </a:p>
          <a:p>
            <a:pPr marL="342900" indent="-342900" algn="l">
              <a:buFont typeface="Arial" panose="020B0604020202020204" pitchFamily="34" charset="0"/>
              <a:buChar char="•"/>
            </a:pPr>
            <a:r>
              <a:rPr lang="es-ES" sz="2400" dirty="0">
                <a:sym typeface="Wingdings" pitchFamily="2" charset="2"/>
              </a:rPr>
              <a:t>Cualquier ITS 1.6 a 8.8 incremento del riesgo</a:t>
            </a:r>
            <a:endParaRPr lang="es-ES" sz="2400" dirty="0"/>
          </a:p>
          <a:p>
            <a:endParaRPr lang="es-ES" dirty="0"/>
          </a:p>
        </p:txBody>
      </p:sp>
    </p:spTree>
    <p:extLst>
      <p:ext uri="{BB962C8B-B14F-4D97-AF65-F5344CB8AC3E}">
        <p14:creationId xmlns:p14="http://schemas.microsoft.com/office/powerpoint/2010/main" val="2505494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FBFA0">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D4CB5C-B7B4-62D7-B6B3-943A56F2CBC5}"/>
              </a:ext>
            </a:extLst>
          </p:cNvPr>
          <p:cNvSpPr>
            <a:spLocks noGrp="1"/>
          </p:cNvSpPr>
          <p:nvPr>
            <p:ph type="ctrTitle"/>
          </p:nvPr>
        </p:nvSpPr>
        <p:spPr>
          <a:xfrm>
            <a:off x="518160" y="163935"/>
            <a:ext cx="10668000" cy="1041717"/>
          </a:xfrm>
        </p:spPr>
        <p:txBody>
          <a:bodyPr>
            <a:normAutofit/>
          </a:bodyPr>
          <a:lstStyle/>
          <a:p>
            <a:r>
              <a:rPr lang="es-ES" sz="3600" dirty="0"/>
              <a:t>CONCLUSIONES</a:t>
            </a:r>
          </a:p>
        </p:txBody>
      </p:sp>
      <p:sp>
        <p:nvSpPr>
          <p:cNvPr id="5" name="Subtítulo 4">
            <a:extLst>
              <a:ext uri="{FF2B5EF4-FFF2-40B4-BE49-F238E27FC236}">
                <a16:creationId xmlns:a16="http://schemas.microsoft.com/office/drawing/2014/main" id="{A9F01AB1-2000-FD66-ACF9-7AB8FCC4592D}"/>
              </a:ext>
            </a:extLst>
          </p:cNvPr>
          <p:cNvSpPr>
            <a:spLocks noGrp="1"/>
          </p:cNvSpPr>
          <p:nvPr>
            <p:ph type="subTitle" idx="1"/>
          </p:nvPr>
        </p:nvSpPr>
        <p:spPr>
          <a:xfrm>
            <a:off x="1524000" y="1341120"/>
            <a:ext cx="8900160" cy="3916680"/>
          </a:xfrm>
        </p:spPr>
        <p:txBody>
          <a:bodyPr>
            <a:normAutofit/>
          </a:bodyPr>
          <a:lstStyle/>
          <a:p>
            <a:pPr marL="342900" indent="-342900" algn="l">
              <a:buFont typeface="Arial" panose="020B0604020202020204" pitchFamily="34" charset="0"/>
              <a:buChar char="•"/>
            </a:pPr>
            <a:r>
              <a:rPr lang="es-ES" dirty="0"/>
              <a:t>El diagnóstico tardío no ha mejorado en los últimos 10 años.</a:t>
            </a:r>
          </a:p>
          <a:p>
            <a:pPr marL="342900" indent="-342900" algn="l">
              <a:buFont typeface="Arial" panose="020B0604020202020204" pitchFamily="34" charset="0"/>
              <a:buChar char="•"/>
            </a:pPr>
            <a:r>
              <a:rPr lang="es-ES" dirty="0"/>
              <a:t>Existen colectivos entre los que podemos encontrar conductas de riesgo para la adquisición del VIH y frente a los que las medidas tradicionales no son suficientes. La PrEP se ha demostrado eficaz en estos casos.</a:t>
            </a:r>
          </a:p>
          <a:p>
            <a:pPr marL="342900" indent="-342900" algn="l">
              <a:buFont typeface="Arial" panose="020B0604020202020204" pitchFamily="34" charset="0"/>
              <a:buChar char="•"/>
            </a:pPr>
            <a:r>
              <a:rPr lang="es-ES" dirty="0"/>
              <a:t>La PrEP es una estrategia biomédica, que va más allá del tratamiento farmacológico.</a:t>
            </a:r>
          </a:p>
          <a:p>
            <a:pPr algn="l"/>
            <a:endParaRPr lang="es-ES" dirty="0"/>
          </a:p>
        </p:txBody>
      </p:sp>
    </p:spTree>
    <p:extLst>
      <p:ext uri="{BB962C8B-B14F-4D97-AF65-F5344CB8AC3E}">
        <p14:creationId xmlns:p14="http://schemas.microsoft.com/office/powerpoint/2010/main" val="330758700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4839</TotalTime>
  <Words>2835</Words>
  <Application>Microsoft Macintosh PowerPoint</Application>
  <PresentationFormat>Panorámica</PresentationFormat>
  <Paragraphs>191</Paragraphs>
  <Slides>17</Slides>
  <Notes>9</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17</vt:i4>
      </vt:variant>
    </vt:vector>
  </HeadingPairs>
  <TitlesOfParts>
    <vt:vector size="26" baseType="lpstr">
      <vt:lpstr>Arial</vt:lpstr>
      <vt:lpstr>ArialMT</vt:lpstr>
      <vt:lpstr>Avenir</vt:lpstr>
      <vt:lpstr>Calibri</vt:lpstr>
      <vt:lpstr>Calibri Light</vt:lpstr>
      <vt:lpstr>Cambria</vt:lpstr>
      <vt:lpstr>Roboto</vt:lpstr>
      <vt:lpstr>Symbol</vt:lpstr>
      <vt:lpstr>Tema de Office</vt:lpstr>
      <vt:lpstr>PROFILAXIS PREEXPOSICIÓN AL VIH</vt:lpstr>
      <vt:lpstr>LA INFECCIÓN DE VIH EN EL MUNDO</vt:lpstr>
      <vt:lpstr>LA INFECCIÓN DE VIH EN ESPAÑA</vt:lpstr>
      <vt:lpstr>INFECCIÓN DE VIH EN REGIÓN DE MURCIA</vt:lpstr>
      <vt:lpstr>PROFILAXIS POSTEXPOSICIÓN</vt:lpstr>
      <vt:lpstr>QUE ES LA PREP</vt:lpstr>
      <vt:lpstr>INDICACIONES </vt:lpstr>
      <vt:lpstr>INDICACIONES </vt:lpstr>
      <vt:lpstr>MANEJO CLINICO DE LA PREP</vt:lpstr>
      <vt:lpstr>MANEJO CLÍNICO DE LA PREP</vt:lpstr>
      <vt:lpstr>MANEJO CLÍNICO DE LA PREP</vt:lpstr>
      <vt:lpstr>MANEJO CLÍNICO DE LA PREP</vt:lpstr>
      <vt:lpstr>BREVE APUNTE SOBRE ITS EN ESPAÑA</vt:lpstr>
      <vt:lpstr>BREVE APUNTE SOBRE ITS EN REGION DE MURCIA</vt:lpstr>
      <vt:lpstr>BREVE APUNTE SOBRE ITS EN REGION DE MURCIA</vt:lpstr>
      <vt:lpstr>LAS ITS FACILITAN LA INFECCIÓN POR VIH</vt:lpstr>
      <vt:lpstr>CONCLUSIONES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CARLOS GALERA ROMAN</dc:creator>
  <cp:lastModifiedBy>CARLOS GALERA ROMAN</cp:lastModifiedBy>
  <cp:revision>25</cp:revision>
  <dcterms:created xsi:type="dcterms:W3CDTF">2022-11-12T13:22:39Z</dcterms:created>
  <dcterms:modified xsi:type="dcterms:W3CDTF">2022-11-17T06:29:00Z</dcterms:modified>
</cp:coreProperties>
</file>