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303" r:id="rId4"/>
    <p:sldId id="259" r:id="rId5"/>
    <p:sldId id="258" r:id="rId6"/>
    <p:sldId id="304" r:id="rId7"/>
    <p:sldId id="263" r:id="rId8"/>
    <p:sldId id="265" r:id="rId9"/>
    <p:sldId id="260" r:id="rId10"/>
    <p:sldId id="261" r:id="rId11"/>
    <p:sldId id="262" r:id="rId12"/>
    <p:sldId id="264" r:id="rId13"/>
    <p:sldId id="266" r:id="rId14"/>
    <p:sldId id="269" r:id="rId15"/>
    <p:sldId id="270" r:id="rId16"/>
    <p:sldId id="271" r:id="rId17"/>
    <p:sldId id="272" r:id="rId18"/>
    <p:sldId id="273" r:id="rId19"/>
    <p:sldId id="288" r:id="rId20"/>
    <p:sldId id="275" r:id="rId21"/>
    <p:sldId id="274" r:id="rId22"/>
    <p:sldId id="276" r:id="rId23"/>
    <p:sldId id="277" r:id="rId24"/>
    <p:sldId id="278" r:id="rId25"/>
    <p:sldId id="291" r:id="rId26"/>
    <p:sldId id="279" r:id="rId27"/>
    <p:sldId id="301" r:id="rId28"/>
    <p:sldId id="292" r:id="rId29"/>
    <p:sldId id="280" r:id="rId30"/>
    <p:sldId id="281" r:id="rId31"/>
    <p:sldId id="282" r:id="rId32"/>
    <p:sldId id="302" r:id="rId33"/>
    <p:sldId id="283" r:id="rId34"/>
    <p:sldId id="286" r:id="rId35"/>
    <p:sldId id="284" r:id="rId36"/>
    <p:sldId id="285" r:id="rId37"/>
    <p:sldId id="289" r:id="rId38"/>
    <p:sldId id="287" r:id="rId39"/>
    <p:sldId id="305" r:id="rId40"/>
    <p:sldId id="293" r:id="rId41"/>
    <p:sldId id="296" r:id="rId42"/>
    <p:sldId id="297" r:id="rId43"/>
    <p:sldId id="298" r:id="rId44"/>
    <p:sldId id="294" r:id="rId45"/>
    <p:sldId id="299" r:id="rId46"/>
    <p:sldId id="295" r:id="rId47"/>
    <p:sldId id="307" r:id="rId48"/>
    <p:sldId id="306" r:id="rId4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480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3568E-F049-4610-AB6E-030E8B33540B}" type="datetimeFigureOut">
              <a:rPr lang="es-ES" smtClean="0"/>
              <a:pPr/>
              <a:t>02/09/2021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FDFDE6-3D61-4029-88DC-56E0CDC17CF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51431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DFDE6-3D61-4029-88DC-56E0CDC17CFD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082E-D58A-4301-9084-13E183C9FD74}" type="datetimeFigureOut">
              <a:rPr lang="es-ES" smtClean="0"/>
              <a:pPr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0AB73-E52E-46BB-907D-A0CE067707F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082E-D58A-4301-9084-13E183C9FD74}" type="datetimeFigureOut">
              <a:rPr lang="es-ES" smtClean="0"/>
              <a:pPr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0AB73-E52E-46BB-907D-A0CE067707F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082E-D58A-4301-9084-13E183C9FD74}" type="datetimeFigureOut">
              <a:rPr lang="es-ES" smtClean="0"/>
              <a:pPr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0AB73-E52E-46BB-907D-A0CE067707F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082E-D58A-4301-9084-13E183C9FD74}" type="datetimeFigureOut">
              <a:rPr lang="es-ES" smtClean="0"/>
              <a:pPr/>
              <a:t>02/09/2021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0AB73-E52E-46BB-907D-A0CE067707F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082E-D58A-4301-9084-13E183C9FD74}" type="datetimeFigureOut">
              <a:rPr lang="es-ES" smtClean="0"/>
              <a:pPr/>
              <a:t>02/09/2021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0AB73-E52E-46BB-907D-A0CE067707F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082E-D58A-4301-9084-13E183C9FD74}" type="datetimeFigureOut">
              <a:rPr lang="es-ES" smtClean="0"/>
              <a:pPr/>
              <a:t>02/09/2021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0AB73-E52E-46BB-907D-A0CE067707F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082E-D58A-4301-9084-13E183C9FD74}" type="datetimeFigureOut">
              <a:rPr lang="es-ES" smtClean="0"/>
              <a:pPr/>
              <a:t>02/09/2021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0AB73-E52E-46BB-907D-A0CE067707F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082E-D58A-4301-9084-13E183C9FD74}" type="datetimeFigureOut">
              <a:rPr lang="es-ES" smtClean="0"/>
              <a:pPr/>
              <a:t>02/09/2021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0AB73-E52E-46BB-907D-A0CE067707F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082E-D58A-4301-9084-13E183C9FD74}" type="datetimeFigureOut">
              <a:rPr lang="es-ES" smtClean="0"/>
              <a:pPr/>
              <a:t>02/09/2021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0AB73-E52E-46BB-907D-A0CE067707F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082E-D58A-4301-9084-13E183C9FD74}" type="datetimeFigureOut">
              <a:rPr lang="es-ES" smtClean="0"/>
              <a:pPr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0AB73-E52E-46BB-907D-A0CE067707F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082E-D58A-4301-9084-13E183C9FD74}" type="datetimeFigureOut">
              <a:rPr lang="es-ES" smtClean="0"/>
              <a:pPr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0AB73-E52E-46BB-907D-A0CE067707F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9082E-D58A-4301-9084-13E183C9FD74}" type="datetimeFigureOut">
              <a:rPr lang="es-ES" smtClean="0"/>
              <a:pPr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0AB73-E52E-46BB-907D-A0CE067707F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s-ES" sz="4000" b="1" dirty="0" smtClean="0">
                <a:solidFill>
                  <a:schemeClr val="tx2">
                    <a:lumMod val="50000"/>
                  </a:schemeClr>
                </a:solidFill>
              </a:rPr>
              <a:t>MANEJO DEL DOLOR ONCOLÓGICO:</a:t>
            </a:r>
            <a:br>
              <a:rPr lang="es-ES" sz="40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s-ES" sz="4000" b="1" dirty="0" smtClean="0">
                <a:solidFill>
                  <a:schemeClr val="tx2">
                    <a:lumMod val="50000"/>
                  </a:schemeClr>
                </a:solidFill>
              </a:rPr>
              <a:t>TRATAMIENTO DOMICILIARIO VS. TRATAMIENTO DE INGRESO</a:t>
            </a:r>
            <a:endParaRPr lang="es-ES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29 junio 2021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es-E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ESCENARIO</a:t>
            </a:r>
            <a:endParaRPr lang="es-E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1142984"/>
            <a:ext cx="8229600" cy="481171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" dirty="0" smtClean="0"/>
              <a:t>    </a:t>
            </a:r>
            <a:r>
              <a:rPr lang="es-ES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DOLOR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: síntoma más frecuente relacionado con el cáncer y/o su tratamiento</a:t>
            </a:r>
          </a:p>
          <a:p>
            <a:pPr>
              <a:buNone/>
            </a:pPr>
            <a:r>
              <a:rPr lang="es-ES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   Estudios epidemiológicos en España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:</a:t>
            </a:r>
          </a:p>
          <a:p>
            <a:pPr>
              <a:buNone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   55% de pacientes con cáncer sufren dolor:</a:t>
            </a:r>
          </a:p>
          <a:p>
            <a:pPr>
              <a:buNone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	</a:t>
            </a:r>
            <a:endParaRPr lang="es-ES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algn="just">
              <a:buNone/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	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	-39% en pacientes bajo tratamiento curativo</a:t>
            </a:r>
          </a:p>
          <a:p>
            <a:pPr algn="just">
              <a:buNone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		-60-80% en fases avanzadas o terminale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s</a:t>
            </a:r>
          </a:p>
          <a:p>
            <a:pPr algn="just">
              <a:buNone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		-20-33% es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neuropático</a:t>
            </a:r>
            <a:endParaRPr lang="es-ES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algn="just">
              <a:buNone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		-El DIO se presenta en 41%</a:t>
            </a:r>
            <a:endParaRPr lang="es-ES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buNone/>
            </a:pP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500034" y="6072206"/>
            <a:ext cx="7786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>
                <a:latin typeface="Arial Narrow" pitchFamily="34" charset="0"/>
              </a:rPr>
              <a:t>SEOM </a:t>
            </a:r>
            <a:r>
              <a:rPr lang="es-ES" i="1" dirty="0" err="1" smtClean="0">
                <a:latin typeface="Arial Narrow" pitchFamily="34" charset="0"/>
              </a:rPr>
              <a:t>clinical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guideline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for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treatment</a:t>
            </a:r>
            <a:r>
              <a:rPr lang="es-ES" i="1" dirty="0" smtClean="0">
                <a:latin typeface="Arial Narrow" pitchFamily="34" charset="0"/>
              </a:rPr>
              <a:t> of </a:t>
            </a:r>
            <a:r>
              <a:rPr lang="es-ES" i="1" dirty="0" err="1" smtClean="0">
                <a:latin typeface="Arial Narrow" pitchFamily="34" charset="0"/>
              </a:rPr>
              <a:t>cancer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pain</a:t>
            </a:r>
            <a:r>
              <a:rPr lang="es-ES" i="1" dirty="0" smtClean="0">
                <a:latin typeface="Arial Narrow" pitchFamily="34" charset="0"/>
              </a:rPr>
              <a:t> (Noviembre 2017)</a:t>
            </a:r>
            <a:endParaRPr lang="es-ES" i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s://tse4.mm.bing.net/th?id=OIP.jke-zPPjRJ1y7b5eALLgZwHaE8&amp;pid=Api&amp;P=0&amp;w=273&amp;h=1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71480"/>
            <a:ext cx="3643336" cy="2428892"/>
          </a:xfrm>
          <a:prstGeom prst="rect">
            <a:avLst/>
          </a:prstGeom>
          <a:noFill/>
        </p:spPr>
      </p:pic>
      <p:pic>
        <p:nvPicPr>
          <p:cNvPr id="52228" name="Picture 4" descr="https://tse3.mm.bing.net/th?id=OIP.9Qj6DvFMo3KU1kSF_CcFJgAAAA&amp;pid=Api&amp;P=0&amp;w=244&amp;h=16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3714752"/>
            <a:ext cx="3139720" cy="2071702"/>
          </a:xfrm>
          <a:prstGeom prst="rect">
            <a:avLst/>
          </a:prstGeom>
          <a:noFill/>
        </p:spPr>
      </p:pic>
      <p:pic>
        <p:nvPicPr>
          <p:cNvPr id="52230" name="Picture 6" descr="https://tse2.mm.bing.net/th?id=OIP.p4jMrAtl52mUwgi6ARqHygHaEc&amp;pid=Api&amp;P=0&amp;w=281&amp;h=16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571480"/>
            <a:ext cx="5107603" cy="3071834"/>
          </a:xfrm>
          <a:prstGeom prst="rect">
            <a:avLst/>
          </a:prstGeom>
          <a:noFill/>
        </p:spPr>
      </p:pic>
      <p:pic>
        <p:nvPicPr>
          <p:cNvPr id="52232" name="Picture 8" descr="https://tse2.mm.bing.net/th?id=OIP.HbNV1vj-qCgdQO6eH8Yk2QHaE8&amp;pid=Api&amp;P=0&amp;w=239&amp;h=16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3786190"/>
            <a:ext cx="3705235" cy="24804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ESCENARIO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Metástasis óseas</a:t>
            </a:r>
          </a:p>
          <a:p>
            <a:pPr algn="ctr">
              <a:buNone/>
            </a:pPr>
            <a:endParaRPr lang="es-ES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algn="ctr">
              <a:buNone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CAUSA MÁS COMÚN DE DOLOR RELACIONADO CON EL CÁNCER</a:t>
            </a:r>
          </a:p>
          <a:p>
            <a:pPr>
              <a:buNone/>
            </a:pPr>
            <a:endParaRPr lang="es-ES" dirty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357290" y="5072074"/>
            <a:ext cx="64294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atin typeface="Arial Narrow" pitchFamily="34" charset="0"/>
              </a:rPr>
              <a:t>SEOM </a:t>
            </a:r>
            <a:r>
              <a:rPr lang="es-ES" dirty="0" err="1" smtClean="0">
                <a:latin typeface="Arial Narrow" pitchFamily="34" charset="0"/>
              </a:rPr>
              <a:t>clinical</a:t>
            </a:r>
            <a:r>
              <a:rPr lang="es-ES" dirty="0" smtClean="0">
                <a:latin typeface="Arial Narrow" pitchFamily="34" charset="0"/>
              </a:rPr>
              <a:t> </a:t>
            </a:r>
            <a:r>
              <a:rPr lang="es-ES" dirty="0" err="1" smtClean="0">
                <a:latin typeface="Arial Narrow" pitchFamily="34" charset="0"/>
              </a:rPr>
              <a:t>guideline</a:t>
            </a:r>
            <a:r>
              <a:rPr lang="es-ES" dirty="0" smtClean="0">
                <a:latin typeface="Arial Narrow" pitchFamily="34" charset="0"/>
              </a:rPr>
              <a:t> </a:t>
            </a:r>
            <a:r>
              <a:rPr lang="es-ES" dirty="0" err="1" smtClean="0">
                <a:latin typeface="Arial Narrow" pitchFamily="34" charset="0"/>
              </a:rPr>
              <a:t>for</a:t>
            </a:r>
            <a:r>
              <a:rPr lang="es-ES" dirty="0" smtClean="0">
                <a:latin typeface="Arial Narrow" pitchFamily="34" charset="0"/>
              </a:rPr>
              <a:t> </a:t>
            </a:r>
            <a:r>
              <a:rPr lang="es-ES" dirty="0" err="1" smtClean="0">
                <a:latin typeface="Arial Narrow" pitchFamily="34" charset="0"/>
              </a:rPr>
              <a:t>treatment</a:t>
            </a:r>
            <a:r>
              <a:rPr lang="es-ES" dirty="0" smtClean="0">
                <a:latin typeface="Arial Narrow" pitchFamily="34" charset="0"/>
              </a:rPr>
              <a:t> of </a:t>
            </a:r>
            <a:r>
              <a:rPr lang="es-ES" dirty="0" err="1" smtClean="0">
                <a:latin typeface="Arial Narrow" pitchFamily="34" charset="0"/>
              </a:rPr>
              <a:t>cancer</a:t>
            </a:r>
            <a:r>
              <a:rPr lang="es-ES" dirty="0" smtClean="0">
                <a:latin typeface="Arial Narrow" pitchFamily="34" charset="0"/>
              </a:rPr>
              <a:t> </a:t>
            </a:r>
            <a:r>
              <a:rPr lang="es-ES" dirty="0" err="1" smtClean="0">
                <a:latin typeface="Arial Narrow" pitchFamily="34" charset="0"/>
              </a:rPr>
              <a:t>pain</a:t>
            </a:r>
            <a:r>
              <a:rPr lang="es-ES" dirty="0" smtClean="0">
                <a:latin typeface="Arial Narrow" pitchFamily="34" charset="0"/>
              </a:rPr>
              <a:t> (Noviembre 2017)</a:t>
            </a:r>
            <a:endParaRPr lang="es-ES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ESCENARIO</a:t>
            </a:r>
            <a:endParaRPr lang="es-E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Cáncer de páncreas</a:t>
            </a:r>
          </a:p>
          <a:p>
            <a:pPr algn="ctr">
              <a:buNone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C. Óseo primario</a:t>
            </a:r>
          </a:p>
          <a:p>
            <a:pPr algn="ctr">
              <a:buNone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Ca. Pulmón</a:t>
            </a:r>
          </a:p>
          <a:p>
            <a:pPr algn="ctr">
              <a:buNone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Ca. Cabeza y cuello</a:t>
            </a:r>
          </a:p>
          <a:p>
            <a:pPr>
              <a:buNone/>
            </a:pPr>
            <a:endParaRPr lang="es-ES" dirty="0"/>
          </a:p>
          <a:p>
            <a:pPr algn="ctr">
              <a:buNone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ALTA PREVALENCIA DE DOLOR NEUROPÁTICO</a:t>
            </a:r>
            <a:endParaRPr lang="es-E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214414" y="5500702"/>
            <a:ext cx="6715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i="1" dirty="0" smtClean="0">
                <a:latin typeface="Arial Narrow" pitchFamily="34" charset="0"/>
              </a:rPr>
              <a:t>SEOM </a:t>
            </a:r>
            <a:r>
              <a:rPr lang="es-ES" i="1" dirty="0" err="1" smtClean="0">
                <a:latin typeface="Arial Narrow" pitchFamily="34" charset="0"/>
              </a:rPr>
              <a:t>clinical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guideline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for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treatment</a:t>
            </a:r>
            <a:r>
              <a:rPr lang="es-ES" i="1" dirty="0" smtClean="0">
                <a:latin typeface="Arial Narrow" pitchFamily="34" charset="0"/>
              </a:rPr>
              <a:t> of </a:t>
            </a:r>
            <a:r>
              <a:rPr lang="es-ES" i="1" dirty="0" err="1" smtClean="0">
                <a:latin typeface="Arial Narrow" pitchFamily="34" charset="0"/>
              </a:rPr>
              <a:t>cancer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pain</a:t>
            </a:r>
            <a:r>
              <a:rPr lang="es-ES" i="1" dirty="0" smtClean="0">
                <a:latin typeface="Arial Narrow" pitchFamily="34" charset="0"/>
              </a:rPr>
              <a:t> (Noviembre 2017)</a:t>
            </a:r>
            <a:endParaRPr lang="es-ES" i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71472" y="642918"/>
            <a:ext cx="8229600" cy="4525963"/>
          </a:xfrm>
        </p:spPr>
        <p:txBody>
          <a:bodyPr>
            <a:normAutofit/>
          </a:bodyPr>
          <a:lstStyle/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pPr>
              <a:buNone/>
            </a:pPr>
            <a:r>
              <a:rPr lang="es-ES" sz="2000" dirty="0" smtClean="0"/>
              <a:t>      Según una revisión sistemática de las visitas a Urgencias por síntomas experimentados por pacientes oncológicos, que incluyó 18 estudios, los síntomas más frecuentes fueron el </a:t>
            </a:r>
            <a:r>
              <a:rPr lang="es-ES" sz="2000" b="1" dirty="0" smtClean="0"/>
              <a:t>dolor</a:t>
            </a:r>
            <a:r>
              <a:rPr lang="es-ES" sz="2000" dirty="0" smtClean="0"/>
              <a:t> seguido de la fiebre y la infección</a:t>
            </a:r>
            <a:endParaRPr lang="es-ES" dirty="0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 l="20418" t="19891" r="23432" b="32372"/>
          <a:stretch>
            <a:fillRect/>
          </a:stretch>
        </p:blipFill>
        <p:spPr bwMode="auto">
          <a:xfrm>
            <a:off x="428596" y="0"/>
            <a:ext cx="8215370" cy="2545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1530" t="30273" r="51684" b="22851"/>
          <a:stretch>
            <a:fillRect/>
          </a:stretch>
        </p:blipFill>
        <p:spPr bwMode="auto">
          <a:xfrm>
            <a:off x="1928794" y="3428976"/>
            <a:ext cx="478634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9264" t="28462" r="49467" b="4127"/>
          <a:stretch>
            <a:fillRect/>
          </a:stretch>
        </p:blipFill>
        <p:spPr bwMode="auto">
          <a:xfrm>
            <a:off x="2357422" y="0"/>
            <a:ext cx="6215106" cy="5707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1000100" y="5929330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rial Narrow" pitchFamily="34" charset="0"/>
              </a:rPr>
              <a:t>Why do patients with cancer visit the emergency department near the end of life? CMAJ APRIL 6, 2010: 182 (6)</a:t>
            </a:r>
            <a:endParaRPr lang="es-ES" i="1" dirty="0">
              <a:latin typeface="Arial Narrow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85720" y="571480"/>
            <a:ext cx="1661993" cy="478634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s-E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UN ESCENARIO EN URGENCIAS</a:t>
            </a:r>
            <a:endParaRPr lang="es-E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6278" t="16089" r="50000" b="9084"/>
          <a:stretch>
            <a:fillRect/>
          </a:stretch>
        </p:blipFill>
        <p:spPr bwMode="auto">
          <a:xfrm>
            <a:off x="1928794" y="1357298"/>
            <a:ext cx="5643602" cy="5703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1530" t="17578" r="51135" b="65820"/>
          <a:stretch>
            <a:fillRect/>
          </a:stretch>
        </p:blipFill>
        <p:spPr bwMode="auto">
          <a:xfrm>
            <a:off x="2000232" y="0"/>
            <a:ext cx="542928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CuadroTexto"/>
          <p:cNvSpPr txBox="1"/>
          <p:nvPr/>
        </p:nvSpPr>
        <p:spPr>
          <a:xfrm>
            <a:off x="285720" y="571480"/>
            <a:ext cx="1661993" cy="478634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s-E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UN ESCENARIO EN URGENCIAS</a:t>
            </a:r>
            <a:endParaRPr lang="es-E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ESCENARIO EN URGENCIAS</a:t>
            </a:r>
            <a:endParaRPr lang="es-E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050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s-ES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PACIENTES ONCOLÓGICOS QUE PRECISAN MÁS ATENCIÓN EN URGENCIAS</a:t>
            </a:r>
          </a:p>
          <a:p>
            <a:pPr>
              <a:buNone/>
            </a:pPr>
            <a:r>
              <a:rPr lang="es-ES" dirty="0" smtClean="0">
                <a:latin typeface="Arial Narrow" pitchFamily="34" charset="0"/>
              </a:rPr>
              <a:t>-Estadios avanzados</a:t>
            </a:r>
          </a:p>
          <a:p>
            <a:pPr>
              <a:buNone/>
            </a:pPr>
            <a:r>
              <a:rPr lang="es-ES" dirty="0" smtClean="0">
                <a:latin typeface="Arial Narrow" pitchFamily="34" charset="0"/>
              </a:rPr>
              <a:t>-Por tipo de cáncer: </a:t>
            </a:r>
          </a:p>
          <a:p>
            <a:pPr>
              <a:buNone/>
            </a:pPr>
            <a:r>
              <a:rPr lang="es-ES" dirty="0" smtClean="0">
                <a:latin typeface="Arial Narrow" pitchFamily="34" charset="0"/>
              </a:rPr>
              <a:t>	-Ca. Pulmón no </a:t>
            </a:r>
            <a:r>
              <a:rPr lang="es-ES" dirty="0" err="1" smtClean="0">
                <a:latin typeface="Arial Narrow" pitchFamily="34" charset="0"/>
              </a:rPr>
              <a:t>microcítico</a:t>
            </a:r>
            <a:endParaRPr lang="es-ES" dirty="0" smtClean="0">
              <a:latin typeface="Arial Narrow" pitchFamily="34" charset="0"/>
            </a:endParaRPr>
          </a:p>
          <a:p>
            <a:pPr>
              <a:buNone/>
            </a:pPr>
            <a:r>
              <a:rPr lang="es-ES" dirty="0" smtClean="0">
                <a:latin typeface="Arial Narrow" pitchFamily="34" charset="0"/>
              </a:rPr>
              <a:t>	-Ca. </a:t>
            </a:r>
            <a:r>
              <a:rPr lang="es-ES" dirty="0" err="1" smtClean="0">
                <a:latin typeface="Arial Narrow" pitchFamily="34" charset="0"/>
              </a:rPr>
              <a:t>Colorrectal</a:t>
            </a:r>
            <a:endParaRPr lang="es-ES" dirty="0" smtClean="0">
              <a:latin typeface="Arial Narrow" pitchFamily="34" charset="0"/>
            </a:endParaRPr>
          </a:p>
          <a:p>
            <a:pPr>
              <a:buNone/>
            </a:pPr>
            <a:r>
              <a:rPr lang="es-ES" dirty="0" smtClean="0">
                <a:latin typeface="Arial Narrow" pitchFamily="34" charset="0"/>
              </a:rPr>
              <a:t>	-Ca. mama</a:t>
            </a:r>
            <a:endParaRPr lang="es-ES" dirty="0">
              <a:latin typeface="Arial Narrow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0" y="5286388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>
                <a:latin typeface="Arial Narrow" pitchFamily="34" charset="0"/>
              </a:rPr>
              <a:t>-Evaluación del dolor en el paciente oncológico en el servicio de </a:t>
            </a:r>
            <a:r>
              <a:rPr lang="es-ES" i="1" dirty="0" err="1" smtClean="0">
                <a:latin typeface="Arial Narrow" pitchFamily="34" charset="0"/>
              </a:rPr>
              <a:t>urgencias.TFM.Ana</a:t>
            </a:r>
            <a:r>
              <a:rPr lang="es-ES" i="1" dirty="0" smtClean="0">
                <a:latin typeface="Arial Narrow" pitchFamily="34" charset="0"/>
              </a:rPr>
              <a:t> Callejo Pérez.FM Zaragoza 2015</a:t>
            </a:r>
          </a:p>
          <a:p>
            <a:r>
              <a:rPr lang="es-ES" i="1" dirty="0" smtClean="0">
                <a:latin typeface="Arial Narrow" pitchFamily="34" charset="0"/>
              </a:rPr>
              <a:t>-Enfoque global del paciente oncológico en </a:t>
            </a:r>
            <a:r>
              <a:rPr lang="es-ES" i="1" dirty="0" err="1" smtClean="0">
                <a:latin typeface="Arial Narrow" pitchFamily="34" charset="0"/>
              </a:rPr>
              <a:t>urgencias.Datos</a:t>
            </a:r>
            <a:r>
              <a:rPr lang="es-ES" i="1" dirty="0" smtClean="0">
                <a:latin typeface="Arial Narrow" pitchFamily="34" charset="0"/>
              </a:rPr>
              <a:t> epidemiológicos. </a:t>
            </a:r>
            <a:r>
              <a:rPr lang="es-ES" i="1" dirty="0" err="1" smtClean="0">
                <a:latin typeface="Arial Narrow" pitchFamily="34" charset="0"/>
              </a:rPr>
              <a:t>An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Sist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Sanit</a:t>
            </a:r>
            <a:r>
              <a:rPr lang="es-ES" i="1" dirty="0" smtClean="0">
                <a:latin typeface="Arial Narrow" pitchFamily="34" charset="0"/>
              </a:rPr>
              <a:t> Navar.2004;27</a:t>
            </a:r>
          </a:p>
          <a:p>
            <a:r>
              <a:rPr lang="es-ES" i="1" dirty="0" smtClean="0">
                <a:latin typeface="Arial Narrow" pitchFamily="34" charset="0"/>
              </a:rPr>
              <a:t>-Atención de las emergencias y urgencias médico-quirúrgicas en un hospital oncológico. </a:t>
            </a:r>
            <a:r>
              <a:rPr lang="es-ES" i="1" dirty="0" err="1" smtClean="0">
                <a:latin typeface="Arial Narrow" pitchFamily="34" charset="0"/>
              </a:rPr>
              <a:t>Cir</a:t>
            </a:r>
            <a:r>
              <a:rPr lang="es-ES" i="1" dirty="0" smtClean="0">
                <a:latin typeface="Arial Narrow" pitchFamily="34" charset="0"/>
              </a:rPr>
              <a:t> Ciruj.2006;74:359-68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ESCENARIO EN URGENCIAS</a:t>
            </a:r>
            <a:endParaRPr lang="es-E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   </a:t>
            </a:r>
            <a:r>
              <a:rPr lang="es-ES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DOLOR:</a:t>
            </a:r>
          </a:p>
          <a:p>
            <a:pPr>
              <a:buNone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   +/- 25% de las consultas de los pacientes oncológicos a urgencias</a:t>
            </a:r>
            <a:endParaRPr lang="es-ES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00034" y="4071942"/>
            <a:ext cx="80724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i="1" dirty="0" smtClean="0">
                <a:latin typeface="Arial Narrow" pitchFamily="34" charset="0"/>
              </a:rPr>
              <a:t>-Evaluación del dolor en el paciente oncológico en el servicio de </a:t>
            </a:r>
            <a:r>
              <a:rPr lang="es-ES" i="1" dirty="0" err="1" smtClean="0">
                <a:latin typeface="Arial Narrow" pitchFamily="34" charset="0"/>
              </a:rPr>
              <a:t>urgencias.TFM.Ana</a:t>
            </a:r>
            <a:r>
              <a:rPr lang="es-ES" i="1" dirty="0" smtClean="0">
                <a:latin typeface="Arial Narrow" pitchFamily="34" charset="0"/>
              </a:rPr>
              <a:t> Callejo Pérez.FM Zaragoza 2015</a:t>
            </a:r>
          </a:p>
          <a:p>
            <a:r>
              <a:rPr lang="es-ES" i="1" dirty="0" smtClean="0">
                <a:latin typeface="Arial Narrow" pitchFamily="34" charset="0"/>
              </a:rPr>
              <a:t>-Enfoque global del paciente oncológico en urgencias. Datos epidemiológicos. </a:t>
            </a:r>
            <a:r>
              <a:rPr lang="es-ES" i="1" dirty="0" err="1" smtClean="0">
                <a:latin typeface="Arial Narrow" pitchFamily="34" charset="0"/>
              </a:rPr>
              <a:t>An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Sist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Sanit</a:t>
            </a:r>
            <a:r>
              <a:rPr lang="es-ES" i="1" dirty="0" smtClean="0">
                <a:latin typeface="Arial Narrow" pitchFamily="34" charset="0"/>
              </a:rPr>
              <a:t> Navar.2004;27</a:t>
            </a:r>
          </a:p>
          <a:p>
            <a:r>
              <a:rPr lang="es-ES" i="1" dirty="0" smtClean="0">
                <a:latin typeface="Arial Narrow" pitchFamily="34" charset="0"/>
              </a:rPr>
              <a:t>-</a:t>
            </a:r>
            <a:r>
              <a:rPr lang="es-ES" i="1" dirty="0" err="1" smtClean="0">
                <a:latin typeface="Arial Narrow" pitchFamily="34" charset="0"/>
              </a:rPr>
              <a:t>Avoidable</a:t>
            </a:r>
            <a:r>
              <a:rPr lang="es-ES" i="1" dirty="0" smtClean="0">
                <a:latin typeface="Arial Narrow" pitchFamily="34" charset="0"/>
              </a:rPr>
              <a:t> and </a:t>
            </a:r>
            <a:r>
              <a:rPr lang="es-ES" i="1" dirty="0" err="1" smtClean="0">
                <a:latin typeface="Arial Narrow" pitchFamily="34" charset="0"/>
              </a:rPr>
              <a:t>unavoidable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visits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to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the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emergency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department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among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patients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with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advanced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cancer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receiving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outpatient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palliative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care</a:t>
            </a:r>
            <a:r>
              <a:rPr lang="es-ES" i="1" dirty="0" smtClean="0">
                <a:latin typeface="Arial Narrow" pitchFamily="34" charset="0"/>
              </a:rPr>
              <a:t>. </a:t>
            </a:r>
            <a:r>
              <a:rPr lang="es-ES" i="1" dirty="0" err="1" smtClean="0">
                <a:latin typeface="Arial Narrow" pitchFamily="34" charset="0"/>
              </a:rPr>
              <a:t>J.Pain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Symptom</a:t>
            </a:r>
            <a:r>
              <a:rPr lang="es-ES" i="1" dirty="0" smtClean="0">
                <a:latin typeface="Arial Narrow" pitchFamily="34" charset="0"/>
              </a:rPr>
              <a:t> Manage.2015; 49 (3): 497-504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PANORAMA GENERAL</a:t>
            </a:r>
            <a:endParaRPr lang="es-E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A pesar de los avances:</a:t>
            </a:r>
          </a:p>
          <a:p>
            <a:endParaRPr lang="es-ES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Alto porcentaje de pacientes aún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infratratados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(30-40%)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Se necesitan más estudios en urgencias</a:t>
            </a:r>
            <a:endParaRPr lang="es-ES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57158" y="4826675"/>
            <a:ext cx="80724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i="1" dirty="0" smtClean="0">
                <a:latin typeface="Arial Narrow" pitchFamily="34" charset="0"/>
              </a:rPr>
              <a:t>-Evaluación del dolor en el paciente oncológico en el servicio de </a:t>
            </a:r>
            <a:r>
              <a:rPr lang="es-ES" i="1" dirty="0" err="1" smtClean="0">
                <a:latin typeface="Arial Narrow" pitchFamily="34" charset="0"/>
              </a:rPr>
              <a:t>urgencias.TFM.Ana</a:t>
            </a:r>
            <a:r>
              <a:rPr lang="es-ES" i="1" dirty="0" smtClean="0">
                <a:latin typeface="Arial Narrow" pitchFamily="34" charset="0"/>
              </a:rPr>
              <a:t> Callejo Pérez.FM Zaragoza 2015</a:t>
            </a:r>
          </a:p>
          <a:p>
            <a:r>
              <a:rPr lang="es-ES" i="1" dirty="0" smtClean="0">
                <a:latin typeface="Arial Narrow" pitchFamily="34" charset="0"/>
              </a:rPr>
              <a:t>-</a:t>
            </a:r>
            <a:r>
              <a:rPr lang="es-ES" i="1" dirty="0" err="1" smtClean="0">
                <a:latin typeface="Arial Narrow" pitchFamily="34" charset="0"/>
              </a:rPr>
              <a:t>Quality</a:t>
            </a:r>
            <a:r>
              <a:rPr lang="es-ES" i="1" dirty="0" smtClean="0">
                <a:latin typeface="Arial Narrow" pitchFamily="34" charset="0"/>
              </a:rPr>
              <a:t> of </a:t>
            </a:r>
            <a:r>
              <a:rPr lang="es-ES" i="1" dirty="0" err="1" smtClean="0">
                <a:latin typeface="Arial Narrow" pitchFamily="34" charset="0"/>
              </a:rPr>
              <a:t>Cancer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Pain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Managemet</a:t>
            </a:r>
            <a:r>
              <a:rPr lang="es-ES" i="1" dirty="0" smtClean="0">
                <a:latin typeface="Arial Narrow" pitchFamily="34" charset="0"/>
              </a:rPr>
              <a:t>: </a:t>
            </a:r>
            <a:r>
              <a:rPr lang="es-ES" i="1" dirty="0" err="1" smtClean="0">
                <a:latin typeface="Arial Narrow" pitchFamily="34" charset="0"/>
              </a:rPr>
              <a:t>An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Update</a:t>
            </a:r>
            <a:r>
              <a:rPr lang="es-ES" i="1" dirty="0" smtClean="0">
                <a:latin typeface="Arial Narrow" pitchFamily="34" charset="0"/>
              </a:rPr>
              <a:t> of a </a:t>
            </a:r>
            <a:r>
              <a:rPr lang="es-ES" i="1" dirty="0" err="1" smtClean="0">
                <a:latin typeface="Arial Narrow" pitchFamily="34" charset="0"/>
              </a:rPr>
              <a:t>Systematic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Review</a:t>
            </a:r>
            <a:r>
              <a:rPr lang="es-ES" i="1" dirty="0" smtClean="0">
                <a:latin typeface="Arial Narrow" pitchFamily="34" charset="0"/>
              </a:rPr>
              <a:t> of </a:t>
            </a:r>
            <a:r>
              <a:rPr lang="es-ES" i="1" dirty="0" err="1" smtClean="0">
                <a:latin typeface="Arial Narrow" pitchFamily="34" charset="0"/>
              </a:rPr>
              <a:t>Undertreatment</a:t>
            </a:r>
            <a:r>
              <a:rPr lang="es-ES" i="1" dirty="0" smtClean="0">
                <a:latin typeface="Arial Narrow" pitchFamily="34" charset="0"/>
              </a:rPr>
              <a:t> of </a:t>
            </a:r>
            <a:r>
              <a:rPr lang="es-ES" i="1" dirty="0" err="1" smtClean="0">
                <a:latin typeface="Arial Narrow" pitchFamily="34" charset="0"/>
              </a:rPr>
              <a:t>Patients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With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Cancer</a:t>
            </a:r>
            <a:r>
              <a:rPr lang="es-ES" i="1" dirty="0" smtClean="0">
                <a:latin typeface="Arial Narrow" pitchFamily="34" charset="0"/>
              </a:rPr>
              <a:t>. J </a:t>
            </a:r>
            <a:r>
              <a:rPr lang="es-ES" i="1" dirty="0" err="1" smtClean="0">
                <a:latin typeface="Arial Narrow" pitchFamily="34" charset="0"/>
              </a:rPr>
              <a:t>Clin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Onc</a:t>
            </a:r>
            <a:r>
              <a:rPr lang="es-ES" i="1" dirty="0" smtClean="0">
                <a:latin typeface="Arial Narrow" pitchFamily="34" charset="0"/>
              </a:rPr>
              <a:t>. </a:t>
            </a:r>
            <a:r>
              <a:rPr lang="es-ES" i="1" dirty="0" err="1" smtClean="0">
                <a:latin typeface="Arial Narrow" pitchFamily="34" charset="0"/>
              </a:rPr>
              <a:t>Volume</a:t>
            </a:r>
            <a:r>
              <a:rPr lang="es-ES" i="1" dirty="0" smtClean="0">
                <a:latin typeface="Arial Narrow" pitchFamily="34" charset="0"/>
              </a:rPr>
              <a:t> 32.Number 36. </a:t>
            </a:r>
            <a:r>
              <a:rPr lang="es-ES" i="1" dirty="0" err="1" smtClean="0">
                <a:latin typeface="Arial Narrow" pitchFamily="34" charset="0"/>
              </a:rPr>
              <a:t>Dec</a:t>
            </a:r>
            <a:r>
              <a:rPr lang="es-ES" i="1" dirty="0" smtClean="0">
                <a:latin typeface="Arial Narrow" pitchFamily="34" charset="0"/>
              </a:rPr>
              <a:t> 2014</a:t>
            </a:r>
          </a:p>
          <a:p>
            <a:r>
              <a:rPr lang="es-ES" i="1" dirty="0" smtClean="0">
                <a:latin typeface="Arial Narrow" pitchFamily="34" charset="0"/>
              </a:rPr>
              <a:t>-</a:t>
            </a:r>
            <a:r>
              <a:rPr lang="es-ES" i="1" dirty="0" err="1" smtClean="0">
                <a:latin typeface="Arial Narrow" pitchFamily="34" charset="0"/>
              </a:rPr>
              <a:t>Pain</a:t>
            </a:r>
            <a:r>
              <a:rPr lang="es-ES" i="1" dirty="0" smtClean="0">
                <a:latin typeface="Arial Narrow" pitchFamily="34" charset="0"/>
              </a:rPr>
              <a:t> in </a:t>
            </a:r>
            <a:r>
              <a:rPr lang="es-ES" i="1" dirty="0" err="1" smtClean="0">
                <a:latin typeface="Arial Narrow" pitchFamily="34" charset="0"/>
              </a:rPr>
              <a:t>theEmergency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Department</a:t>
            </a:r>
            <a:r>
              <a:rPr lang="es-ES" i="1" dirty="0" smtClean="0">
                <a:latin typeface="Arial Narrow" pitchFamily="34" charset="0"/>
              </a:rPr>
              <a:t>: </a:t>
            </a:r>
            <a:r>
              <a:rPr lang="es-ES" i="1" dirty="0" err="1" smtClean="0">
                <a:latin typeface="Arial Narrow" pitchFamily="34" charset="0"/>
              </a:rPr>
              <a:t>Results</a:t>
            </a:r>
            <a:r>
              <a:rPr lang="es-ES" i="1" dirty="0" smtClean="0">
                <a:latin typeface="Arial Narrow" pitchFamily="34" charset="0"/>
              </a:rPr>
              <a:t> of </a:t>
            </a:r>
            <a:r>
              <a:rPr lang="es-ES" i="1" dirty="0" err="1" smtClean="0">
                <a:latin typeface="Arial Narrow" pitchFamily="34" charset="0"/>
              </a:rPr>
              <a:t>the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Pain</a:t>
            </a:r>
            <a:r>
              <a:rPr lang="es-ES" i="1" dirty="0" smtClean="0">
                <a:latin typeface="Arial Narrow" pitchFamily="34" charset="0"/>
              </a:rPr>
              <a:t> and </a:t>
            </a:r>
            <a:r>
              <a:rPr lang="es-ES" i="1" dirty="0" err="1" smtClean="0">
                <a:latin typeface="Arial Narrow" pitchFamily="34" charset="0"/>
              </a:rPr>
              <a:t>Emergency</a:t>
            </a:r>
            <a:r>
              <a:rPr lang="es-ES" i="1" dirty="0" smtClean="0">
                <a:latin typeface="Arial Narrow" pitchFamily="34" charset="0"/>
              </a:rPr>
              <a:t> Medicine </a:t>
            </a:r>
            <a:r>
              <a:rPr lang="es-ES" i="1" dirty="0" err="1" smtClean="0">
                <a:latin typeface="Arial Narrow" pitchFamily="34" charset="0"/>
              </a:rPr>
              <a:t>Initiative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Multicenter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Study</a:t>
            </a:r>
            <a:r>
              <a:rPr lang="es-ES" i="1" dirty="0" smtClean="0">
                <a:latin typeface="Arial Narrow" pitchFamily="34" charset="0"/>
              </a:rPr>
              <a:t>. </a:t>
            </a:r>
            <a:r>
              <a:rPr lang="es-ES" i="1" dirty="0" err="1" smtClean="0">
                <a:latin typeface="Arial Narrow" pitchFamily="34" charset="0"/>
              </a:rPr>
              <a:t>The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Journal</a:t>
            </a:r>
            <a:r>
              <a:rPr lang="es-ES" i="1" dirty="0" smtClean="0">
                <a:latin typeface="Arial Narrow" pitchFamily="34" charset="0"/>
              </a:rPr>
              <a:t> of </a:t>
            </a:r>
            <a:r>
              <a:rPr lang="es-ES" i="1" dirty="0" err="1" smtClean="0">
                <a:latin typeface="Arial Narrow" pitchFamily="34" charset="0"/>
              </a:rPr>
              <a:t>Pain,Vol</a:t>
            </a:r>
            <a:r>
              <a:rPr lang="es-ES" i="1" dirty="0" smtClean="0">
                <a:latin typeface="Arial Narrow" pitchFamily="34" charset="0"/>
              </a:rPr>
              <a:t> 8, No 6 (June), 2007: </a:t>
            </a:r>
            <a:r>
              <a:rPr lang="es-ES" i="1" dirty="0" err="1" smtClean="0">
                <a:latin typeface="Arial Narrow" pitchFamily="34" charset="0"/>
              </a:rPr>
              <a:t>pp</a:t>
            </a:r>
            <a:r>
              <a:rPr lang="es-ES" i="1" dirty="0" smtClean="0">
                <a:latin typeface="Arial Narrow" pitchFamily="34" charset="0"/>
              </a:rPr>
              <a:t> 460-466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</p:spPr>
        <p:txBody>
          <a:bodyPr>
            <a:normAutofit/>
          </a:bodyPr>
          <a:lstStyle/>
          <a:p>
            <a:r>
              <a:rPr lang="es-E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BARRERAS AL ADECUADO TRATAMIENTO DEL DOLOR ONCOLÓGICO</a:t>
            </a:r>
            <a:endParaRPr lang="es-E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6 Marcador de contenido" descr="FOT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6084"/>
          <a:stretch>
            <a:fillRect/>
          </a:stretch>
        </p:blipFill>
        <p:spPr>
          <a:xfrm>
            <a:off x="1428728" y="500042"/>
            <a:ext cx="6289880" cy="5643602"/>
          </a:xfrm>
        </p:spPr>
      </p:pic>
      <p:sp>
        <p:nvSpPr>
          <p:cNvPr id="8" name="7 CuadroTexto"/>
          <p:cNvSpPr txBox="1"/>
          <p:nvPr/>
        </p:nvSpPr>
        <p:spPr>
          <a:xfrm>
            <a:off x="285720" y="6215082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>
                <a:latin typeface="Arial Narrow" pitchFamily="34" charset="0"/>
              </a:rPr>
              <a:t>Guía para el abordaje interdisciplinar del dolor oncológico (SECPAL, SEOM, SED, SEOR)2017</a:t>
            </a:r>
            <a:endParaRPr lang="es-ES" i="1" dirty="0">
              <a:latin typeface="Arial Narrow" pitchFamily="34" charset="0"/>
            </a:endParaRPr>
          </a:p>
        </p:txBody>
      </p:sp>
      <p:sp>
        <p:nvSpPr>
          <p:cNvPr id="10" name="9 Flecha curvada hacia la izquierda"/>
          <p:cNvSpPr/>
          <p:nvPr/>
        </p:nvSpPr>
        <p:spPr>
          <a:xfrm>
            <a:off x="7786710" y="1071546"/>
            <a:ext cx="571504" cy="1714512"/>
          </a:xfrm>
          <a:prstGeom prst="curvedLef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53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TRATAMIENTO DEL DOLOR ONCOLÓGICO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ES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REGLA ABCD</a:t>
            </a:r>
          </a:p>
          <a:p>
            <a:r>
              <a:rPr lang="es-ES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A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: AVERIGUAR</a:t>
            </a:r>
          </a:p>
          <a:p>
            <a:r>
              <a:rPr lang="es-ES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B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: BASARSE EN LA INFORMACIÓN DEL PACIENTE</a:t>
            </a:r>
          </a:p>
          <a:p>
            <a:r>
              <a:rPr lang="es-ES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C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: CAPACITAR</a:t>
            </a:r>
          </a:p>
          <a:p>
            <a:r>
              <a:rPr lang="es-ES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D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: DISTRIBUIR LAS INTERVENCIONES DE FORMA COORDINADA</a:t>
            </a:r>
          </a:p>
          <a:p>
            <a:r>
              <a:rPr lang="es-ES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: ESCOGER LA MEJOR OPCIÓN ANALGÉSICA</a:t>
            </a:r>
            <a:endParaRPr lang="es-ES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85720" y="6143644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>
                <a:latin typeface="Arial Narrow" pitchFamily="34" charset="0"/>
              </a:rPr>
              <a:t>Guía para el abordaje interdisciplinar del dolor oncológico (SECPAL, SEOM, SED, SEOR)2017</a:t>
            </a:r>
            <a:endParaRPr lang="es-ES" i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6626" name="Picture 2" descr="Caricatura del hombre o del hombre de negocios subiendo las escaleras, metáfora del crecimiento en el tiempo — Vector de stock"/>
          <p:cNvPicPr>
            <a:picLocks noChangeAspect="1" noChangeArrowheads="1"/>
          </p:cNvPicPr>
          <p:nvPr/>
        </p:nvPicPr>
        <p:blipFill>
          <a:blip r:embed="rId2" cstate="print"/>
          <a:srcRect l="27494" b="28567"/>
          <a:stretch>
            <a:fillRect/>
          </a:stretch>
        </p:blipFill>
        <p:spPr bwMode="auto">
          <a:xfrm>
            <a:off x="-500098" y="142852"/>
            <a:ext cx="8072462" cy="67151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5 Rectángulo"/>
          <p:cNvSpPr/>
          <p:nvPr/>
        </p:nvSpPr>
        <p:spPr>
          <a:xfrm>
            <a:off x="3286116" y="500042"/>
            <a:ext cx="48577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DOLOR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357290" y="5934670"/>
            <a:ext cx="1588897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LEVE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000364" y="4929198"/>
            <a:ext cx="4995278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MODERADO </a:t>
            </a:r>
            <a:r>
              <a:rPr lang="es-ES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3-6/10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786314" y="3929066"/>
            <a:ext cx="3881191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INTENSO </a:t>
            </a:r>
            <a:r>
              <a:rPr lang="es-ES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&gt;6/10</a:t>
            </a:r>
            <a:endParaRPr lang="es-ES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6626" name="Picture 2" descr="Caricatura del hombre o del hombre de negocios subiendo las escaleras, metáfora del crecimiento en el tiempo — Vector de stock"/>
          <p:cNvPicPr>
            <a:picLocks noChangeAspect="1" noChangeArrowheads="1"/>
          </p:cNvPicPr>
          <p:nvPr/>
        </p:nvPicPr>
        <p:blipFill>
          <a:blip r:embed="rId2" cstate="print"/>
          <a:srcRect l="27494" b="28567"/>
          <a:stretch>
            <a:fillRect/>
          </a:stretch>
        </p:blipFill>
        <p:spPr bwMode="auto">
          <a:xfrm>
            <a:off x="-500098" y="142852"/>
            <a:ext cx="8072462" cy="67151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5 Rectángulo"/>
          <p:cNvSpPr/>
          <p:nvPr/>
        </p:nvSpPr>
        <p:spPr>
          <a:xfrm>
            <a:off x="3286116" y="500042"/>
            <a:ext cx="485778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DOLOR ONCOLÓGICO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357290" y="5934670"/>
            <a:ext cx="1588897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LEVE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000364" y="4929198"/>
            <a:ext cx="4995278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MODERADO </a:t>
            </a:r>
            <a:r>
              <a:rPr lang="es-ES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3-6/10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786314" y="3929066"/>
            <a:ext cx="3881191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INTENSO </a:t>
            </a:r>
            <a:r>
              <a:rPr lang="es-ES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&gt;6/10</a:t>
            </a:r>
            <a:endParaRPr lang="es-ES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428992" y="2214554"/>
            <a:ext cx="48283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MÁS COMPLEJO</a:t>
            </a:r>
            <a:endParaRPr lang="es-E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DOLOR LEVE</a:t>
            </a:r>
            <a:endParaRPr lang="es-E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AINES: no evidencia de que uno sea mejor que otro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No usar combinados: no aumenta la analgesia y añade ef. secundarios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Todos se utilizan en los demás escalones (evidencia IA)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Todos tienen techo terapéutico</a:t>
            </a:r>
            <a:endParaRPr lang="es-ES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5" name="Picture 2" descr="Caricatura del hombre o del hombre de negocios subiendo las escaleras, metáfora del crecimiento en el tiempo — Vector de stock"/>
          <p:cNvPicPr>
            <a:picLocks noChangeAspect="1" noChangeArrowheads="1"/>
          </p:cNvPicPr>
          <p:nvPr/>
        </p:nvPicPr>
        <p:blipFill>
          <a:blip r:embed="rId2" cstate="print"/>
          <a:srcRect l="27494" b="28567"/>
          <a:stretch>
            <a:fillRect/>
          </a:stretch>
        </p:blipFill>
        <p:spPr bwMode="auto">
          <a:xfrm>
            <a:off x="5715008" y="4000504"/>
            <a:ext cx="2833931" cy="235743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5 Rectángulo"/>
          <p:cNvSpPr/>
          <p:nvPr/>
        </p:nvSpPr>
        <p:spPr>
          <a:xfrm>
            <a:off x="6357950" y="6000768"/>
            <a:ext cx="571504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7000892" y="5715016"/>
            <a:ext cx="1071570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7572396" y="5357826"/>
            <a:ext cx="571504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274638"/>
            <a:ext cx="8929718" cy="1143000"/>
          </a:xfrm>
        </p:spPr>
        <p:txBody>
          <a:bodyPr>
            <a:noAutofit/>
          </a:bodyPr>
          <a:lstStyle/>
          <a:p>
            <a:r>
              <a:rPr lang="es-E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DOLOR MODERADO (EVA 3-6/10)</a:t>
            </a:r>
            <a:endParaRPr lang="es-E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282" y="1571612"/>
            <a:ext cx="8472518" cy="5043510"/>
          </a:xfrm>
        </p:spPr>
        <p:txBody>
          <a:bodyPr>
            <a:normAutofit fontScale="55000" lnSpcReduction="20000"/>
          </a:bodyPr>
          <a:lstStyle/>
          <a:p>
            <a:r>
              <a:rPr lang="es-ES" sz="46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OPIÁCEOS DÉBILES (+/-AINES, Paracetamol) nivel </a:t>
            </a:r>
            <a:r>
              <a:rPr lang="es-ES" sz="46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ev</a:t>
            </a:r>
            <a:r>
              <a:rPr lang="es-ES" sz="46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. IIIC </a:t>
            </a:r>
          </a:p>
          <a:p>
            <a:pPr lvl="1"/>
            <a:r>
              <a:rPr lang="es-ES" sz="42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Codeína</a:t>
            </a:r>
          </a:p>
          <a:p>
            <a:pPr lvl="1"/>
            <a:r>
              <a:rPr lang="es-ES" sz="42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Tramadol</a:t>
            </a:r>
            <a:endParaRPr lang="es-ES" sz="4200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endParaRPr lang="es-ES" sz="4600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r>
              <a:rPr lang="es-ES" sz="46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OPIÁCEOS  FUERTES</a:t>
            </a:r>
          </a:p>
          <a:p>
            <a:pPr lvl="1"/>
            <a:r>
              <a:rPr lang="es-ES" sz="42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Fentanilo</a:t>
            </a:r>
            <a:endParaRPr lang="es-ES" sz="4200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lvl="1"/>
            <a:r>
              <a:rPr lang="es-ES" sz="42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Buprenorfina</a:t>
            </a:r>
            <a:endParaRPr lang="es-ES" sz="4200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lvl="1"/>
            <a:endParaRPr lang="es-ES" sz="4200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Opiáceos</a:t>
            </a:r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débiles</a:t>
            </a:r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efectivos</a:t>
            </a:r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 </a:t>
            </a:r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durante</a:t>
            </a:r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aprox</a:t>
            </a:r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. 1 </a:t>
            </a:r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mes</a:t>
            </a:r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por</a:t>
            </a:r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analgesia </a:t>
            </a:r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insuficiente</a:t>
            </a:r>
            <a:endParaRPr lang="en-US" sz="4400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Como </a:t>
            </a:r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tienen</a:t>
            </a:r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techo</a:t>
            </a:r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terapéutico</a:t>
            </a:r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se </a:t>
            </a:r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sugiere</a:t>
            </a:r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saltar</a:t>
            </a:r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al 3er </a:t>
            </a:r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escalón</a:t>
            </a:r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con </a:t>
            </a:r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dosis</a:t>
            </a:r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bajas</a:t>
            </a:r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de </a:t>
            </a:r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opiáceos</a:t>
            </a:r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fuertes</a:t>
            </a:r>
            <a:endParaRPr lang="en-US" sz="4400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endParaRPr lang="en-US" sz="2200" dirty="0" smtClean="0"/>
          </a:p>
          <a:p>
            <a:pPr>
              <a:buNone/>
            </a:pPr>
            <a:r>
              <a:rPr lang="en-US" sz="3300" i="1" dirty="0" smtClean="0">
                <a:latin typeface="Arial Narrow" pitchFamily="34" charset="0"/>
              </a:rPr>
              <a:t>ESMO Clinical Practice Guidelines 2011</a:t>
            </a:r>
          </a:p>
          <a:p>
            <a:pPr>
              <a:buNone/>
            </a:pPr>
            <a:r>
              <a:rPr lang="en-US" sz="3300" i="1" dirty="0" smtClean="0">
                <a:latin typeface="Arial Narrow" pitchFamily="34" charset="0"/>
              </a:rPr>
              <a:t>SEOM Clinical Guideline for treatment of Cancer Pain (2017)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DOLOR FUERTE(EVA &gt;6/10)</a:t>
            </a:r>
            <a:endParaRPr lang="es-E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142984"/>
            <a:ext cx="8258204" cy="4840303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OPIÁCEOS FUERTES.</a:t>
            </a:r>
          </a:p>
          <a:p>
            <a:pPr lvl="1"/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Morfina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lvl="1"/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Hidromorfona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                    +/- AINES,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PAracetamol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lvl="1"/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Oxicodona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lvl="1"/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Fentanilo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lvl="1"/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Metadona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lvl="1"/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Tapentadol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lvl="1"/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Buprenorfina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Todos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tienen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primer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paso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hepático</a:t>
            </a:r>
            <a:endParaRPr lang="en-US" sz="1800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Edad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,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genética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,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comorbilidades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.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Función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renal y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otros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fármaoc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concomitantes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pueden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alterar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su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metabolismo</a:t>
            </a:r>
            <a:endParaRPr lang="en-US" sz="1800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No se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han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encontrado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diferencias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en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eficacia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y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tolerabilidad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(la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elección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dependerá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de </a:t>
            </a:r>
            <a:r>
              <a:rPr lang="en-US" sz="1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individualizar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785794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PACIENTE QUE SE PUEDEN CONSIDERAR TOLERANTES A OPIÁCEOS</a:t>
            </a:r>
            <a:br>
              <a:rPr lang="es-E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es-E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s-ES" dirty="0" smtClean="0"/>
          </a:p>
          <a:p>
            <a:pPr>
              <a:buNone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Toma al menos: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60 mg de morfina oral al día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Parche de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Fentanilo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25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mcg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/h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30 mg de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oxicodona</a:t>
            </a:r>
            <a:endParaRPr lang="es-ES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8 mg de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hidromorfona</a:t>
            </a:r>
            <a:endParaRPr lang="es-ES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 cualquier otro opiáceo a dosis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equianalgésicas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a las anteriores</a:t>
            </a:r>
            <a:endParaRPr lang="es-ES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28596" y="5929330"/>
            <a:ext cx="8215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err="1" smtClean="0">
                <a:latin typeface="Arial Narrow" pitchFamily="34" charset="0"/>
              </a:rPr>
              <a:t>Adult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Cancer</a:t>
            </a:r>
            <a:r>
              <a:rPr lang="es-ES" i="1" dirty="0" smtClean="0">
                <a:latin typeface="Arial Narrow" pitchFamily="34" charset="0"/>
              </a:rPr>
              <a:t> </a:t>
            </a:r>
            <a:r>
              <a:rPr lang="es-ES" i="1" dirty="0" err="1" smtClean="0">
                <a:latin typeface="Arial Narrow" pitchFamily="34" charset="0"/>
              </a:rPr>
              <a:t>Pain</a:t>
            </a:r>
            <a:r>
              <a:rPr lang="es-ES" i="1" dirty="0" smtClean="0">
                <a:latin typeface="Arial Narrow" pitchFamily="34" charset="0"/>
              </a:rPr>
              <a:t>, </a:t>
            </a:r>
            <a:r>
              <a:rPr lang="es-ES" i="1" dirty="0" err="1" smtClean="0">
                <a:latin typeface="Arial Narrow" pitchFamily="34" charset="0"/>
              </a:rPr>
              <a:t>version</a:t>
            </a:r>
            <a:r>
              <a:rPr lang="es-ES" i="1" dirty="0" smtClean="0">
                <a:latin typeface="Arial Narrow" pitchFamily="34" charset="0"/>
              </a:rPr>
              <a:t> 3.2019 NCCN CLINICAL PRACTICE GUIDELINES IN ONCOLOGY</a:t>
            </a:r>
            <a:endParaRPr lang="es-ES" i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s-ES" dirty="0" smtClean="0"/>
              <a:t>    </a:t>
            </a:r>
            <a:r>
              <a:rPr lang="es-ES" sz="36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NO HAY EVIDENCIA SUFICIENTE PARA RECOMENDAR EL USO COMBINADO DE OPIÁCEOS  FUERTES</a:t>
            </a:r>
            <a:endParaRPr lang="es-ES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algn="ctr">
              <a:buNone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(En la práctica se hace)</a:t>
            </a:r>
            <a:endParaRPr lang="es-ES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MORFINA</a:t>
            </a:r>
            <a:endParaRPr lang="es-E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71808"/>
          </a:xfrm>
        </p:spPr>
        <p:txBody>
          <a:bodyPr/>
          <a:lstStyle/>
          <a:p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Gold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Standard: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Versátil (oral,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sc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, IV, IM,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intratecal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, </a:t>
            </a:r>
            <a:r>
              <a:rPr lang="es-ES" sz="20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rectal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)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EQUIANALGESIA:</a:t>
            </a:r>
          </a:p>
          <a:p>
            <a:pPr lvl="1"/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ORAL/IV 3:1</a:t>
            </a:r>
          </a:p>
          <a:p>
            <a:pPr lvl="1"/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ORAL/SC 2:1</a:t>
            </a:r>
          </a:p>
          <a:p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428596" y="5072074"/>
            <a:ext cx="7786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1030" name="Picture 6" descr="https://tse2.mm.bing.net/th?id=OIP._LHrbC9nk6M2sPavpgnwawHaE8&amp;pid=Api&amp;P=0&amp;w=292&amp;h=196"/>
          <p:cNvPicPr>
            <a:picLocks noChangeAspect="1" noChangeArrowheads="1"/>
          </p:cNvPicPr>
          <p:nvPr/>
        </p:nvPicPr>
        <p:blipFill>
          <a:blip r:embed="rId2" cstate="print"/>
          <a:srcRect l="7706" t="3846" r="10102"/>
          <a:stretch>
            <a:fillRect/>
          </a:stretch>
        </p:blipFill>
        <p:spPr bwMode="auto">
          <a:xfrm>
            <a:off x="500034" y="4572008"/>
            <a:ext cx="2286016" cy="1785938"/>
          </a:xfrm>
          <a:prstGeom prst="rect">
            <a:avLst/>
          </a:prstGeom>
          <a:noFill/>
        </p:spPr>
      </p:pic>
      <p:sp>
        <p:nvSpPr>
          <p:cNvPr id="1032" name="AutoShape 8" descr="https://tse3.mm.bing.net/th?id=OIP.UHv3mS04H1lnFFloG9wpMAHaHV&amp;pid=Api&amp;P=0&amp;w=157&amp;h=1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4" name="AutoShape 10" descr="https://tse3.mm.bing.net/th?id=OIP.UHv3mS04H1lnFFloG9wpMAHaHV&amp;pid=Api&amp;P=0&amp;w=157&amp;h=1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6" name="AutoShape 12" descr="https://tse3.mm.bing.net/th?id=OIP.odp6j4XUp0W870hcAPSpsQHaEq&amp;pid=Api&amp;P=0&amp;w=244&amp;h=15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2" name="11 Imagen" descr="farmacos4.jpg"/>
          <p:cNvPicPr>
            <a:picLocks noChangeAspect="1"/>
          </p:cNvPicPr>
          <p:nvPr/>
        </p:nvPicPr>
        <p:blipFill>
          <a:blip r:embed="rId3" cstate="print"/>
          <a:srcRect l="7353" t="21280" r="837" b="21387"/>
          <a:stretch>
            <a:fillRect/>
          </a:stretch>
        </p:blipFill>
        <p:spPr>
          <a:xfrm rot="5400000">
            <a:off x="5417689" y="2011807"/>
            <a:ext cx="4880885" cy="22859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OXICODONA</a:t>
            </a:r>
            <a:endParaRPr lang="es-E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71808"/>
          </a:xfrm>
        </p:spPr>
        <p:txBody>
          <a:bodyPr/>
          <a:lstStyle/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Metabolismo diferente a morfina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Especial utilidad en ancianos,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insuf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, renal o hepática o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comorbilidades</a:t>
            </a:r>
            <a:endParaRPr lang="es-ES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28596" y="5072074"/>
            <a:ext cx="7786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7" name="3 Marcador de contenido" descr="farmacos1.jpg"/>
          <p:cNvPicPr>
            <a:picLocks noChangeAspect="1"/>
          </p:cNvPicPr>
          <p:nvPr/>
        </p:nvPicPr>
        <p:blipFill>
          <a:blip r:embed="rId2" cstate="print"/>
          <a:srcRect l="25238" t="51905" r="26226"/>
          <a:stretch>
            <a:fillRect/>
          </a:stretch>
        </p:blipFill>
        <p:spPr>
          <a:xfrm rot="5400000">
            <a:off x="5553228" y="3805094"/>
            <a:ext cx="2928958" cy="21767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TAPENTADOL</a:t>
            </a:r>
            <a:endParaRPr lang="es-E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Agonista mu + inhibidor de la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recaptación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de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noradrenalina</a:t>
            </a:r>
            <a:endParaRPr lang="es-ES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Papel en pacientes con hiperalgesia por morfina. Dolor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neuropático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(cuidado con IRSN: posibilidad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sd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.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Serotoninérgico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)</a:t>
            </a:r>
            <a:endParaRPr lang="es-ES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4" name="3 Marcador de contenido" descr="farmacos1.jpg"/>
          <p:cNvPicPr>
            <a:picLocks noChangeAspect="1"/>
          </p:cNvPicPr>
          <p:nvPr/>
        </p:nvPicPr>
        <p:blipFill>
          <a:blip r:embed="rId2" cstate="print"/>
          <a:srcRect l="72590" t="55062" r="2550"/>
          <a:stretch>
            <a:fillRect/>
          </a:stretch>
        </p:blipFill>
        <p:spPr>
          <a:xfrm rot="5400000">
            <a:off x="5488878" y="3369379"/>
            <a:ext cx="2343280" cy="31769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FENTANILO</a:t>
            </a:r>
            <a:endParaRPr lang="es-E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Papel si no se tolera vía oral, si no se tolera morfina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Menor estreñimiento, náuseas y retención urinaria</a:t>
            </a:r>
          </a:p>
          <a:p>
            <a:pPr>
              <a:buNone/>
            </a:pPr>
            <a:r>
              <a:rPr lang="es-ES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NO USAR PARA TITULAR. </a:t>
            </a:r>
          </a:p>
          <a:p>
            <a:pPr>
              <a:buNone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   SÓLO CUANDO EL DOLOR ESTÁ CONTROLADO EN PACIENTES QUE DESARROLLAN TOLERANCIA A OTROS OPIÁCEOS</a:t>
            </a:r>
            <a:endParaRPr lang="es-ES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4" name="3 Marcador de contenido" descr="farmacos1.jpg"/>
          <p:cNvPicPr>
            <a:picLocks noChangeAspect="1"/>
          </p:cNvPicPr>
          <p:nvPr/>
        </p:nvPicPr>
        <p:blipFill>
          <a:blip r:embed="rId2" cstate="print"/>
          <a:srcRect l="9848" r="59373" b="48095"/>
          <a:stretch>
            <a:fillRect/>
          </a:stretch>
        </p:blipFill>
        <p:spPr>
          <a:xfrm rot="5400000">
            <a:off x="6675290" y="4468982"/>
            <a:ext cx="1857388" cy="23491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BUPRENORFINA</a:t>
            </a:r>
            <a:endParaRPr lang="es-E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Agonista mu parcial (puede precipitar  síntomas de retirada si el paciente tomaba previamente dosis altas de otro opiáceo)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Puede ser útil en pacientes con cáncer e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insuf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. renal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Tiene techo terapéutico (20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mcg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/h) 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La conversión de otros opiáceos a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Buprenorfina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es compleja</a:t>
            </a:r>
            <a:endParaRPr lang="es-ES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METADONA</a:t>
            </a:r>
            <a:endParaRPr lang="es-E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525963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Más difícil de titular: vida media larga e impredecible (de 8 a &gt;120h) con variaciones interindividuales en cuanto a vida media, potencia y duración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Cruza barrera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hematoencefálica</a:t>
            </a:r>
            <a:endParaRPr lang="es-ES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La somnolencia es más común que con morfina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Papel en dolor y tenesmo en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ca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. recto o canal anal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Dosis altas: prolongación QT---arritmias</a:t>
            </a:r>
          </a:p>
        </p:txBody>
      </p:sp>
      <p:pic>
        <p:nvPicPr>
          <p:cNvPr id="4" name="3 Marcador de contenido" descr="farmacos1.jpg"/>
          <p:cNvPicPr>
            <a:picLocks noChangeAspect="1"/>
          </p:cNvPicPr>
          <p:nvPr/>
        </p:nvPicPr>
        <p:blipFill>
          <a:blip r:embed="rId2" cstate="print"/>
          <a:srcRect l="40627" t="10866" r="41616" b="49674"/>
          <a:stretch>
            <a:fillRect/>
          </a:stretch>
        </p:blipFill>
        <p:spPr>
          <a:xfrm rot="5400000">
            <a:off x="6886591" y="-242913"/>
            <a:ext cx="1371610" cy="2286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VIAS DE ADMINISTRACIÓN EN URGENCIAS</a:t>
            </a:r>
            <a:endParaRPr lang="es-E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La vía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sc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es equiparable en efecto a la IV en diferentes estudios (aunque algo más rápida esta última)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No vía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sc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si edema, shock, graves trastornos de coagulación o necesidad de infusión de volúmenes grandes)</a:t>
            </a:r>
            <a:endParaRPr lang="es-ES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86874" cy="1143000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ANALGÉSICO NO RECOMENDADOS PARA TRATAMIENTO DE DOLOR RELACIONADO CON EL CÁNCER</a:t>
            </a:r>
            <a:endParaRPr lang="es-E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71472" y="1857364"/>
            <a:ext cx="8229600" cy="4525963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Agonistas-Antagonistas (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Pentazocina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):</a:t>
            </a:r>
          </a:p>
          <a:p>
            <a:pPr lvl="1"/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Si el paciente tomaba agonistas puros: El paso a un agonista-antagonista puede precipitar un síndrome de abstinencia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-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Meperidina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contraindicada para el dolor crónico oncológico, especialmente si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insuf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. renal o deshidratación (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acúmulo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de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metabolitos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que pueden ocasionar convulsiones o arritmias)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ROTACIÓN DE OPIÁCEOS</a:t>
            </a:r>
            <a:endParaRPr lang="es-E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Sustitución de un opiáceo por otro para mejorar la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anlgesia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y/o reducir toxicidad inaceptable.</a:t>
            </a:r>
          </a:p>
          <a:p>
            <a:endParaRPr lang="es-ES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OBJETIVO: Obtener con el nuevo opiáceo dosis equivalentes para evitar sobre- o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infradosificación</a:t>
            </a:r>
            <a:endParaRPr lang="es-ES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ROTACIÓN DE OPIÁCEOS. PRECAUCIONES</a:t>
            </a:r>
            <a:endParaRPr lang="es-E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2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Las tablas no consideran las variaciones individuales</a:t>
            </a:r>
          </a:p>
          <a:p>
            <a:r>
              <a:rPr lang="es-ES" sz="2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Al calcular un nuevo opiáceo la dosis debe ser algo inferior a la calculada como </a:t>
            </a:r>
            <a:r>
              <a:rPr lang="es-ES" sz="2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equianalgésica</a:t>
            </a:r>
            <a:r>
              <a:rPr lang="es-ES" sz="2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para prevenir sobredosis por tolerancia cruzada incompleta y variabilidad en la farmacocinética</a:t>
            </a:r>
          </a:p>
          <a:p>
            <a:r>
              <a:rPr lang="es-ES" sz="2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La conversión cruzada con metadona es mayor con dosis elevadas</a:t>
            </a:r>
          </a:p>
          <a:p>
            <a:r>
              <a:rPr lang="es-ES" sz="2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Ojo con </a:t>
            </a:r>
            <a:r>
              <a:rPr lang="es-ES" sz="2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Fentanilo</a:t>
            </a:r>
            <a:r>
              <a:rPr lang="es-ES" sz="2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pues se dosifica en </a:t>
            </a:r>
            <a:r>
              <a:rPr lang="es-ES" sz="28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mcg</a:t>
            </a:r>
            <a:r>
              <a:rPr lang="es-ES" sz="28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/h</a:t>
            </a:r>
          </a:p>
          <a:p>
            <a:pPr algn="ctr">
              <a:buNone/>
            </a:pPr>
            <a:r>
              <a:rPr lang="es-ES" sz="28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NO ROTAR SI NO EXPERIENCIA O NO POSIBILIDAD DE SEGUIMIENTO</a:t>
            </a:r>
            <a:endParaRPr lang="es-ES" sz="28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40000"/>
          </a:blip>
          <a:srcRect l="24265" t="21466" r="26927" b="10663"/>
          <a:stretch>
            <a:fillRect/>
          </a:stretch>
        </p:blipFill>
        <p:spPr bwMode="auto">
          <a:xfrm>
            <a:off x="357158" y="142851"/>
            <a:ext cx="8457927" cy="6612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5 Marcador de contenido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8060" r="15463" b="3284"/>
          <a:stretch>
            <a:fillRect/>
          </a:stretch>
        </p:blipFill>
        <p:spPr>
          <a:xfrm>
            <a:off x="785786" y="328120"/>
            <a:ext cx="7715304" cy="65298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ADYUVANTES</a:t>
            </a:r>
            <a:endParaRPr lang="es-E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Fármacos no analgésicos en sí pero con efecto analgésico o que potencian la analgesia de los opiáceos (que se pueden emplear a dosis menores y con menores ef. Secundarios)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En cualquier escalón de la escalera</a:t>
            </a:r>
          </a:p>
          <a:p>
            <a:pPr lvl="1"/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DOLOR ÓSEO</a:t>
            </a:r>
          </a:p>
          <a:p>
            <a:pPr lvl="1"/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DOLOR NEUROPÁTICO (SOBRE TODO)</a:t>
            </a:r>
          </a:p>
          <a:p>
            <a:pPr lvl="1"/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DOLOR VISCERAL</a:t>
            </a:r>
          </a:p>
          <a:p>
            <a:pPr lvl="1"/>
            <a:endParaRPr lang="es-ES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lvl="1">
              <a:buNone/>
            </a:pP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Gabapentina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,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Pregabalina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,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Duloxetina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, ADT</a:t>
            </a:r>
          </a:p>
          <a:p>
            <a:pPr lvl="1"/>
            <a:endParaRPr lang="es-ES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40000"/>
          </a:blip>
          <a:srcRect l="19368" t="21992" r="22675" b="6536"/>
          <a:stretch>
            <a:fillRect/>
          </a:stretch>
        </p:blipFill>
        <p:spPr bwMode="auto">
          <a:xfrm>
            <a:off x="571472" y="642918"/>
            <a:ext cx="7990064" cy="5539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DOLOR IRRUPTIVO ONCOLOGICO</a:t>
            </a:r>
            <a:endParaRPr lang="es-E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Exacerbación transitoria de un dolor que de base está controlado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Espontáneo o en relación a factores externos predecibles o impredecibles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Muy variable entre personas, entre episodios y en la misma persona, en el tiempo</a:t>
            </a:r>
            <a:endParaRPr lang="es-ES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DOLOR IRRUPTIVO ONCOLOGICO</a:t>
            </a:r>
            <a:endParaRPr lang="es-E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CARACTERÍSTICAS:</a:t>
            </a:r>
          </a:p>
          <a:p>
            <a:pPr lvl="1"/>
            <a:r>
              <a:rPr lang="es-ES" sz="32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LOCALIZACIÓN: La misma que el dolor de base</a:t>
            </a:r>
          </a:p>
          <a:p>
            <a:pPr lvl="1"/>
            <a:r>
              <a:rPr lang="es-ES" sz="32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Más intenso que el dolor basal</a:t>
            </a:r>
          </a:p>
          <a:p>
            <a:pPr lvl="1"/>
            <a:r>
              <a:rPr lang="es-ES" sz="32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Rápido ascenso: 3-5 minutos</a:t>
            </a:r>
          </a:p>
          <a:p>
            <a:pPr lvl="1"/>
            <a:r>
              <a:rPr lang="es-ES" sz="32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Corta duración: 15-30 minutos</a:t>
            </a:r>
          </a:p>
          <a:p>
            <a:pPr lvl="1"/>
            <a:r>
              <a:rPr lang="es-ES" sz="32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3-4 episodios por día</a:t>
            </a:r>
          </a:p>
          <a:p>
            <a:pPr lvl="1"/>
            <a:r>
              <a:rPr lang="es-ES" sz="32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Es frecuente (35-95%)</a:t>
            </a:r>
            <a:endParaRPr lang="es-ES" sz="3200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DOLOR IRRUPTIVO ONCOLOGICO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   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DOSIS PARA  RESCATES: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10-20% DE LA DOSIS TOTAL DE OPIACEO (SE PUEDE DAR INCLUSO CADA HORA)</a:t>
            </a:r>
          </a:p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Reevaluar a los 15 min si vía IV y a los 60 si VO</a:t>
            </a:r>
            <a:endParaRPr lang="es-ES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40000"/>
          </a:blip>
          <a:srcRect l="18053" t="21466" r="18053" b="5927"/>
          <a:stretch>
            <a:fillRect/>
          </a:stretch>
        </p:blipFill>
        <p:spPr bwMode="auto">
          <a:xfrm>
            <a:off x="395536" y="548680"/>
            <a:ext cx="8265066" cy="5280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85728"/>
            <a:ext cx="9358346" cy="5072098"/>
          </a:xfrm>
        </p:spPr>
        <p:txBody>
          <a:bodyPr>
            <a:normAutofit fontScale="90000"/>
          </a:bodyPr>
          <a:lstStyle/>
          <a:p>
            <a:pPr algn="l"/>
            <a:r>
              <a:rPr lang="es-ES" sz="3100" dirty="0" smtClean="0">
                <a:latin typeface="Arial Narrow" pitchFamily="34" charset="0"/>
              </a:rPr>
              <a:t/>
            </a:r>
            <a:br>
              <a:rPr lang="es-ES" sz="3100" dirty="0" smtClean="0">
                <a:latin typeface="Arial Narrow" pitchFamily="34" charset="0"/>
              </a:rPr>
            </a:br>
            <a:r>
              <a:rPr lang="es-ES" sz="3100" dirty="0" smtClean="0">
                <a:latin typeface="Arial Narrow" pitchFamily="34" charset="0"/>
              </a:rPr>
              <a:t>Varón 67 años. Sano previamente. No </a:t>
            </a:r>
            <a:r>
              <a:rPr lang="es-ES" sz="3100" dirty="0" err="1" smtClean="0">
                <a:latin typeface="Arial Narrow" pitchFamily="34" charset="0"/>
              </a:rPr>
              <a:t>comorbilidades</a:t>
            </a:r>
            <a:r>
              <a:rPr lang="es-ES" sz="3100" dirty="0" smtClean="0">
                <a:latin typeface="Arial Narrow" pitchFamily="34" charset="0"/>
              </a:rPr>
              <a:t>.  Atlético. </a:t>
            </a:r>
            <a:br>
              <a:rPr lang="es-ES" sz="3100" dirty="0" smtClean="0">
                <a:latin typeface="Arial Narrow" pitchFamily="34" charset="0"/>
              </a:rPr>
            </a:br>
            <a:r>
              <a:rPr lang="es-ES" sz="3100" dirty="0" smtClean="0">
                <a:latin typeface="Arial Narrow" pitchFamily="34" charset="0"/>
              </a:rPr>
              <a:t/>
            </a:r>
            <a:br>
              <a:rPr lang="es-ES" sz="3100" dirty="0" smtClean="0">
                <a:latin typeface="Arial Narrow" pitchFamily="34" charset="0"/>
              </a:rPr>
            </a:br>
            <a:r>
              <a:rPr lang="es-ES" sz="3100" dirty="0" smtClean="0">
                <a:latin typeface="Arial Narrow" pitchFamily="34" charset="0"/>
              </a:rPr>
              <a:t>-Ca. Páncreas. </a:t>
            </a:r>
            <a:r>
              <a:rPr lang="es-ES" sz="3100" dirty="0" err="1" smtClean="0">
                <a:latin typeface="Arial Narrow" pitchFamily="34" charset="0"/>
              </a:rPr>
              <a:t>Qx</a:t>
            </a:r>
            <a:r>
              <a:rPr lang="es-ES" sz="3100" dirty="0" smtClean="0">
                <a:latin typeface="Arial Narrow" pitchFamily="34" charset="0"/>
              </a:rPr>
              <a:t> + QT adyuvante (2018-2019)</a:t>
            </a:r>
            <a:br>
              <a:rPr lang="es-ES" sz="3100" dirty="0" smtClean="0">
                <a:latin typeface="Arial Narrow" pitchFamily="34" charset="0"/>
              </a:rPr>
            </a:br>
            <a:r>
              <a:rPr lang="es-ES" sz="3100" dirty="0" smtClean="0">
                <a:latin typeface="Arial Narrow" pitchFamily="34" charset="0"/>
              </a:rPr>
              <a:t>-Recaída local (septiembre 2020): cirugía diciembre 2020</a:t>
            </a:r>
            <a:br>
              <a:rPr lang="es-ES" sz="3100" dirty="0" smtClean="0">
                <a:latin typeface="Arial Narrow" pitchFamily="34" charset="0"/>
              </a:rPr>
            </a:br>
            <a:r>
              <a:rPr lang="es-ES" sz="3100" dirty="0" smtClean="0">
                <a:latin typeface="Arial Narrow" pitchFamily="34" charset="0"/>
              </a:rPr>
              <a:t>-2 meses después: Recaída local. Intento de </a:t>
            </a:r>
            <a:r>
              <a:rPr lang="es-ES" sz="3100" dirty="0" err="1" smtClean="0">
                <a:latin typeface="Arial Narrow" pitchFamily="34" charset="0"/>
              </a:rPr>
              <a:t>qt</a:t>
            </a:r>
            <a:r>
              <a:rPr lang="es-ES" sz="3100" dirty="0" smtClean="0">
                <a:latin typeface="Arial Narrow" pitchFamily="34" charset="0"/>
              </a:rPr>
              <a:t> (1 ciclo). No posible por deterioro general u náuseas</a:t>
            </a:r>
            <a:br>
              <a:rPr lang="es-ES" sz="3100" dirty="0" smtClean="0">
                <a:latin typeface="Arial Narrow" pitchFamily="34" charset="0"/>
              </a:rPr>
            </a:br>
            <a:r>
              <a:rPr lang="es-ES" sz="3100" dirty="0" smtClean="0">
                <a:latin typeface="Arial Narrow" pitchFamily="34" charset="0"/>
              </a:rPr>
              <a:t/>
            </a:r>
            <a:br>
              <a:rPr lang="es-ES" sz="3100" dirty="0" smtClean="0">
                <a:latin typeface="Arial Narrow" pitchFamily="34" charset="0"/>
              </a:rPr>
            </a:br>
            <a:r>
              <a:rPr lang="es-ES" sz="3100" b="1" dirty="0" smtClean="0">
                <a:latin typeface="Arial Narrow" pitchFamily="34" charset="0"/>
              </a:rPr>
              <a:t>ACUDE A URGENCIAS:</a:t>
            </a:r>
            <a:r>
              <a:rPr lang="es-ES" sz="3100" dirty="0" smtClean="0">
                <a:latin typeface="Arial Narrow" pitchFamily="34" charset="0"/>
              </a:rPr>
              <a:t/>
            </a:r>
            <a:br>
              <a:rPr lang="es-ES" sz="3100" dirty="0" smtClean="0">
                <a:latin typeface="Arial Narrow" pitchFamily="34" charset="0"/>
              </a:rPr>
            </a:br>
            <a:r>
              <a:rPr lang="es-ES" sz="3100" dirty="0" smtClean="0">
                <a:latin typeface="Arial Narrow" pitchFamily="34" charset="0"/>
              </a:rPr>
              <a:t>Dolor HD y epigastrio.  Náuseas, vómitos y estreñimiento.</a:t>
            </a:r>
            <a:br>
              <a:rPr lang="es-ES" sz="3100" dirty="0" smtClean="0">
                <a:latin typeface="Arial Narrow" pitchFamily="34" charset="0"/>
              </a:rPr>
            </a:br>
            <a:r>
              <a:rPr lang="es-ES" sz="3100" dirty="0" smtClean="0">
                <a:latin typeface="Arial Narrow" pitchFamily="34" charset="0"/>
              </a:rPr>
              <a:t>Lleva </a:t>
            </a:r>
            <a:r>
              <a:rPr lang="es-ES" sz="3100" dirty="0" err="1" smtClean="0">
                <a:latin typeface="Arial Narrow" pitchFamily="34" charset="0"/>
              </a:rPr>
              <a:t>Oxicodona</a:t>
            </a:r>
            <a:r>
              <a:rPr lang="es-ES" sz="3100" dirty="0" smtClean="0">
                <a:latin typeface="Arial Narrow" pitchFamily="34" charset="0"/>
              </a:rPr>
              <a:t> oral 80 mg al día (incrementos progresivos rápidos)+3 rescates diarios de </a:t>
            </a:r>
            <a:r>
              <a:rPr lang="es-ES" sz="3100" dirty="0" err="1" smtClean="0">
                <a:latin typeface="Arial Narrow" pitchFamily="34" charset="0"/>
              </a:rPr>
              <a:t>Fentanilo</a:t>
            </a:r>
            <a:r>
              <a:rPr lang="es-ES" sz="3100" dirty="0" smtClean="0">
                <a:latin typeface="Arial Narrow" pitchFamily="34" charset="0"/>
              </a:rPr>
              <a:t> SL 100</a:t>
            </a:r>
            <a:br>
              <a:rPr lang="es-ES" sz="3100" dirty="0" smtClean="0">
                <a:latin typeface="Arial Narrow" pitchFamily="34" charset="0"/>
              </a:rPr>
            </a:br>
            <a:r>
              <a:rPr lang="es-ES" sz="3100" dirty="0" smtClean="0">
                <a:latin typeface="Arial Narrow" pitchFamily="34" charset="0"/>
              </a:rPr>
              <a:t/>
            </a:r>
            <a:br>
              <a:rPr lang="es-ES" sz="3100" dirty="0" smtClean="0">
                <a:latin typeface="Arial Narrow" pitchFamily="34" charset="0"/>
              </a:rPr>
            </a:br>
            <a:r>
              <a:rPr lang="es-ES" sz="3100" dirty="0" smtClean="0">
                <a:latin typeface="Arial Narrow" pitchFamily="34" charset="0"/>
              </a:rPr>
              <a:t>JD: DOLOR POR RECAÍDA LOCAL+POSIBLE OBSTRUCCIÓN INTESTINAL MALIGNA</a:t>
            </a:r>
            <a:endParaRPr lang="es-ES" sz="2800" dirty="0">
              <a:latin typeface="Arial Narrow" pitchFamily="34" charset="0"/>
            </a:endParaRPr>
          </a:p>
        </p:txBody>
      </p:sp>
      <p:sp>
        <p:nvSpPr>
          <p:cNvPr id="5122" name="AutoShape 2" descr="https://apis.mail.yahoo.com/ws/v3/mailboxes/@.id==VjN-WCxtvtMW1L1qsJausZVs5iS8Gv41i3B_DKGd-BHUuVaDzbqO-G-Ubs7zHPpVQ7aL0gqgNuwnIS6hnvTmo_n-Jg/messages/@.id==ADBm_Ysdv1seYNoMuQUFKNCjlls/content/parts/@.id==2/thumbnail?appid=YMailNorrin&amp;downloadWhenThumbnailFails=true&amp;pid=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124" name="AutoShape 4" descr="https://apis.mail.yahoo.com/ws/v3/mailboxes/@.id==VjN-WCxtvtMW1L1qsJausZVs5iS8Gv41i3B_DKGd-BHUuVaDzbqO-G-Ubs7zHPpVQ7aL0gqgNuwnIS6hnvTmo_n-Jg/messages/@.id==ADBm_Ysdv1seYNoMuQUFKNCjlls/content/parts/@.id==2/thumbnail?appid=YMailNorrin&amp;downloadWhenThumbnailFails=true&amp;pid=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126" name="AutoShape 6" descr="https://apis.mail.yahoo.com/ws/v3/mailboxes/@.id==VjN-WCxtvtMW1L1qsJausZVs5iS8Gv41i3B_DKGd-BHUuVaDzbqO-G-Ubs7zHPpVQ7aL0gqgNuwnIS6hnvTmo_n-Jg/messages/@.id==ADBm_Ysdv1seYNoMuQUFKNCjlls/content/parts/@.id==2/thumbnail?appid=YMailNorrin&amp;downloadWhenThumbnailFails=true&amp;pid=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Elipse"/>
          <p:cNvSpPr/>
          <p:nvPr/>
        </p:nvSpPr>
        <p:spPr>
          <a:xfrm>
            <a:off x="1357290" y="4643446"/>
            <a:ext cx="2071702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6 Marcador de contenido" descr="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10000"/>
          </a:blip>
          <a:srcRect t="26459" b="10387"/>
          <a:stretch>
            <a:fillRect/>
          </a:stretch>
        </p:blipFill>
        <p:spPr>
          <a:xfrm>
            <a:off x="0" y="0"/>
            <a:ext cx="9144000" cy="6643710"/>
          </a:xfrm>
        </p:spPr>
      </p:pic>
      <p:sp>
        <p:nvSpPr>
          <p:cNvPr id="7" name="6 Elipse"/>
          <p:cNvSpPr/>
          <p:nvPr/>
        </p:nvSpPr>
        <p:spPr>
          <a:xfrm>
            <a:off x="1357290" y="4714884"/>
            <a:ext cx="2143140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lecha izquierda"/>
          <p:cNvSpPr/>
          <p:nvPr/>
        </p:nvSpPr>
        <p:spPr>
          <a:xfrm>
            <a:off x="5000628" y="4714884"/>
            <a:ext cx="500066" cy="188595"/>
          </a:xfrm>
          <a:prstGeom prst="lef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1428728" y="5715016"/>
            <a:ext cx="242889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izquierda"/>
          <p:cNvSpPr/>
          <p:nvPr/>
        </p:nvSpPr>
        <p:spPr>
          <a:xfrm>
            <a:off x="5072066" y="5715016"/>
            <a:ext cx="500066" cy="188595"/>
          </a:xfrm>
          <a:prstGeom prst="lef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izquierda"/>
          <p:cNvSpPr/>
          <p:nvPr/>
        </p:nvSpPr>
        <p:spPr>
          <a:xfrm>
            <a:off x="5000628" y="4357694"/>
            <a:ext cx="500066" cy="188595"/>
          </a:xfrm>
          <a:prstGeom prst="lef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285728"/>
            <a:ext cx="8401080" cy="584043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" dirty="0" smtClean="0">
                <a:latin typeface="Arial Narrow" pitchFamily="34" charset="0"/>
              </a:rPr>
              <a:t>Mujer de 77 años</a:t>
            </a:r>
          </a:p>
          <a:p>
            <a:pPr>
              <a:buNone/>
            </a:pPr>
            <a:r>
              <a:rPr lang="es-ES" dirty="0" smtClean="0">
                <a:latin typeface="Arial Narrow" pitchFamily="34" charset="0"/>
              </a:rPr>
              <a:t>Ca. de Páncreas estadio IV (M. hepáticas) marzo 2021</a:t>
            </a:r>
          </a:p>
          <a:p>
            <a:pPr>
              <a:buNone/>
            </a:pPr>
            <a:r>
              <a:rPr lang="es-ES" dirty="0" smtClean="0">
                <a:latin typeface="Arial Narrow" pitchFamily="34" charset="0"/>
              </a:rPr>
              <a:t>1ª línea de QT (sólo dos ciclos por deterioro clínico general)</a:t>
            </a:r>
          </a:p>
          <a:p>
            <a:pPr>
              <a:buNone/>
            </a:pPr>
            <a:r>
              <a:rPr lang="es-ES" dirty="0" smtClean="0">
                <a:latin typeface="Arial Narrow" pitchFamily="34" charset="0"/>
              </a:rPr>
              <a:t>Abril 2021 obstrucción biliar parcial (prótesis biliar)</a:t>
            </a:r>
          </a:p>
          <a:p>
            <a:pPr>
              <a:buNone/>
            </a:pPr>
            <a:r>
              <a:rPr lang="es-ES" dirty="0" smtClean="0">
                <a:latin typeface="Arial Narrow" pitchFamily="34" charset="0"/>
              </a:rPr>
              <a:t>Junio 2021: más M. hepáticas y 1 lesión ósea</a:t>
            </a:r>
          </a:p>
          <a:p>
            <a:pPr>
              <a:buNone/>
            </a:pPr>
            <a:endParaRPr lang="es-ES" dirty="0" smtClean="0">
              <a:latin typeface="Arial Narrow" pitchFamily="34" charset="0"/>
            </a:endParaRPr>
          </a:p>
          <a:p>
            <a:pPr>
              <a:buNone/>
            </a:pPr>
            <a:r>
              <a:rPr lang="es-ES" b="1" dirty="0" smtClean="0">
                <a:latin typeface="Arial Narrow" pitchFamily="34" charset="0"/>
              </a:rPr>
              <a:t>URGENCIAS:</a:t>
            </a:r>
            <a:r>
              <a:rPr lang="es-ES" dirty="0" smtClean="0">
                <a:latin typeface="Arial Narrow" pitchFamily="34" charset="0"/>
              </a:rPr>
              <a:t> Malestar general y sangrado anal la mañana de la consulta sin repercusión</a:t>
            </a:r>
          </a:p>
          <a:p>
            <a:pPr>
              <a:buNone/>
            </a:pPr>
            <a:r>
              <a:rPr lang="es-ES" dirty="0" smtClean="0">
                <a:latin typeface="Arial Narrow" pitchFamily="34" charset="0"/>
              </a:rPr>
              <a:t>. </a:t>
            </a:r>
          </a:p>
          <a:p>
            <a:pPr>
              <a:buNone/>
            </a:pPr>
            <a:r>
              <a:rPr lang="es-ES" dirty="0" smtClean="0"/>
              <a:t>-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928662" y="357166"/>
            <a:ext cx="7786742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err="1" smtClean="0">
                <a:latin typeface="Arial Narrow" pitchFamily="34" charset="0"/>
              </a:rPr>
              <a:t>Rehistoria</a:t>
            </a:r>
            <a:r>
              <a:rPr lang="es-ES" sz="2400" dirty="0" smtClean="0">
                <a:latin typeface="Arial Narrow" pitchFamily="34" charset="0"/>
              </a:rPr>
              <a:t>: </a:t>
            </a:r>
          </a:p>
          <a:p>
            <a:r>
              <a:rPr lang="es-ES" sz="2400" dirty="0" smtClean="0">
                <a:latin typeface="Arial Narrow" pitchFamily="34" charset="0"/>
              </a:rPr>
              <a:t>Dolor abdominal </a:t>
            </a:r>
            <a:r>
              <a:rPr lang="es-ES" sz="2400" dirty="0" err="1" smtClean="0">
                <a:latin typeface="Arial Narrow" pitchFamily="34" charset="0"/>
              </a:rPr>
              <a:t>epi</a:t>
            </a:r>
            <a:r>
              <a:rPr lang="es-ES" sz="2400" dirty="0" smtClean="0">
                <a:latin typeface="Arial Narrow" pitchFamily="34" charset="0"/>
              </a:rPr>
              <a:t> y </a:t>
            </a:r>
            <a:r>
              <a:rPr lang="es-ES" sz="2400" dirty="0" err="1" smtClean="0">
                <a:latin typeface="Arial Narrow" pitchFamily="34" charset="0"/>
              </a:rPr>
              <a:t>mesogastrio</a:t>
            </a:r>
            <a:r>
              <a:rPr lang="es-ES" sz="2400" dirty="0" smtClean="0">
                <a:latin typeface="Arial Narrow" pitchFamily="34" charset="0"/>
              </a:rPr>
              <a:t> irradiado a espalda en cinturón, sordo, continuo,6-7/10, no le deja dormir.</a:t>
            </a:r>
          </a:p>
          <a:p>
            <a:r>
              <a:rPr lang="es-ES" sz="2400" dirty="0" smtClean="0">
                <a:latin typeface="Arial Narrow" pitchFamily="34" charset="0"/>
              </a:rPr>
              <a:t>Rescates de </a:t>
            </a:r>
            <a:r>
              <a:rPr lang="es-ES" sz="2400" dirty="0" err="1" smtClean="0">
                <a:latin typeface="Arial Narrow" pitchFamily="34" charset="0"/>
              </a:rPr>
              <a:t>oxynorm</a:t>
            </a:r>
            <a:r>
              <a:rPr lang="es-ES" sz="2400" dirty="0" smtClean="0">
                <a:latin typeface="Arial Narrow" pitchFamily="34" charset="0"/>
              </a:rPr>
              <a:t> 10 mg</a:t>
            </a:r>
          </a:p>
          <a:p>
            <a:endParaRPr lang="es-ES" sz="2400" dirty="0" smtClean="0">
              <a:latin typeface="Arial Narrow" pitchFamily="34" charset="0"/>
            </a:endParaRPr>
          </a:p>
          <a:p>
            <a:r>
              <a:rPr lang="es-ES" sz="2400" dirty="0" smtClean="0">
                <a:latin typeface="Arial Narrow" pitchFamily="34" charset="0"/>
              </a:rPr>
              <a:t>Comenta que le han dado morfina la primera mañana en planta y que “no la tolera”</a:t>
            </a:r>
          </a:p>
          <a:p>
            <a:endParaRPr lang="es-ES" sz="2400" dirty="0" smtClean="0">
              <a:latin typeface="Arial Narrow" pitchFamily="34" charset="0"/>
            </a:endParaRPr>
          </a:p>
          <a:p>
            <a:r>
              <a:rPr lang="es-ES" sz="2400" dirty="0" smtClean="0">
                <a:latin typeface="Arial Narrow" pitchFamily="34" charset="0"/>
              </a:rPr>
              <a:t>Revisando </a:t>
            </a:r>
            <a:r>
              <a:rPr lang="es-ES" sz="2400" dirty="0" err="1" smtClean="0">
                <a:latin typeface="Arial Narrow" pitchFamily="34" charset="0"/>
              </a:rPr>
              <a:t>hª</a:t>
            </a:r>
            <a:r>
              <a:rPr lang="es-ES" sz="2400" dirty="0" smtClean="0">
                <a:latin typeface="Arial Narrow" pitchFamily="34" charset="0"/>
              </a:rPr>
              <a:t>: su oncóloga la derivó a UDO el 11/06 por no control de dolor con morfina oral y por efectos secundarios intolerables al aumentar la dosis (delirio y vómitos)</a:t>
            </a:r>
          </a:p>
          <a:p>
            <a:endParaRPr lang="es-ES" sz="2400" dirty="0" smtClean="0">
              <a:latin typeface="Arial Narrow" pitchFamily="34" charset="0"/>
            </a:endParaRPr>
          </a:p>
          <a:p>
            <a:r>
              <a:rPr lang="es-ES" sz="2400" dirty="0" smtClean="0">
                <a:latin typeface="Arial Narrow" pitchFamily="34" charset="0"/>
              </a:rPr>
              <a:t>Se inició </a:t>
            </a:r>
            <a:r>
              <a:rPr lang="es-ES" sz="2400" dirty="0" err="1" smtClean="0">
                <a:latin typeface="Arial Narrow" pitchFamily="34" charset="0"/>
              </a:rPr>
              <a:t>oxicodona</a:t>
            </a:r>
            <a:r>
              <a:rPr lang="es-ES" sz="2400" dirty="0" smtClean="0">
                <a:latin typeface="Arial Narrow" pitchFamily="34" charset="0"/>
              </a:rPr>
              <a:t> + </a:t>
            </a:r>
            <a:r>
              <a:rPr lang="es-ES" sz="2400" dirty="0" err="1" smtClean="0">
                <a:latin typeface="Arial Narrow" pitchFamily="34" charset="0"/>
              </a:rPr>
              <a:t>Gabapentina</a:t>
            </a:r>
            <a:r>
              <a:rPr lang="es-ES" sz="2400" dirty="0" smtClean="0">
                <a:latin typeface="Arial Narrow" pitchFamily="34" charset="0"/>
              </a:rPr>
              <a:t> y se propone </a:t>
            </a:r>
            <a:r>
              <a:rPr lang="es-ES" sz="2400" dirty="0" err="1" smtClean="0">
                <a:latin typeface="Arial Narrow" pitchFamily="34" charset="0"/>
              </a:rPr>
              <a:t>neurolisis</a:t>
            </a:r>
            <a:r>
              <a:rPr lang="es-ES" sz="2400" dirty="0" smtClean="0">
                <a:latin typeface="Arial Narrow" pitchFamily="34" charset="0"/>
              </a:rPr>
              <a:t> del plexo epigástrico</a:t>
            </a:r>
          </a:p>
          <a:p>
            <a:endParaRPr lang="es-ES" sz="2400" dirty="0" smtClean="0">
              <a:latin typeface="Arial Narrow" pitchFamily="34" charset="0"/>
            </a:endParaRPr>
          </a:p>
          <a:p>
            <a:r>
              <a:rPr lang="es-ES" sz="2400" dirty="0" smtClean="0">
                <a:latin typeface="Arial Narrow" pitchFamily="34" charset="0"/>
              </a:rPr>
              <a:t>Mejor control de dolor aunque no completo y buena tolerancia sin efectos secundarios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endParaRPr lang="es-ES"/>
          </a:p>
        </p:txBody>
      </p:sp>
      <p:pic>
        <p:nvPicPr>
          <p:cNvPr id="4" name="3 Marcador de contenido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148" t="31776" r="7052" b="7052"/>
          <a:stretch>
            <a:fillRect/>
          </a:stretch>
        </p:blipFill>
        <p:spPr>
          <a:xfrm>
            <a:off x="0" y="1357298"/>
            <a:ext cx="8907191" cy="4500594"/>
          </a:xfrm>
        </p:spPr>
      </p:pic>
      <p:sp>
        <p:nvSpPr>
          <p:cNvPr id="5" name="4 Flecha derecha"/>
          <p:cNvSpPr/>
          <p:nvPr/>
        </p:nvSpPr>
        <p:spPr>
          <a:xfrm>
            <a:off x="714348" y="4000504"/>
            <a:ext cx="642942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571472" y="5786454"/>
            <a:ext cx="4714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Gabapentina</a:t>
            </a:r>
            <a:r>
              <a:rPr lang="es-ES" dirty="0" smtClean="0"/>
              <a:t>??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endParaRPr lang="es-ES" dirty="0" smtClean="0"/>
          </a:p>
          <a:p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57158" y="357166"/>
            <a:ext cx="842968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 Narrow" pitchFamily="34" charset="0"/>
              </a:rPr>
              <a:t>Varón de 68 años</a:t>
            </a:r>
          </a:p>
          <a:p>
            <a:r>
              <a:rPr lang="es-ES" sz="2000" dirty="0" smtClean="0">
                <a:latin typeface="Arial Narrow" pitchFamily="34" charset="0"/>
              </a:rPr>
              <a:t>ALÉRGICO A LIDOCAÍNA</a:t>
            </a:r>
          </a:p>
          <a:p>
            <a:r>
              <a:rPr lang="es-ES" sz="2000" dirty="0" smtClean="0">
                <a:latin typeface="Arial Narrow" pitchFamily="34" charset="0"/>
              </a:rPr>
              <a:t>C. </a:t>
            </a:r>
            <a:r>
              <a:rPr lang="es-ES" sz="2000" dirty="0" err="1" smtClean="0">
                <a:latin typeface="Arial Narrow" pitchFamily="34" charset="0"/>
              </a:rPr>
              <a:t>Isquémica.stent</a:t>
            </a:r>
            <a:r>
              <a:rPr lang="es-ES" sz="2000" dirty="0" smtClean="0">
                <a:latin typeface="Arial Narrow" pitchFamily="34" charset="0"/>
              </a:rPr>
              <a:t> en 2002</a:t>
            </a:r>
          </a:p>
          <a:p>
            <a:endParaRPr lang="es-ES" sz="2000" dirty="0" smtClean="0">
              <a:latin typeface="Arial Narrow" pitchFamily="34" charset="0"/>
            </a:endParaRPr>
          </a:p>
          <a:p>
            <a:r>
              <a:rPr lang="es-ES" sz="2400" dirty="0" err="1" smtClean="0">
                <a:latin typeface="Arial Narrow" pitchFamily="34" charset="0"/>
              </a:rPr>
              <a:t>Dx.</a:t>
            </a:r>
            <a:r>
              <a:rPr lang="es-ES" sz="2400" dirty="0" smtClean="0">
                <a:latin typeface="Arial Narrow" pitchFamily="34" charset="0"/>
              </a:rPr>
              <a:t> en diciembre 2019 de </a:t>
            </a:r>
            <a:r>
              <a:rPr lang="es-ES" sz="2400" dirty="0" err="1" smtClean="0">
                <a:latin typeface="Arial Narrow" pitchFamily="34" charset="0"/>
              </a:rPr>
              <a:t>adenoc</a:t>
            </a:r>
            <a:r>
              <a:rPr lang="es-ES" sz="2400" dirty="0" smtClean="0">
                <a:latin typeface="Arial Narrow" pitchFamily="34" charset="0"/>
              </a:rPr>
              <a:t>. de páncreas con infiltración de </a:t>
            </a:r>
            <a:r>
              <a:rPr lang="es-ES" sz="2400" dirty="0" err="1" smtClean="0">
                <a:latin typeface="Arial Narrow" pitchFamily="34" charset="0"/>
              </a:rPr>
              <a:t>retroperitoneo</a:t>
            </a:r>
            <a:r>
              <a:rPr lang="es-ES" sz="2400" dirty="0" smtClean="0">
                <a:latin typeface="Arial Narrow" pitchFamily="34" charset="0"/>
              </a:rPr>
              <a:t>, tronco celíaco, arteria hepática y esplénica, vasos renales </a:t>
            </a:r>
            <a:r>
              <a:rPr lang="es-ES" sz="2400" dirty="0" err="1" smtClean="0">
                <a:latin typeface="Arial Narrow" pitchFamily="34" charset="0"/>
              </a:rPr>
              <a:t>izuqierdos</a:t>
            </a:r>
            <a:r>
              <a:rPr lang="es-ES" sz="2400" dirty="0" smtClean="0">
                <a:latin typeface="Arial Narrow" pitchFamily="34" charset="0"/>
              </a:rPr>
              <a:t>, riñón y suprarrenal izquierda. En progresión actual tras  3 líneas de QT y que había iniciado una 4ª en mayo 2021, suspendida por diarrea.</a:t>
            </a:r>
          </a:p>
          <a:p>
            <a:endParaRPr lang="es-ES" sz="2000" dirty="0" smtClean="0">
              <a:latin typeface="Arial Narrow" pitchFamily="34" charset="0"/>
            </a:endParaRPr>
          </a:p>
          <a:p>
            <a:r>
              <a:rPr lang="es-ES" sz="2400" b="1" dirty="0" smtClean="0">
                <a:latin typeface="Arial Narrow" pitchFamily="34" charset="0"/>
              </a:rPr>
              <a:t>URGENCIAS:</a:t>
            </a:r>
          </a:p>
          <a:p>
            <a:r>
              <a:rPr lang="es-ES" sz="2400" dirty="0" smtClean="0">
                <a:latin typeface="Arial Narrow" pitchFamily="34" charset="0"/>
              </a:rPr>
              <a:t>Dolor </a:t>
            </a:r>
            <a:r>
              <a:rPr lang="es-ES" sz="2400" dirty="0" err="1" smtClean="0">
                <a:latin typeface="Arial Narrow" pitchFamily="34" charset="0"/>
              </a:rPr>
              <a:t>paradorsal</a:t>
            </a:r>
            <a:r>
              <a:rPr lang="es-ES" sz="2400" dirty="0" smtClean="0">
                <a:latin typeface="Arial Narrow" pitchFamily="34" charset="0"/>
              </a:rPr>
              <a:t> derecho irradiado anteriormente a hipocondrio derecho, de inicio súbito (le despierta) y gran intensidad (8/10) con  cierto componente vegetativo. </a:t>
            </a:r>
          </a:p>
          <a:p>
            <a:r>
              <a:rPr lang="es-ES" sz="2400" dirty="0" smtClean="0">
                <a:latin typeface="Arial Narrow" pitchFamily="34" charset="0"/>
              </a:rPr>
              <a:t>Desde el diagnóstico había presentado dolor abdominal que había respondido bien a </a:t>
            </a:r>
            <a:r>
              <a:rPr lang="es-ES" sz="2400" dirty="0" err="1" smtClean="0">
                <a:latin typeface="Arial Narrow" pitchFamily="34" charset="0"/>
              </a:rPr>
              <a:t>oxicodona</a:t>
            </a:r>
            <a:r>
              <a:rPr lang="es-ES" sz="2400" dirty="0" smtClean="0">
                <a:latin typeface="Arial Narrow" pitchFamily="34" charset="0"/>
              </a:rPr>
              <a:t> (presentaba mayor estreñimiento con morfina) aunque necesitando dosis cada vez mayores (previo al ingreso 40 mg/12h).</a:t>
            </a:r>
          </a:p>
          <a:p>
            <a:endParaRPr lang="es-ES" sz="2000" dirty="0" smtClean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23044" b="7506"/>
          <a:stretch>
            <a:fillRect/>
          </a:stretch>
        </p:blipFill>
        <p:spPr>
          <a:xfrm>
            <a:off x="285720" y="214290"/>
            <a:ext cx="8503324" cy="5786478"/>
          </a:xfrm>
        </p:spPr>
      </p:pic>
      <p:sp>
        <p:nvSpPr>
          <p:cNvPr id="5" name="4 Elipse"/>
          <p:cNvSpPr/>
          <p:nvPr/>
        </p:nvSpPr>
        <p:spPr>
          <a:xfrm>
            <a:off x="1500166" y="1428736"/>
            <a:ext cx="2357454" cy="714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lipse"/>
          <p:cNvSpPr/>
          <p:nvPr/>
        </p:nvSpPr>
        <p:spPr>
          <a:xfrm>
            <a:off x="1500166" y="3857628"/>
            <a:ext cx="2357454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500034" y="785794"/>
            <a:ext cx="8229600" cy="4929222"/>
          </a:xfrm>
        </p:spPr>
        <p:txBody>
          <a:bodyPr>
            <a:normAutofit/>
          </a:bodyPr>
          <a:lstStyle/>
          <a:p>
            <a:pPr algn="ctr">
              <a:buNone/>
              <a:defRPr/>
            </a:pPr>
            <a:r>
              <a:rPr lang="es-ES" dirty="0" smtClean="0">
                <a:solidFill>
                  <a:schemeClr val="accent2">
                    <a:lumMod val="75000"/>
                  </a:schemeClr>
                </a:solidFill>
                <a:latin typeface="Footlight MT Light" pitchFamily="18" charset="0"/>
              </a:rPr>
              <a:t>El dolor es siempre doloroso. Es más, la misma conciencia de la inevitabilidad del dolor, duele a su vez.</a:t>
            </a:r>
          </a:p>
          <a:p>
            <a:pPr algn="ctr">
              <a:buNone/>
              <a:defRPr/>
            </a:pPr>
            <a:r>
              <a:rPr lang="es-ES" dirty="0" smtClean="0">
                <a:solidFill>
                  <a:schemeClr val="accent2">
                    <a:lumMod val="75000"/>
                  </a:schemeClr>
                </a:solidFill>
                <a:latin typeface="Footlight MT Light" pitchFamily="18" charset="0"/>
              </a:rPr>
              <a:t>El dolor es un misterio universal e inevitable que sobrecoge y desconcierta al ser humano. Los médicos se acercan al hombre, al enfermo, sin poder tener todas las respuestas.</a:t>
            </a:r>
          </a:p>
          <a:p>
            <a:pPr algn="ctr">
              <a:buNone/>
              <a:defRPr/>
            </a:pPr>
            <a:endParaRPr lang="es-ES" dirty="0" smtClean="0">
              <a:solidFill>
                <a:schemeClr val="accent2">
                  <a:lumMod val="75000"/>
                </a:schemeClr>
              </a:solidFill>
              <a:latin typeface="Footlight MT Light" pitchFamily="18" charset="0"/>
            </a:endParaRPr>
          </a:p>
          <a:p>
            <a:pPr algn="ctr">
              <a:buNone/>
              <a:defRPr/>
            </a:pPr>
            <a:r>
              <a:rPr lang="es-ES" sz="2800" i="1" dirty="0" smtClean="0">
                <a:solidFill>
                  <a:schemeClr val="accent2">
                    <a:lumMod val="75000"/>
                  </a:schemeClr>
                </a:solidFill>
                <a:latin typeface="Footlight MT Light" pitchFamily="18" charset="0"/>
              </a:rPr>
              <a:t>C.S. Lewis "El problema del dolor“1940</a:t>
            </a:r>
            <a:endParaRPr lang="es-ES" sz="2800" b="1" i="1" dirty="0" smtClean="0">
              <a:solidFill>
                <a:schemeClr val="accent2">
                  <a:lumMod val="75000"/>
                </a:schemeClr>
              </a:solidFill>
              <a:latin typeface="Footlight MT Light" pitchFamily="18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282" y="785794"/>
            <a:ext cx="8715436" cy="534036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" sz="40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La misión de los profesionales de la salud es, precisamente el alivio del dolor y del sufrimiento. </a:t>
            </a:r>
          </a:p>
          <a:p>
            <a:pPr>
              <a:buNone/>
            </a:pPr>
            <a:r>
              <a:rPr lang="es-ES" sz="40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El alivio del dolor es casi siempre posible. </a:t>
            </a:r>
          </a:p>
          <a:p>
            <a:pPr>
              <a:buNone/>
            </a:pPr>
            <a:r>
              <a:rPr lang="es-ES" sz="40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El alivio del sufrimiento, no tanto, pero tenemos que seguir intentándolo.</a:t>
            </a:r>
          </a:p>
          <a:p>
            <a:pPr>
              <a:buNone/>
            </a:pPr>
            <a:endParaRPr lang="es-ES" sz="4000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>
              <a:buNone/>
            </a:pPr>
            <a:r>
              <a:rPr lang="es-ES" sz="400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MUCHAS GRACIAS</a:t>
            </a:r>
            <a:endParaRPr lang="es-ES" sz="4000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endParaRPr lang="es-E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1758</Words>
  <Application>Microsoft Office PowerPoint</Application>
  <PresentationFormat>Presentación en pantalla (4:3)</PresentationFormat>
  <Paragraphs>231</Paragraphs>
  <Slides>48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49" baseType="lpstr">
      <vt:lpstr>Tema de Office</vt:lpstr>
      <vt:lpstr>MANEJO DEL DOLOR ONCOLÓGICO: TRATAMIENTO DOMICILIARIO VS. TRATAMIENTO DE INGRESO</vt:lpstr>
      <vt:lpstr>ESCENARIO</vt:lpstr>
      <vt:lpstr>Diapositiva 3</vt:lpstr>
      <vt:lpstr>ESCENARIO</vt:lpstr>
      <vt:lpstr>ESCENARIO</vt:lpstr>
      <vt:lpstr>Diapositiva 6</vt:lpstr>
      <vt:lpstr>Diapositiva 7</vt:lpstr>
      <vt:lpstr>Diapositiva 8</vt:lpstr>
      <vt:lpstr>ESCENARIO EN URGENCIAS</vt:lpstr>
      <vt:lpstr>ESCENARIO EN URGENCIAS</vt:lpstr>
      <vt:lpstr>PANORAMA GENERAL</vt:lpstr>
      <vt:lpstr>BARRERAS AL ADECUADO TRATAMIENTO DEL DOLOR ONCOLÓGICO</vt:lpstr>
      <vt:lpstr>TRATAMIENTO DEL DOLOR ONCOLÓGICO</vt:lpstr>
      <vt:lpstr>Diapositiva 14</vt:lpstr>
      <vt:lpstr>Diapositiva 15</vt:lpstr>
      <vt:lpstr>DOLOR LEVE</vt:lpstr>
      <vt:lpstr>DOLOR MODERADO (EVA 3-6/10)</vt:lpstr>
      <vt:lpstr>DOLOR FUERTE(EVA &gt;6/10)</vt:lpstr>
      <vt:lpstr>PACIENTE QUE SE PUEDEN CONSIDERAR TOLERANTES A OPIÁCEOS </vt:lpstr>
      <vt:lpstr>Diapositiva 20</vt:lpstr>
      <vt:lpstr>MORFINA</vt:lpstr>
      <vt:lpstr>OXICODONA</vt:lpstr>
      <vt:lpstr>TAPENTADOL</vt:lpstr>
      <vt:lpstr>FENTANILO</vt:lpstr>
      <vt:lpstr>BUPRENORFINA</vt:lpstr>
      <vt:lpstr>METADONA</vt:lpstr>
      <vt:lpstr>VIAS DE ADMINISTRACIÓN EN URGENCIAS</vt:lpstr>
      <vt:lpstr>ANALGÉSICO NO RECOMENDADOS PARA TRATAMIENTO DE DOLOR RELACIONADO CON EL CÁNCER</vt:lpstr>
      <vt:lpstr>ROTACIÓN DE OPIÁCEOS</vt:lpstr>
      <vt:lpstr>ROTACIÓN DE OPIÁCEOS. PRECAUCIONES</vt:lpstr>
      <vt:lpstr>Diapositiva 31</vt:lpstr>
      <vt:lpstr>Diapositiva 32</vt:lpstr>
      <vt:lpstr>ADYUVANTES</vt:lpstr>
      <vt:lpstr>Diapositiva 34</vt:lpstr>
      <vt:lpstr>DOLOR IRRUPTIVO ONCOLOGICO</vt:lpstr>
      <vt:lpstr>DOLOR IRRUPTIVO ONCOLOGICO</vt:lpstr>
      <vt:lpstr>DOLOR IRRUPTIVO ONCOLOGICO</vt:lpstr>
      <vt:lpstr>Diapositiva 38</vt:lpstr>
      <vt:lpstr>Diapositiva 39</vt:lpstr>
      <vt:lpstr> Varón 67 años. Sano previamente. No comorbilidades.  Atlético.   -Ca. Páncreas. Qx + QT adyuvante (2018-2019) -Recaída local (septiembre 2020): cirugía diciembre 2020 -2 meses después: Recaída local. Intento de qt (1 ciclo). No posible por deterioro general u náuseas  ACUDE A URGENCIAS: Dolor HD y epigastrio.  Náuseas, vómitos y estreñimiento. Lleva Oxicodona oral 80 mg al día (incrementos progresivos rápidos)+3 rescates diarios de Fentanilo SL 100  JD: DOLOR POR RECAÍDA LOCAL+POSIBLE OBSTRUCCIÓN INTESTINAL MALIGNA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MANEJO DEL DOLOR ONCOLÓGICO: TRATAMIENTO DOMICILIARIO VS. TRATAMIENTO DE INGRESO</dc:title>
  <dc:creator>jao61</dc:creator>
  <cp:lastModifiedBy>HP</cp:lastModifiedBy>
  <cp:revision>48</cp:revision>
  <dcterms:created xsi:type="dcterms:W3CDTF">2021-06-27T18:39:46Z</dcterms:created>
  <dcterms:modified xsi:type="dcterms:W3CDTF">2021-09-02T18:10:32Z</dcterms:modified>
</cp:coreProperties>
</file>