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76" r:id="rId3"/>
    <p:sldId id="256" r:id="rId4"/>
    <p:sldId id="257" r:id="rId5"/>
    <p:sldId id="258" r:id="rId6"/>
    <p:sldId id="259" r:id="rId7"/>
    <p:sldId id="281" r:id="rId8"/>
    <p:sldId id="282" r:id="rId9"/>
    <p:sldId id="260" r:id="rId10"/>
    <p:sldId id="283" r:id="rId11"/>
    <p:sldId id="284" r:id="rId12"/>
    <p:sldId id="261" r:id="rId13"/>
    <p:sldId id="279" r:id="rId14"/>
    <p:sldId id="262" r:id="rId15"/>
    <p:sldId id="263" r:id="rId16"/>
    <p:sldId id="264" r:id="rId17"/>
    <p:sldId id="280" r:id="rId18"/>
    <p:sldId id="265" r:id="rId19"/>
    <p:sldId id="266" r:id="rId20"/>
    <p:sldId id="268" r:id="rId21"/>
    <p:sldId id="267" r:id="rId22"/>
    <p:sldId id="269" r:id="rId23"/>
    <p:sldId id="285" r:id="rId24"/>
    <p:sldId id="270" r:id="rId25"/>
    <p:sldId id="272" r:id="rId26"/>
    <p:sldId id="273" r:id="rId27"/>
    <p:sldId id="271" r:id="rId2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337" autoAdjust="0"/>
  </p:normalViewPr>
  <p:slideViewPr>
    <p:cSldViewPr>
      <p:cViewPr varScale="1">
        <p:scale>
          <a:sx n="124" d="100"/>
          <a:sy n="124" d="100"/>
        </p:scale>
        <p:origin x="2860"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8172F-173A-448C-9EF3-D10901F8D203}" type="datetimeFigureOut">
              <a:rPr lang="es-ES" smtClean="0"/>
              <a:pPr/>
              <a:t>07/05/2024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8BD8EB-02AC-4640-8E30-8509943F5F10}"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La demencia es un síndrome </a:t>
            </a:r>
            <a:r>
              <a:rPr lang="es-ES" dirty="0" err="1"/>
              <a:t>multietiológico</a:t>
            </a:r>
            <a:r>
              <a:rPr lang="es-ES" dirty="0"/>
              <a:t> causado por una disfunción cerebral, que suele ser multifocal y/o difusa.</a:t>
            </a:r>
          </a:p>
          <a:p>
            <a:r>
              <a:rPr lang="es-ES" dirty="0"/>
              <a:t>Se han podido identificar un gran número de enfermedades o situaciones clínicas capaces de producir síndrome demencial.</a:t>
            </a:r>
          </a:p>
          <a:p>
            <a:r>
              <a:rPr lang="es-ES" dirty="0"/>
              <a:t>Para una mejor comprensión sincrónica se han  establecido una serie de grupos que iremos exponiendo.</a:t>
            </a:r>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2</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CLASIFICACIÓN</a:t>
            </a:r>
            <a:r>
              <a:rPr lang="es-ES" baseline="0" dirty="0"/>
              <a:t> DE LAS DEMENCIAS:</a:t>
            </a:r>
          </a:p>
          <a:p>
            <a:pPr marL="228600" indent="-228600">
              <a:buAutoNum type="arabicPeriod"/>
            </a:pPr>
            <a:r>
              <a:rPr lang="es-ES" baseline="0" dirty="0"/>
              <a:t>DEMENCIAS PRIMARIAS DEGENERATIVAS (CORTICAL. SUBCORTICAL)</a:t>
            </a:r>
          </a:p>
          <a:p>
            <a:pPr marL="228600" indent="-228600">
              <a:buAutoNum type="arabicPeriod"/>
            </a:pPr>
            <a:r>
              <a:rPr lang="es-ES" baseline="0" dirty="0"/>
              <a:t>DEMENCIAS VASCULARES</a:t>
            </a:r>
          </a:p>
          <a:p>
            <a:pPr marL="228600" indent="-228600">
              <a:buAutoNum type="arabicPeriod"/>
            </a:pPr>
            <a:r>
              <a:rPr lang="es-ES" baseline="0" dirty="0"/>
              <a:t>DEMENCIAS SISTÉMICAS. </a:t>
            </a:r>
          </a:p>
          <a:p>
            <a:pPr marL="228600" indent="-228600">
              <a:buAutoNum type="arabicPeriod"/>
            </a:pPr>
            <a:endParaRPr lang="es-ES" baseline="0" dirty="0"/>
          </a:p>
          <a:p>
            <a:pPr marL="228600" indent="-228600">
              <a:buAutoNum type="arabicPeriod"/>
            </a:pP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3</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Tx/>
              <a:buChar char="-"/>
            </a:pPr>
            <a:r>
              <a:rPr lang="es-ES" dirty="0"/>
              <a:t> Segunda entidad</a:t>
            </a:r>
            <a:r>
              <a:rPr lang="es-ES" baseline="0" dirty="0"/>
              <a:t> de las demencias en términos cuantitativos.</a:t>
            </a:r>
            <a:r>
              <a:rPr lang="es-ES" dirty="0"/>
              <a:t> </a:t>
            </a:r>
          </a:p>
          <a:p>
            <a:pPr>
              <a:buFontTx/>
              <a:buChar char="-"/>
            </a:pP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5</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Tx/>
              <a:buChar char="-"/>
            </a:pPr>
            <a:endParaRPr lang="es-ES" dirty="0"/>
          </a:p>
          <a:p>
            <a:pPr>
              <a:buFontTx/>
              <a:buChar char="-"/>
            </a:pPr>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BD8EB-02AC-4640-8E30-8509943F5F10}"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3331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Tx/>
              <a:buChar char="-"/>
            </a:pP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7</a:t>
            </a:fld>
            <a:endParaRPr lang="es-ES"/>
          </a:p>
        </p:txBody>
      </p:sp>
    </p:spTree>
    <p:extLst>
      <p:ext uri="{BB962C8B-B14F-4D97-AF65-F5344CB8AC3E}">
        <p14:creationId xmlns:p14="http://schemas.microsoft.com/office/powerpoint/2010/main" val="3633070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28BD8EB-02AC-4640-8E30-8509943F5F10}" type="slidenum">
              <a:rPr lang="es-ES" smtClean="0"/>
              <a:pPr/>
              <a:t>10</a:t>
            </a:fld>
            <a:endParaRPr lang="es-ES"/>
          </a:p>
        </p:txBody>
      </p:sp>
    </p:spTree>
    <p:extLst>
      <p:ext uri="{BB962C8B-B14F-4D97-AF65-F5344CB8AC3E}">
        <p14:creationId xmlns:p14="http://schemas.microsoft.com/office/powerpoint/2010/main" val="3917606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En las técnicas de neuroimagen, se observa atrofia de regiones frontales y temporales.</a:t>
            </a:r>
          </a:p>
          <a:p>
            <a:r>
              <a:rPr lang="es-ES" dirty="0"/>
              <a:t>Se diferencias tres entidades:</a:t>
            </a:r>
          </a:p>
          <a:p>
            <a:pPr lvl="1">
              <a:buNone/>
            </a:pPr>
            <a:r>
              <a:rPr lang="es-ES" dirty="0"/>
              <a:t>1.- Demencia frontotemporal variante conductual </a:t>
            </a:r>
          </a:p>
          <a:p>
            <a:pPr lvl="1">
              <a:buNone/>
            </a:pPr>
            <a:r>
              <a:rPr lang="es-ES" sz="1800" dirty="0"/>
              <a:t>(atrofia FRONTAL BILATERAL Y TEMPORAL DERECHA).</a:t>
            </a:r>
            <a:endParaRPr lang="es-ES" dirty="0"/>
          </a:p>
          <a:p>
            <a:pPr lvl="1">
              <a:buNone/>
            </a:pPr>
            <a:r>
              <a:rPr lang="es-ES" dirty="0"/>
              <a:t>2.- Afasia progresiva no fluente </a:t>
            </a:r>
          </a:p>
          <a:p>
            <a:pPr lvl="1">
              <a:buNone/>
            </a:pPr>
            <a:r>
              <a:rPr lang="es-ES" sz="1800" dirty="0"/>
              <a:t>(atrofia PERISILVIANA IZQUIERDA y atrofia FRONTAL IZQUIERDA).</a:t>
            </a:r>
            <a:endParaRPr lang="es-ES" dirty="0"/>
          </a:p>
          <a:p>
            <a:pPr lvl="1">
              <a:buNone/>
            </a:pPr>
            <a:r>
              <a:rPr lang="es-ES" dirty="0"/>
              <a:t>3.- Demencia semántica </a:t>
            </a:r>
            <a:endParaRPr lang="es-ES" sz="1900" dirty="0"/>
          </a:p>
          <a:p>
            <a:pPr lvl="1">
              <a:buNone/>
            </a:pPr>
            <a:r>
              <a:rPr lang="es-ES" sz="1900" dirty="0"/>
              <a:t>(atrofia LÓBULO TEMPORAL ANTERIOR IZQUIERDO). </a:t>
            </a:r>
          </a:p>
          <a:p>
            <a:pPr>
              <a:buFontTx/>
              <a:buChar char="-"/>
            </a:pP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11</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Tx/>
              <a:buChar char="-"/>
            </a:pP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12</a:t>
            </a:fld>
            <a:endParaRPr lang="es-ES"/>
          </a:p>
        </p:txBody>
      </p:sp>
    </p:spTree>
    <p:extLst>
      <p:ext uri="{BB962C8B-B14F-4D97-AF65-F5344CB8AC3E}">
        <p14:creationId xmlns:p14="http://schemas.microsoft.com/office/powerpoint/2010/main" val="1271963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Aunque inicialmente aparece apatía, a lo largo de la enfermedad aparecen cuadros de hiperactividad, irritabilidad, verborrea. La </a:t>
            </a:r>
            <a:r>
              <a:rPr lang="es-ES" dirty="0" err="1"/>
              <a:t>anosognosia</a:t>
            </a:r>
            <a:r>
              <a:rPr lang="es-ES" dirty="0"/>
              <a:t> (falta de conciencia de la</a:t>
            </a:r>
            <a:r>
              <a:rPr lang="es-ES" baseline="0" dirty="0"/>
              <a:t> enfermedad).</a:t>
            </a:r>
            <a:r>
              <a:rPr lang="es-ES" dirty="0"/>
              <a:t> es generalizada y aparece desde el principio. Estos pacientes presentan problemas con la memoria pero no constituye el síntoma principal, la orientación y la memoria episódica suelen estar bastante conservadas, el lenguaje no se encuentra afectado por lo menos en las primeras fases.</a:t>
            </a:r>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13</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Inicialmente y a lo largo de la evolución destaca una alteración del lenguaje expresivo, manteniéndose normales o relativamente preservadas las demás funciones cognitivas.</a:t>
            </a:r>
          </a:p>
          <a:p>
            <a:r>
              <a:rPr lang="es-ES" dirty="0"/>
              <a:t>El lenguaje es anormal, vacilante, con frases cortas y errores fonológicos y sintácticos, con alteraciones en el orden de las palabras, uso inapropiado de los tiempos verbales, género gramatical, preposiciones y conjunciones. La compresión está conservada sobre todo, en palabras sencillas, aunque puede estar alterada en frases complejas. La memoria y las funciones </a:t>
            </a:r>
            <a:r>
              <a:rPr lang="es-ES" dirty="0" err="1"/>
              <a:t>visoespaciales</a:t>
            </a:r>
            <a:r>
              <a:rPr lang="es-ES" dirty="0"/>
              <a:t> son normales. En el periodo final, existe mutismo pero los pacientes pueden tener memoria conservada y capacidad para realizar las actividades de  la vida diaria. </a:t>
            </a:r>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14</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Descrita como una forma de afasia fluente. </a:t>
            </a:r>
          </a:p>
          <a:p>
            <a:r>
              <a:rPr lang="es-ES" dirty="0"/>
              <a:t>Los pacientes pierden el significado de las palabras, pero la fluencia permanece intacta y son capaces de mantener una conversación. Presentan marcada dificultad en la nominación y en la comprensión incluso de nombres sencillos. La compresión de las frases suele ser mejor que la de palabras aisladas. Estos pacientes tienen relativamente conservada la memoria autobiográfica y episódica, pero con pérdida de la memoria semántica. Suelen presentar dislexia cuando leen. La enfermedad progresa hacia afasia no fluente y mutismo.</a:t>
            </a:r>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15</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Lo más característico en estos pacientes es la combinación de síndrome </a:t>
            </a:r>
            <a:r>
              <a:rPr lang="es-ES" dirty="0" err="1"/>
              <a:t>disejecutivo</a:t>
            </a:r>
            <a:r>
              <a:rPr lang="es-ES" dirty="0"/>
              <a:t>, alteraciones </a:t>
            </a:r>
            <a:r>
              <a:rPr lang="es-ES" dirty="0" err="1"/>
              <a:t>visoespaciales</a:t>
            </a:r>
            <a:r>
              <a:rPr lang="es-ES" dirty="0"/>
              <a:t> y síntomas </a:t>
            </a:r>
            <a:r>
              <a:rPr lang="es-ES" dirty="0" err="1"/>
              <a:t>neuropsiquiátricos</a:t>
            </a:r>
            <a:r>
              <a:rPr lang="es-ES" dirty="0"/>
              <a:t> del tipo alucinaciones, delirios y alteración de la fase REM del sueño.</a:t>
            </a:r>
          </a:p>
          <a:p>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18</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 La prueba de elección por su mayor sensibilidad es la RNM, donde la presencia de lesiones </a:t>
            </a:r>
            <a:r>
              <a:rPr lang="es-ES" dirty="0" err="1"/>
              <a:t>hiperintensas</a:t>
            </a:r>
            <a:r>
              <a:rPr lang="es-ES" dirty="0"/>
              <a:t> </a:t>
            </a:r>
            <a:r>
              <a:rPr lang="es-ES" dirty="0" err="1"/>
              <a:t>periventriculares</a:t>
            </a:r>
            <a:r>
              <a:rPr lang="es-ES" dirty="0"/>
              <a:t> o en la sustancia blanca subcortical son </a:t>
            </a:r>
            <a:r>
              <a:rPr lang="es-ES" dirty="0" err="1"/>
              <a:t>predictores</a:t>
            </a:r>
            <a:r>
              <a:rPr lang="es-ES" dirty="0"/>
              <a:t> de demencia vascular.</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19</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4. </a:t>
            </a:r>
            <a:r>
              <a:rPr lang="es-ES" i="1" dirty="0"/>
              <a:t>Se ha observado deterioro cognitivo hasta en el 26% de los pacientes dados de alta con diagnóstico de insuficiencia cardiaca.</a:t>
            </a: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20</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a:solidFill>
                  <a:schemeClr val="tx1"/>
                </a:solidFill>
                <a:latin typeface="+mn-lt"/>
                <a:ea typeface="+mn-ea"/>
                <a:cs typeface="+mn-cs"/>
              </a:rPr>
              <a:t>trastorno patológico de la marcha, la demencia y la incontinencia urinaria. </a:t>
            </a:r>
            <a:r>
              <a:rPr lang="es-ES" dirty="0"/>
              <a:t>monitorización de la presión </a:t>
            </a:r>
            <a:r>
              <a:rPr lang="es-ES" dirty="0" err="1"/>
              <a:t>intraventricular</a:t>
            </a:r>
            <a:r>
              <a:rPr lang="es-ES" dirty="0"/>
              <a:t>. El tratamiento consiste en la derivación ventricular hacia peritoneo.</a:t>
            </a:r>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21</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Síndrome</a:t>
            </a:r>
            <a:r>
              <a:rPr lang="es-ES" baseline="0" dirty="0"/>
              <a:t> de </a:t>
            </a:r>
            <a:r>
              <a:rPr lang="es-ES" baseline="0" dirty="0" err="1"/>
              <a:t>Capgras:</a:t>
            </a:r>
            <a:r>
              <a:rPr lang="es-ES" sz="1200" b="1" i="0" kern="1200" dirty="0" err="1">
                <a:solidFill>
                  <a:schemeClr val="tx1"/>
                </a:solidFill>
                <a:latin typeface="+mn-lt"/>
                <a:ea typeface="+mn-ea"/>
                <a:cs typeface="+mn-cs"/>
              </a:rPr>
              <a:t>síndrome</a:t>
            </a:r>
            <a:r>
              <a:rPr lang="es-ES" sz="1200" b="0" i="0" kern="1200" dirty="0">
                <a:solidFill>
                  <a:schemeClr val="tx1"/>
                </a:solidFill>
                <a:latin typeface="+mn-lt"/>
                <a:ea typeface="+mn-ea"/>
                <a:cs typeface="+mn-cs"/>
              </a:rPr>
              <a:t> se caracteriza por el delirio que presenta el paciente en el que cree que su familiar o persona cercana ha sido reemplazada por un impostor que es físicamente igual</a:t>
            </a:r>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24</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B28BD8EB-02AC-4640-8E30-8509943F5F10}" type="slidenum">
              <a:rPr lang="es-ES" smtClean="0"/>
              <a:pPr/>
              <a:t>26</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72CD950-1C47-41AD-9F4A-8C559C6A4B36}"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es-ES_tradnl"/>
              <a:t>Haga clic para modificar el estilo de título del patrón</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_tradnl"/>
              <a:t>Haga clic para modificar el estilo de subtítulo del patrón</a:t>
            </a:r>
            <a:endParaRPr lang="en-US" dirty="0"/>
          </a:p>
        </p:txBody>
      </p:sp>
      <p:sp>
        <p:nvSpPr>
          <p:cNvPr id="7" name="Date Placeholder 6"/>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45697640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3195383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defRPr sz="2850">
                <a:solidFill>
                  <a:srgbClr val="262626"/>
                </a:solidFill>
              </a:defRPr>
            </a:lvl1p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_tradnl"/>
              <a:t>Haga clic para modificar los estilos de texto del patrón</a:t>
            </a:r>
          </a:p>
        </p:txBody>
      </p:sp>
      <p:sp>
        <p:nvSpPr>
          <p:cNvPr id="7" name="Date Placeholder 6"/>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252442163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Content Placeholder 2"/>
          <p:cNvSpPr>
            <a:spLocks noGrp="1"/>
          </p:cNvSpPr>
          <p:nvPr>
            <p:ph sz="half" idx="1"/>
          </p:nvPr>
        </p:nvSpPr>
        <p:spPr>
          <a:xfrm>
            <a:off x="1186434" y="2638044"/>
            <a:ext cx="3203828" cy="3101982"/>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4753737" y="2638044"/>
            <a:ext cx="3202685" cy="3101982"/>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8" name="Date Placeholder 7"/>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9" name="Footer Placeholder 8"/>
          <p:cNvSpPr>
            <a:spLocks noGrp="1"/>
          </p:cNvSpPr>
          <p:nvPr>
            <p:ph type="ftr" sz="quarter" idx="11"/>
          </p:nvPr>
        </p:nvSpPr>
        <p:spPr/>
        <p:txBody>
          <a:bodyPr/>
          <a:lstStyle/>
          <a:p>
            <a:endParaRPr lang="es-ES_tradnl"/>
          </a:p>
        </p:txBody>
      </p:sp>
      <p:sp>
        <p:nvSpPr>
          <p:cNvPr id="10" name="Slide Number Placeholder 9"/>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4150934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los estilos de texto del patrón</a:t>
            </a:r>
          </a:p>
        </p:txBody>
      </p:sp>
      <p:sp>
        <p:nvSpPr>
          <p:cNvPr id="4" name="Content Placeholder 3"/>
          <p:cNvSpPr>
            <a:spLocks noGrp="1"/>
          </p:cNvSpPr>
          <p:nvPr>
            <p:ph sz="half" idx="2"/>
          </p:nvPr>
        </p:nvSpPr>
        <p:spPr>
          <a:xfrm>
            <a:off x="1187577" y="3143250"/>
            <a:ext cx="3202686" cy="2596776"/>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6" name="Content Placeholder 5"/>
          <p:cNvSpPr>
            <a:spLocks noGrp="1"/>
          </p:cNvSpPr>
          <p:nvPr>
            <p:ph sz="quarter" idx="4"/>
          </p:nvPr>
        </p:nvSpPr>
        <p:spPr>
          <a:xfrm>
            <a:off x="4753737" y="3143250"/>
            <a:ext cx="3190113" cy="2596776"/>
          </a:xfrm>
        </p:spPr>
        <p:txBody>
          <a:bodyPr/>
          <a:lstStyle>
            <a:lvl5pPr>
              <a:defRPr/>
            </a:lvl5p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11" name="Text Placeholder 4"/>
          <p:cNvSpPr>
            <a:spLocks noGrp="1"/>
          </p:cNvSpPr>
          <p:nvPr>
            <p:ph type="body" sz="quarter" idx="13"/>
          </p:nvPr>
        </p:nvSpPr>
        <p:spPr>
          <a:xfrm>
            <a:off x="475373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los estilos de texto del patrón</a:t>
            </a:r>
          </a:p>
        </p:txBody>
      </p:sp>
      <p:sp>
        <p:nvSpPr>
          <p:cNvPr id="7" name="Date Placeholder 6"/>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7904E20D-812F-8140-B777-B6510C8EC0C6}" type="slidenum">
              <a:rPr lang="es-ES_tradnl" smtClean="0"/>
              <a:t>‹Nº›</a:t>
            </a:fld>
            <a:endParaRPr lang="es-ES_tradnl"/>
          </a:p>
        </p:txBody>
      </p:sp>
      <p:sp>
        <p:nvSpPr>
          <p:cNvPr id="10" name="Title 9"/>
          <p:cNvSpPr>
            <a:spLocks noGrp="1"/>
          </p:cNvSpPr>
          <p:nvPr>
            <p:ph type="title"/>
          </p:nvPr>
        </p:nvSpPr>
        <p:spPr/>
        <p:txBody>
          <a:bodyPr/>
          <a:lstStyle/>
          <a:p>
            <a:r>
              <a:rPr lang="es-ES_tradnl"/>
              <a:t>Haga clic para modificar el estilo de título del patrón</a:t>
            </a:r>
            <a:endParaRPr lang="en-US" dirty="0"/>
          </a:p>
        </p:txBody>
      </p:sp>
    </p:spTree>
    <p:extLst>
      <p:ext uri="{BB962C8B-B14F-4D97-AF65-F5344CB8AC3E}">
        <p14:creationId xmlns:p14="http://schemas.microsoft.com/office/powerpoint/2010/main" val="2164788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Date Placeholder 2"/>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1510564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2118176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2243829"/>
            <a:ext cx="3364992" cy="1141497"/>
          </a:xfrm>
          <a:solidFill>
            <a:srgbClr val="FFFFFF"/>
          </a:solidFill>
          <a:ln>
            <a:solidFill>
              <a:srgbClr val="404040"/>
            </a:solidFill>
          </a:ln>
        </p:spPr>
        <p:txBody>
          <a:bodyPr anchor="ctr" anchorCtr="1">
            <a:normAutofit/>
          </a:bodyPr>
          <a:lstStyle>
            <a:lvl1pPr>
              <a:defRPr sz="1650">
                <a:solidFill>
                  <a:srgbClr val="262626"/>
                </a:solidFill>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836676" y="3549918"/>
            <a:ext cx="2846070" cy="2194036"/>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_tradnl"/>
              <a:t>Haga clic para modificar los estilos de texto del patrón</a:t>
            </a:r>
          </a:p>
        </p:txBody>
      </p:sp>
      <p:sp>
        <p:nvSpPr>
          <p:cNvPr id="9" name="Date Placeholder 8"/>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10" name="Footer Placeholder 9"/>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s-ES_tradnl"/>
          </a:p>
        </p:txBody>
      </p:sp>
      <p:sp>
        <p:nvSpPr>
          <p:cNvPr id="11" name="Slide Number Placeholder 10"/>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2434236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2243828"/>
            <a:ext cx="3371249" cy="1134640"/>
          </a:xfrm>
          <a:solidFill>
            <a:srgbClr val="FFFFFF"/>
          </a:solidFill>
          <a:ln>
            <a:solidFill>
              <a:srgbClr val="404040"/>
            </a:solidFill>
          </a:ln>
        </p:spPr>
        <p:txBody>
          <a:bodyPr anchor="ctr" anchorCtr="1">
            <a:noAutofit/>
          </a:bodyPr>
          <a:lstStyle>
            <a:lvl1pPr>
              <a:defRPr sz="1650">
                <a:solidFill>
                  <a:srgbClr val="262626"/>
                </a:solidFill>
              </a:defRPr>
            </a:lvl1pPr>
          </a:lstStyle>
          <a:p>
            <a:r>
              <a:rPr lang="es-ES_tradnl"/>
              <a:t>Haga clic para modificar el estilo de título del patrón</a:t>
            </a:r>
            <a:endParaRPr lang="en-US" dirty="0"/>
          </a:p>
        </p:txBody>
      </p:sp>
      <p:sp>
        <p:nvSpPr>
          <p:cNvPr id="3" name="Picture Placeholder 2"/>
          <p:cNvSpPr>
            <a:spLocks noGrp="1" noChangeAspect="1"/>
          </p:cNvSpPr>
          <p:nvPr>
            <p:ph type="pic" idx="1"/>
          </p:nvPr>
        </p:nvSpPr>
        <p:spPr>
          <a:xfrm>
            <a:off x="4572000" y="0"/>
            <a:ext cx="4576573" cy="68580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836676" y="3549919"/>
            <a:ext cx="2846070" cy="219403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_tradnl"/>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0CF2A0E-C352-5E4F-A903-19C426CFB243}" type="datetimeFigureOut">
              <a:rPr lang="es-ES_tradnl" smtClean="0"/>
              <a:t>07/05/2024</a:t>
            </a:fld>
            <a:endParaRPr lang="es-ES_tradnl"/>
          </a:p>
        </p:txBody>
      </p:sp>
      <p:sp>
        <p:nvSpPr>
          <p:cNvPr id="9" name="Footer Placeholder 8"/>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s-ES_tradnl"/>
          </a:p>
        </p:txBody>
      </p:sp>
      <p:sp>
        <p:nvSpPr>
          <p:cNvPr id="10" name="Slide Number Placeholder 9"/>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403742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111120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973956" cy="4983480"/>
          </a:xfrm>
        </p:spPr>
        <p:txBody>
          <a:bodyPr vert="eaVert"/>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a:xfrm>
            <a:off x="1673352" y="937260"/>
            <a:ext cx="4648867" cy="4983480"/>
          </a:xfrm>
        </p:spPr>
        <p:txBody>
          <a:bodyPr vert="eaVert"/>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D0CF2A0E-C352-5E4F-A903-19C426CFB243}" type="datetimeFigureOut">
              <a:rPr lang="es-ES_tradnl" smtClean="0"/>
              <a:t>07/05/2024</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1624931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9602C-EF17-4E04-B47B-D7175B1D5123}" type="datetimeFigureOut">
              <a:rPr lang="es-ES" smtClean="0"/>
              <a:pPr/>
              <a:t>07/05/2024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CD950-1C47-41AD-9F4A-8C559C6A4B3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964692"/>
            <a:ext cx="5797296"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673352" y="2638045"/>
            <a:ext cx="5797296"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866072" y="6238816"/>
            <a:ext cx="2065310" cy="323968"/>
          </a:xfrm>
          <a:prstGeom prst="rect">
            <a:avLst/>
          </a:prstGeom>
        </p:spPr>
        <p:txBody>
          <a:bodyPr vert="horz" lIns="91440" tIns="45720" rIns="91440" bIns="45720" rtlCol="0" anchor="ctr"/>
          <a:lstStyle>
            <a:lvl1pPr algn="r">
              <a:defRPr sz="788">
                <a:solidFill>
                  <a:schemeClr val="tx1">
                    <a:alpha val="70000"/>
                  </a:schemeClr>
                </a:solidFill>
              </a:defRPr>
            </a:lvl1pPr>
          </a:lstStyle>
          <a:p>
            <a:fld id="{D0CF2A0E-C352-5E4F-A903-19C426CFB243}" type="datetimeFigureOut">
              <a:rPr lang="es-ES_tradnl" smtClean="0"/>
              <a:t>07/05/2024</a:t>
            </a:fld>
            <a:endParaRPr lang="es-ES_tradnl"/>
          </a:p>
        </p:txBody>
      </p:sp>
      <p:sp>
        <p:nvSpPr>
          <p:cNvPr id="5" name="Footer Placeholder 4"/>
          <p:cNvSpPr>
            <a:spLocks noGrp="1"/>
          </p:cNvSpPr>
          <p:nvPr>
            <p:ph type="ftr" sz="quarter" idx="3"/>
          </p:nvPr>
        </p:nvSpPr>
        <p:spPr>
          <a:xfrm>
            <a:off x="1200150" y="6236208"/>
            <a:ext cx="4425892" cy="320040"/>
          </a:xfrm>
          <a:prstGeom prst="rect">
            <a:avLst/>
          </a:prstGeom>
        </p:spPr>
        <p:txBody>
          <a:bodyPr vert="horz" lIns="91440" tIns="45720" rIns="91440" bIns="45720" rtlCol="0" anchor="ctr"/>
          <a:lstStyle>
            <a:lvl1pPr algn="l">
              <a:defRPr sz="788">
                <a:solidFill>
                  <a:schemeClr val="tx1">
                    <a:alpha val="70000"/>
                  </a:schemeClr>
                </a:solidFill>
              </a:defRPr>
            </a:lvl1pPr>
          </a:lstStyle>
          <a:p>
            <a:endParaRPr lang="es-ES_tradnl"/>
          </a:p>
        </p:txBody>
      </p:sp>
      <p:sp>
        <p:nvSpPr>
          <p:cNvPr id="6" name="Slide Number Placeholder 5"/>
          <p:cNvSpPr>
            <a:spLocks noGrp="1"/>
          </p:cNvSpPr>
          <p:nvPr>
            <p:ph type="sldNum" sz="quarter" idx="4"/>
          </p:nvPr>
        </p:nvSpPr>
        <p:spPr>
          <a:xfrm>
            <a:off x="8069192" y="6217920"/>
            <a:ext cx="274320" cy="365760"/>
          </a:xfrm>
          <a:prstGeom prst="ellipse">
            <a:avLst/>
          </a:prstGeom>
          <a:solidFill>
            <a:srgbClr val="1D1D1D">
              <a:alpha val="70000"/>
            </a:srgbClr>
          </a:solidFill>
        </p:spPr>
        <p:txBody>
          <a:bodyPr vert="horz" lIns="18288" tIns="45720" rIns="18288" bIns="45720" rtlCol="0" anchor="ctr">
            <a:noAutofit/>
          </a:bodyPr>
          <a:lstStyle>
            <a:lvl1pPr algn="ctr">
              <a:defRPr sz="825" spc="0" baseline="0">
                <a:solidFill>
                  <a:srgbClr val="FFFFFF"/>
                </a:solidFill>
              </a:defRPr>
            </a:lvl1pPr>
          </a:lstStyle>
          <a:p>
            <a:fld id="{7904E20D-812F-8140-B777-B6510C8EC0C6}" type="slidenum">
              <a:rPr lang="es-ES_tradnl" smtClean="0"/>
              <a:t>‹Nº›</a:t>
            </a:fld>
            <a:endParaRPr lang="es-ES_tradnl"/>
          </a:p>
        </p:txBody>
      </p:sp>
    </p:spTree>
    <p:extLst>
      <p:ext uri="{BB962C8B-B14F-4D97-AF65-F5344CB8AC3E}">
        <p14:creationId xmlns:p14="http://schemas.microsoft.com/office/powerpoint/2010/main" val="15289089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3 Rectángulo"/>
          <p:cNvSpPr>
            <a:spLocks noChangeArrowheads="1"/>
          </p:cNvSpPr>
          <p:nvPr/>
        </p:nvSpPr>
        <p:spPr bwMode="auto">
          <a:xfrm>
            <a:off x="109538" y="6165850"/>
            <a:ext cx="8999537" cy="646113"/>
          </a:xfrm>
          <a:prstGeom prst="rect">
            <a:avLst/>
          </a:prstGeom>
          <a:noFill/>
          <a:ln w="9525">
            <a:noFill/>
            <a:miter lim="800000"/>
            <a:headEnd/>
            <a:tailEnd/>
          </a:ln>
        </p:spPr>
        <p:txBody>
          <a:bodyPr>
            <a:spAutoFit/>
          </a:bodyPr>
          <a:lstStyle/>
          <a:p>
            <a:pPr algn="r"/>
            <a:r>
              <a:rPr lang="es-ES" b="1" dirty="0"/>
              <a:t>Dra. Belén Cámara Marín.  </a:t>
            </a:r>
          </a:p>
          <a:p>
            <a:pPr algn="r"/>
            <a:r>
              <a:rPr lang="es-ES" b="1" dirty="0"/>
              <a:t>Geriatra. Servicio de Geriatría. Complejo Hospitalario de Cartagena.</a:t>
            </a:r>
          </a:p>
        </p:txBody>
      </p:sp>
      <p:sp>
        <p:nvSpPr>
          <p:cNvPr id="32771" name="5 CuadroTexto"/>
          <p:cNvSpPr txBox="1">
            <a:spLocks noChangeArrowheads="1"/>
          </p:cNvSpPr>
          <p:nvPr/>
        </p:nvSpPr>
        <p:spPr bwMode="auto">
          <a:xfrm>
            <a:off x="251520" y="1772816"/>
            <a:ext cx="8640763" cy="3970318"/>
          </a:xfrm>
          <a:prstGeom prst="rect">
            <a:avLst/>
          </a:prstGeom>
          <a:solidFill>
            <a:srgbClr val="292DC9"/>
          </a:solidFill>
          <a:ln w="9525">
            <a:noFill/>
            <a:miter lim="800000"/>
            <a:headEnd/>
            <a:tailEnd/>
          </a:ln>
        </p:spPr>
        <p:txBody>
          <a:bodyPr wrap="square">
            <a:spAutoFit/>
          </a:bodyPr>
          <a:lstStyle/>
          <a:p>
            <a:pPr algn="ctr"/>
            <a:r>
              <a:rPr lang="es-ES" sz="4000" b="1" dirty="0">
                <a:solidFill>
                  <a:schemeClr val="bg1"/>
                </a:solidFill>
              </a:rPr>
              <a:t>CURSO DE GERIATRÍA</a:t>
            </a:r>
          </a:p>
          <a:p>
            <a:pPr algn="ctr"/>
            <a:r>
              <a:rPr lang="es-ES" sz="2800" b="1" i="1" dirty="0">
                <a:solidFill>
                  <a:schemeClr val="bg1"/>
                </a:solidFill>
              </a:rPr>
              <a:t>Programa teórico para residentes </a:t>
            </a:r>
            <a:r>
              <a:rPr lang="es-ES" sz="2800" b="1" i="1" dirty="0" err="1">
                <a:solidFill>
                  <a:schemeClr val="bg1"/>
                </a:solidFill>
              </a:rPr>
              <a:t>MFyC</a:t>
            </a:r>
            <a:r>
              <a:rPr lang="es-ES" sz="2800" b="1" i="1" dirty="0">
                <a:solidFill>
                  <a:schemeClr val="bg1"/>
                </a:solidFill>
              </a:rPr>
              <a:t>.</a:t>
            </a:r>
          </a:p>
          <a:p>
            <a:pPr algn="ctr"/>
            <a:endParaRPr lang="es-ES" sz="2800" b="1" i="1" dirty="0">
              <a:solidFill>
                <a:schemeClr val="bg1"/>
              </a:solidFill>
            </a:endParaRPr>
          </a:p>
          <a:p>
            <a:pPr algn="ctr"/>
            <a:endParaRPr lang="es-ES" sz="2800" b="1" i="1" dirty="0">
              <a:solidFill>
                <a:schemeClr val="bg1"/>
              </a:solidFill>
            </a:endParaRPr>
          </a:p>
          <a:p>
            <a:r>
              <a:rPr lang="es-ES" sz="2400" b="1">
                <a:solidFill>
                  <a:schemeClr val="bg1"/>
                </a:solidFill>
              </a:rPr>
              <a:t>- </a:t>
            </a:r>
            <a:r>
              <a:rPr lang="es-ES" sz="2400" b="1" dirty="0">
                <a:solidFill>
                  <a:schemeClr val="bg1"/>
                </a:solidFill>
              </a:rPr>
              <a:t>DETERIORO COGNITIVO LEVE (DCL).</a:t>
            </a:r>
          </a:p>
          <a:p>
            <a:pPr>
              <a:buFontTx/>
              <a:buChar char="-"/>
            </a:pPr>
            <a:r>
              <a:rPr lang="es-ES" sz="2400" b="1" dirty="0">
                <a:solidFill>
                  <a:schemeClr val="bg1"/>
                </a:solidFill>
              </a:rPr>
              <a:t> ENFERMEDAD DE ALZHEIMER (EA).</a:t>
            </a:r>
          </a:p>
          <a:p>
            <a:pPr>
              <a:buFontTx/>
              <a:buChar char="-"/>
            </a:pPr>
            <a:r>
              <a:rPr lang="es-ES" sz="2400" b="1" dirty="0">
                <a:solidFill>
                  <a:schemeClr val="bg1"/>
                </a:solidFill>
              </a:rPr>
              <a:t> </a:t>
            </a:r>
            <a:r>
              <a:rPr lang="es-ES" sz="2400" b="1" dirty="0">
                <a:solidFill>
                  <a:srgbClr val="FFFF00"/>
                </a:solidFill>
              </a:rPr>
              <a:t>OTRAS DEMENCIAS</a:t>
            </a:r>
            <a:r>
              <a:rPr lang="es-ES" sz="2400" b="1" dirty="0">
                <a:solidFill>
                  <a:schemeClr val="bg1"/>
                </a:solidFill>
              </a:rPr>
              <a:t>.</a:t>
            </a:r>
          </a:p>
          <a:p>
            <a:pPr>
              <a:buFontTx/>
              <a:buChar char="-"/>
            </a:pPr>
            <a:r>
              <a:rPr lang="es-ES" sz="2400" b="1" dirty="0">
                <a:solidFill>
                  <a:schemeClr val="bg1"/>
                </a:solidFill>
              </a:rPr>
              <a:t> LOS TRASTORNOS DE CONDUCTA EN LAS DEMENCIAS.</a:t>
            </a:r>
          </a:p>
          <a:p>
            <a:pPr>
              <a:buFontTx/>
              <a:buChar char="-"/>
            </a:pPr>
            <a:endParaRPr lang="es-ES" sz="3200" b="1" dirty="0">
              <a:solidFill>
                <a:schemeClr val="bg1"/>
              </a:solidFill>
            </a:endParaRPr>
          </a:p>
        </p:txBody>
      </p:sp>
      <p:pic>
        <p:nvPicPr>
          <p:cNvPr id="32772" name="Picture 5" descr="C:\Users\Carmenlinda\Desktop\SMUGG. 2019\MARCA HSMR.jpg"/>
          <p:cNvPicPr>
            <a:picLocks noChangeAspect="1" noChangeArrowheads="1"/>
          </p:cNvPicPr>
          <p:nvPr/>
        </p:nvPicPr>
        <p:blipFill>
          <a:blip r:embed="rId2" cstate="print"/>
          <a:srcRect/>
          <a:stretch>
            <a:fillRect/>
          </a:stretch>
        </p:blipFill>
        <p:spPr bwMode="auto">
          <a:xfrm>
            <a:off x="7092950" y="104775"/>
            <a:ext cx="1917700" cy="1524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4725144"/>
            <a:ext cx="7772400" cy="1470025"/>
          </a:xfrm>
        </p:spPr>
        <p:txBody>
          <a:bodyPr/>
          <a:lstStyle/>
          <a:p>
            <a:r>
              <a:rPr lang="es-ES" dirty="0"/>
              <a:t>DEMENCIAS </a:t>
            </a:r>
          </a:p>
        </p:txBody>
      </p:sp>
      <p:pic>
        <p:nvPicPr>
          <p:cNvPr id="4" name="3 Imagen" descr="4.jpg"/>
          <p:cNvPicPr>
            <a:picLocks noChangeAspect="1"/>
          </p:cNvPicPr>
          <p:nvPr/>
        </p:nvPicPr>
        <p:blipFill>
          <a:blip r:embed="rId3" cstate="print"/>
          <a:stretch>
            <a:fillRect/>
          </a:stretch>
        </p:blipFill>
        <p:spPr>
          <a:xfrm>
            <a:off x="2339752" y="1124744"/>
            <a:ext cx="4876800" cy="325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circl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CLASIFICACIÓN DE LAS DEMENCIAS</a:t>
            </a:r>
          </a:p>
        </p:txBody>
      </p:sp>
      <p:pic>
        <p:nvPicPr>
          <p:cNvPr id="4" name="3 Marcador de contenido" descr="Nueva imagen.bmp"/>
          <p:cNvPicPr>
            <a:picLocks noGrp="1" noChangeAspect="1"/>
          </p:cNvPicPr>
          <p:nvPr>
            <p:ph idx="1"/>
          </p:nvPr>
        </p:nvPicPr>
        <p:blipFill>
          <a:blip r:embed="rId3" cstate="print"/>
          <a:stretch>
            <a:fillRect/>
          </a:stretch>
        </p:blipFill>
        <p:spPr>
          <a:xfrm>
            <a:off x="2555776" y="1412776"/>
            <a:ext cx="3960440" cy="508016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CLASIFICACIÓN DE LAS DEMENCIAS</a:t>
            </a:r>
          </a:p>
        </p:txBody>
      </p:sp>
      <p:pic>
        <p:nvPicPr>
          <p:cNvPr id="4" name="3 Marcador de contenido" descr="2.bmp"/>
          <p:cNvPicPr>
            <a:picLocks noGrp="1" noChangeAspect="1"/>
          </p:cNvPicPr>
          <p:nvPr>
            <p:ph idx="1"/>
          </p:nvPr>
        </p:nvPicPr>
        <p:blipFill>
          <a:blip r:embed="rId2" cstate="print"/>
          <a:stretch>
            <a:fillRect/>
          </a:stretch>
        </p:blipFill>
        <p:spPr>
          <a:xfrm>
            <a:off x="2843808" y="1340768"/>
            <a:ext cx="3874514" cy="511467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b="1" dirty="0"/>
              <a:t>DEMENCIA POR CUERPOS DIFUSOS DE LEWY </a:t>
            </a:r>
            <a:r>
              <a:rPr lang="es-ES" sz="2000" dirty="0"/>
              <a:t>(neuronas del </a:t>
            </a:r>
            <a:r>
              <a:rPr lang="es-ES" sz="2000" dirty="0" err="1"/>
              <a:t>córtex</a:t>
            </a:r>
            <a:r>
              <a:rPr lang="es-ES" sz="2000" dirty="0"/>
              <a:t>, núcleos subcorticales o del </a:t>
            </a:r>
            <a:r>
              <a:rPr lang="es-ES" sz="2000" dirty="0" err="1"/>
              <a:t>troncocerebral</a:t>
            </a:r>
            <a:r>
              <a:rPr lang="es-ES" sz="2000" dirty="0"/>
              <a:t>)</a:t>
            </a:r>
            <a:endParaRPr lang="es-ES" dirty="0"/>
          </a:p>
        </p:txBody>
      </p:sp>
      <p:sp>
        <p:nvSpPr>
          <p:cNvPr id="3" name="2 Marcador de contenido"/>
          <p:cNvSpPr>
            <a:spLocks noGrp="1"/>
          </p:cNvSpPr>
          <p:nvPr>
            <p:ph idx="1"/>
          </p:nvPr>
        </p:nvSpPr>
        <p:spPr/>
        <p:txBody>
          <a:bodyPr>
            <a:normAutofit/>
          </a:bodyPr>
          <a:lstStyle/>
          <a:p>
            <a:r>
              <a:rPr lang="es-ES" sz="2400" dirty="0"/>
              <a:t>2º entidad de demencia en términos cuantitativos (15-30% de todas las demencias).</a:t>
            </a:r>
          </a:p>
          <a:p>
            <a:r>
              <a:rPr lang="es-ES_tradnl" sz="2400" dirty="0"/>
              <a:t>Es la segunda demencia degenerativa más frecuente en mayores de 65 años.</a:t>
            </a:r>
          </a:p>
          <a:p>
            <a:r>
              <a:rPr lang="es-ES_tradnl" sz="2400" dirty="0"/>
              <a:t>La anamnesis de todo paciente con deterioro cognitivo debe incluir la búsqueda de las características principales de DCL, incluso aunque la sospecha inicial sea de EA.</a:t>
            </a:r>
          </a:p>
          <a:p>
            <a:r>
              <a:rPr lang="es-ES_tradnl" sz="2400" dirty="0"/>
              <a:t>Debemos explorar sistemáticamente la presencia de signos parkinsonianos sutiles en enfermos con deterioro cognitivo leve y demencia leve.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b="1" dirty="0"/>
              <a:t>DEMENCIA POR CUERPOS DIFUSOS DE LEWY </a:t>
            </a:r>
            <a:r>
              <a:rPr lang="es-ES" sz="2000" dirty="0"/>
              <a:t>(neuronas del </a:t>
            </a:r>
            <a:r>
              <a:rPr lang="es-ES" sz="2000" dirty="0" err="1"/>
              <a:t>córtex</a:t>
            </a:r>
            <a:r>
              <a:rPr lang="es-ES" sz="2000" dirty="0"/>
              <a:t>, núcleos subcorticales o del </a:t>
            </a:r>
            <a:r>
              <a:rPr lang="es-ES" sz="2000" dirty="0" err="1"/>
              <a:t>troncocerebral</a:t>
            </a:r>
            <a:r>
              <a:rPr lang="es-ES" sz="2000" dirty="0"/>
              <a:t>)</a:t>
            </a:r>
            <a:endParaRPr lang="es-ES" dirty="0"/>
          </a:p>
        </p:txBody>
      </p:sp>
      <p:sp>
        <p:nvSpPr>
          <p:cNvPr id="3" name="2 Marcador de contenido"/>
          <p:cNvSpPr>
            <a:spLocks noGrp="1"/>
          </p:cNvSpPr>
          <p:nvPr>
            <p:ph idx="1"/>
          </p:nvPr>
        </p:nvSpPr>
        <p:spPr/>
        <p:txBody>
          <a:bodyPr>
            <a:normAutofit/>
          </a:bodyPr>
          <a:lstStyle/>
          <a:p>
            <a:pPr marL="0" indent="0">
              <a:buNone/>
            </a:pPr>
            <a:endParaRPr lang="es-ES" sz="1900" dirty="0"/>
          </a:p>
          <a:p>
            <a:r>
              <a:rPr lang="es-ES" sz="1900" dirty="0"/>
              <a:t>No existe un marcador biológico específico.</a:t>
            </a:r>
          </a:p>
          <a:p>
            <a:r>
              <a:rPr lang="es-ES_tradnl" sz="1900" dirty="0"/>
              <a:t>Importancia creciente del diagnóstico de formas prodrómicas de la enfermedad así como del desarrollo de biomarcadores de alfa-</a:t>
            </a:r>
            <a:r>
              <a:rPr lang="es-ES_tradnl" sz="1900" dirty="0" err="1"/>
              <a:t>sinucleína</a:t>
            </a:r>
            <a:r>
              <a:rPr lang="es-ES_tradnl" sz="1900" dirty="0"/>
              <a:t> en LCR y/o otros fluidos y tejidos, así como trazadores que permitan su detección.</a:t>
            </a:r>
            <a:endParaRPr lang="es-ES" sz="1900" dirty="0"/>
          </a:p>
          <a:p>
            <a:r>
              <a:rPr lang="es-ES" sz="1900" dirty="0"/>
              <a:t>Los estudios de imagen –NO ESPECIFICOS.</a:t>
            </a:r>
          </a:p>
          <a:p>
            <a:pPr>
              <a:buFontTx/>
              <a:buChar char="-"/>
            </a:pPr>
            <a:r>
              <a:rPr lang="es-ES" sz="1900" baseline="0" dirty="0"/>
              <a:t> </a:t>
            </a:r>
            <a:r>
              <a:rPr lang="es-ES" sz="1900" dirty="0"/>
              <a:t>Atrofia cerebral difusa con poca afectación de hipocampo y del lóbulo temporal y  mayor afectación a nivel de </a:t>
            </a:r>
            <a:r>
              <a:rPr lang="es-ES" sz="1900" dirty="0" err="1"/>
              <a:t>putamen</a:t>
            </a:r>
            <a:r>
              <a:rPr lang="es-ES" sz="1900" dirty="0"/>
              <a:t> y </a:t>
            </a:r>
            <a:r>
              <a:rPr lang="es-ES" sz="1900" dirty="0" err="1"/>
              <a:t>bifrontalanterolateral</a:t>
            </a:r>
            <a:r>
              <a:rPr lang="es-ES" sz="1900" dirty="0"/>
              <a:t>. </a:t>
            </a:r>
          </a:p>
          <a:p>
            <a:pPr>
              <a:buFontTx/>
              <a:buChar char="-"/>
            </a:pPr>
            <a:r>
              <a:rPr lang="es-ES" sz="1900" dirty="0"/>
              <a:t>S</a:t>
            </a:r>
            <a:r>
              <a:rPr lang="es-ES" sz="1900" baseline="0" dirty="0"/>
              <a:t>PECT y de PET demuestran hipofunción en las áreas primarias y en áreas asociativas temporales, parietales y occipitales</a:t>
            </a:r>
            <a:endParaRPr lang="es-ES" sz="1900" dirty="0"/>
          </a:p>
        </p:txBody>
      </p:sp>
    </p:spTree>
    <p:extLst>
      <p:ext uri="{BB962C8B-B14F-4D97-AF65-F5344CB8AC3E}">
        <p14:creationId xmlns:p14="http://schemas.microsoft.com/office/powerpoint/2010/main" val="2985377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b="1" dirty="0"/>
              <a:t>DEMENCIA POR CUERPOS DIFUSOS DE LEWY </a:t>
            </a:r>
            <a:r>
              <a:rPr lang="es-ES" sz="2000" dirty="0"/>
              <a:t>(neuronas del </a:t>
            </a:r>
            <a:r>
              <a:rPr lang="es-ES" sz="2000" dirty="0" err="1"/>
              <a:t>córtex</a:t>
            </a:r>
            <a:r>
              <a:rPr lang="es-ES" sz="2000" dirty="0"/>
              <a:t>, núcleos subcorticales o del </a:t>
            </a:r>
            <a:r>
              <a:rPr lang="es-ES" sz="2000" dirty="0" err="1"/>
              <a:t>troncocerebral</a:t>
            </a:r>
            <a:r>
              <a:rPr lang="es-ES" sz="2000" dirty="0"/>
              <a:t>)</a:t>
            </a:r>
            <a:endParaRPr lang="es-ES" dirty="0"/>
          </a:p>
        </p:txBody>
      </p:sp>
      <p:sp>
        <p:nvSpPr>
          <p:cNvPr id="3" name="2 Marcador de contenido"/>
          <p:cNvSpPr>
            <a:spLocks noGrp="1"/>
          </p:cNvSpPr>
          <p:nvPr>
            <p:ph idx="1"/>
          </p:nvPr>
        </p:nvSpPr>
        <p:spPr/>
        <p:txBody>
          <a:bodyPr>
            <a:normAutofit/>
          </a:bodyPr>
          <a:lstStyle/>
          <a:p>
            <a:pPr algn="just"/>
            <a:r>
              <a:rPr lang="es-ES" sz="2400" dirty="0"/>
              <a:t>Deterioro cognitivo de tipo </a:t>
            </a:r>
            <a:r>
              <a:rPr lang="es-ES" sz="2400" b="1" dirty="0"/>
              <a:t>fluctuante</a:t>
            </a:r>
            <a:r>
              <a:rPr lang="es-ES" sz="2400" dirty="0"/>
              <a:t>, con importante </a:t>
            </a:r>
            <a:r>
              <a:rPr lang="es-ES" sz="2400" b="1" dirty="0"/>
              <a:t>afectación</a:t>
            </a:r>
            <a:r>
              <a:rPr lang="es-ES" sz="2400" dirty="0"/>
              <a:t> de la </a:t>
            </a:r>
            <a:r>
              <a:rPr lang="es-ES" sz="2400" b="1" dirty="0"/>
              <a:t>atención y funciones ejecutivas</a:t>
            </a:r>
            <a:r>
              <a:rPr lang="es-ES" sz="2400" dirty="0"/>
              <a:t>, </a:t>
            </a:r>
            <a:r>
              <a:rPr lang="es-ES" sz="2400" b="1" dirty="0"/>
              <a:t>parkinsonismo</a:t>
            </a:r>
            <a:r>
              <a:rPr lang="es-ES" sz="2400" dirty="0"/>
              <a:t> y </a:t>
            </a:r>
            <a:r>
              <a:rPr lang="es-ES" sz="2400" b="1" dirty="0"/>
              <a:t>trastornos de la percepción o rasgos psicótico.</a:t>
            </a:r>
          </a:p>
          <a:p>
            <a:pPr algn="just"/>
            <a:r>
              <a:rPr lang="es-ES_tradnl" sz="2400" dirty="0"/>
              <a:t>Preguntar por TCSREM </a:t>
            </a:r>
            <a:r>
              <a:rPr lang="es-ES_tradnl" sz="1800" dirty="0"/>
              <a:t>(conducta vigorosa, ausencia de atonía muscular,  sueños vividos), </a:t>
            </a:r>
            <a:r>
              <a:rPr lang="es-ES_tradnl" sz="2400" dirty="0"/>
              <a:t>fluctuaciones atención y alucinaciones visuales.</a:t>
            </a:r>
          </a:p>
          <a:p>
            <a:pPr algn="just"/>
            <a:r>
              <a:rPr lang="es-ES_tradnl" sz="2400" dirty="0"/>
              <a:t>Relacionado con diferente distribución AP: cuerpos </a:t>
            </a:r>
            <a:r>
              <a:rPr lang="es-ES_tradnl" sz="2400" dirty="0" err="1"/>
              <a:t>lewy</a:t>
            </a:r>
            <a:r>
              <a:rPr lang="es-ES_tradnl" sz="2400" dirty="0"/>
              <a:t> corticales en inicio cognitivo y de tronco en relación con </a:t>
            </a:r>
            <a:r>
              <a:rPr lang="es-ES_tradnl" sz="2400" dirty="0" err="1"/>
              <a:t>sinucleinopatias</a:t>
            </a:r>
            <a:r>
              <a:rPr lang="es-ES_tradnl" sz="2400" dirty="0"/>
              <a:t>.</a:t>
            </a:r>
          </a:p>
          <a:p>
            <a:pPr algn="just"/>
            <a:r>
              <a:rPr lang="es-ES_tradnl" sz="2400" dirty="0"/>
              <a:t>Tratamiento complejo. </a:t>
            </a:r>
          </a:p>
        </p:txBody>
      </p:sp>
    </p:spTree>
    <p:extLst>
      <p:ext uri="{BB962C8B-B14F-4D97-AF65-F5344CB8AC3E}">
        <p14:creationId xmlns:p14="http://schemas.microsoft.com/office/powerpoint/2010/main" val="1497124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Criterios de demencia con cuerpos difusos de </a:t>
            </a:r>
            <a:r>
              <a:rPr lang="es-ES" dirty="0" err="1"/>
              <a:t>Lewy</a:t>
            </a:r>
            <a:endParaRPr lang="es-ES" dirty="0"/>
          </a:p>
        </p:txBody>
      </p:sp>
      <p:pic>
        <p:nvPicPr>
          <p:cNvPr id="4" name="3 Marcador de contenido" descr="7.bmp"/>
          <p:cNvPicPr>
            <a:picLocks noGrp="1" noChangeAspect="1"/>
          </p:cNvPicPr>
          <p:nvPr>
            <p:ph idx="1"/>
          </p:nvPr>
        </p:nvPicPr>
        <p:blipFill>
          <a:blip r:embed="rId2" cstate="print"/>
          <a:stretch>
            <a:fillRect/>
          </a:stretch>
        </p:blipFill>
        <p:spPr>
          <a:xfrm>
            <a:off x="2350205" y="1600200"/>
            <a:ext cx="4443589" cy="452596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908720"/>
            <a:ext cx="7886700" cy="4838700"/>
          </a:xfrm>
        </p:spPr>
        <p:txBody>
          <a:bodyPr>
            <a:noAutofit/>
          </a:bodyPr>
          <a:lstStyle/>
          <a:p>
            <a:pPr algn="just"/>
            <a:r>
              <a:rPr lang="es-ES_tradnl" sz="1600" dirty="0"/>
              <a:t>No disponemos de evidencias sobre el beneficio de las TNF en este grupo de pacientes. En todo caso. Podrían recomendarse si estuviesen disponibles reevaluando la respuesta en cada sujeto.</a:t>
            </a:r>
          </a:p>
          <a:p>
            <a:pPr algn="just"/>
            <a:r>
              <a:rPr lang="es-ES_tradnl" sz="1600" dirty="0"/>
              <a:t>Tanto </a:t>
            </a:r>
            <a:r>
              <a:rPr lang="es-ES_tradnl" sz="1600" dirty="0" err="1"/>
              <a:t>donepezilo</a:t>
            </a:r>
            <a:r>
              <a:rPr lang="es-ES_tradnl" sz="1600" dirty="0"/>
              <a:t> como rivastigmina parecen ser eficaces en la estera cognitiva y </a:t>
            </a:r>
            <a:r>
              <a:rPr lang="es-ES_tradnl" sz="1600" dirty="0" err="1"/>
              <a:t>neuropsiquiatrica</a:t>
            </a:r>
            <a:r>
              <a:rPr lang="es-ES_tradnl" sz="1600" dirty="0"/>
              <a:t> de pacientes con DCL y PDD (demencia degenerativa de tipo cortical).</a:t>
            </a:r>
          </a:p>
          <a:p>
            <a:pPr algn="just"/>
            <a:r>
              <a:rPr lang="es-ES_tradnl" sz="1600" dirty="0"/>
              <a:t>Las evidencias sobre </a:t>
            </a:r>
            <a:r>
              <a:rPr lang="es-ES_tradnl" sz="1600" dirty="0" err="1"/>
              <a:t>memantina</a:t>
            </a:r>
            <a:r>
              <a:rPr lang="es-ES_tradnl" sz="1600" dirty="0"/>
              <a:t> no parecen apoyar su uso en estos pacientes</a:t>
            </a:r>
          </a:p>
          <a:p>
            <a:pPr algn="just"/>
            <a:r>
              <a:rPr lang="es-ES_tradnl" sz="1600" dirty="0"/>
              <a:t>Las evidencias de eficacia en el grupo de los antipsicóticos son discutibles y su seguridad clínica y tolerancia variables.</a:t>
            </a:r>
          </a:p>
          <a:p>
            <a:pPr algn="just"/>
            <a:r>
              <a:rPr lang="es-ES_tradnl" sz="1600" dirty="0"/>
              <a:t>Los neurolépticos se deberían emplear sólo en aquellos sujetos con síntomas </a:t>
            </a:r>
            <a:r>
              <a:rPr lang="es-ES_tradnl" sz="1600" dirty="0" err="1"/>
              <a:t>neuropsiquiátricos</a:t>
            </a:r>
            <a:r>
              <a:rPr lang="es-ES_tradnl" sz="1600" dirty="0"/>
              <a:t> disruptivos en los que han fracasado otras terapias. </a:t>
            </a:r>
          </a:p>
          <a:p>
            <a:pPr algn="just"/>
            <a:r>
              <a:rPr lang="es-ES_tradnl" sz="1600" dirty="0"/>
              <a:t>Tanto clozapina como quetiapina parecen ser mejor tolerados que el resto especialmente en pacientes con DCL.  </a:t>
            </a:r>
          </a:p>
          <a:p>
            <a:pPr algn="just"/>
            <a:r>
              <a:rPr lang="es-ES_tradnl" sz="1600" dirty="0"/>
              <a:t>Se desaconseja el uso de neurolépticos típicos</a:t>
            </a:r>
          </a:p>
          <a:p>
            <a:pPr algn="just"/>
            <a:r>
              <a:rPr lang="es-ES_tradnl" sz="1600" dirty="0"/>
              <a:t>La </a:t>
            </a:r>
            <a:r>
              <a:rPr lang="es-ES_tradnl" sz="1600" dirty="0" err="1"/>
              <a:t>levodopa</a:t>
            </a:r>
            <a:r>
              <a:rPr lang="es-ES_tradnl" sz="1600" dirty="0"/>
              <a:t> es eficaz en el control y mejora de los síntomas motores en ambos grupos de pacientes (especialmente en los pacientes con PDD).  En la DCL, se debe emplear con cautela por el posible empeoramiento de los síntomas neuropsiquiátricos</a:t>
            </a:r>
          </a:p>
          <a:p>
            <a:pPr algn="just"/>
            <a:r>
              <a:rPr lang="es-ES_tradnl" sz="1600" dirty="0"/>
              <a:t>El Clonazepam es eficaz en el control del Trastornos de conducta del sueño REM (TCSREM).</a:t>
            </a:r>
          </a:p>
        </p:txBody>
      </p:sp>
      <p:sp>
        <p:nvSpPr>
          <p:cNvPr id="2" name="CuadroTexto 1">
            <a:extLst>
              <a:ext uri="{FF2B5EF4-FFF2-40B4-BE49-F238E27FC236}">
                <a16:creationId xmlns:a16="http://schemas.microsoft.com/office/drawing/2014/main" id="{4FA72843-13E0-2E6A-561D-388E3FE4CBCB}"/>
              </a:ext>
            </a:extLst>
          </p:cNvPr>
          <p:cNvSpPr txBox="1"/>
          <p:nvPr/>
        </p:nvSpPr>
        <p:spPr>
          <a:xfrm>
            <a:off x="1835696" y="262874"/>
            <a:ext cx="5472608" cy="861774"/>
          </a:xfrm>
          <a:prstGeom prst="rect">
            <a:avLst/>
          </a:prstGeom>
          <a:noFill/>
        </p:spPr>
        <p:txBody>
          <a:bodyPr wrap="square" rtlCol="0">
            <a:spAutoFit/>
          </a:bodyPr>
          <a:lstStyle/>
          <a:p>
            <a:pPr algn="ctr"/>
            <a:r>
              <a:rPr lang="es-ES_tradnl" sz="3200" b="1" dirty="0"/>
              <a:t>RECOMENDACIONES</a:t>
            </a:r>
          </a:p>
          <a:p>
            <a:endParaRPr lang="es-ES" dirty="0"/>
          </a:p>
        </p:txBody>
      </p:sp>
    </p:spTree>
    <p:extLst>
      <p:ext uri="{BB962C8B-B14F-4D97-AF65-F5344CB8AC3E}">
        <p14:creationId xmlns:p14="http://schemas.microsoft.com/office/powerpoint/2010/main" val="169082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7866" y="941917"/>
            <a:ext cx="8193617" cy="4940300"/>
          </a:xfrm>
        </p:spPr>
        <p:txBody>
          <a:bodyPr>
            <a:noAutofit/>
          </a:bodyPr>
          <a:lstStyle/>
          <a:p>
            <a:r>
              <a:rPr lang="es-ES_tradnl" sz="1800" dirty="0"/>
              <a:t>Abordaje de múltiples síntomas</a:t>
            </a:r>
          </a:p>
          <a:p>
            <a:pPr marL="0" indent="0">
              <a:buNone/>
            </a:pPr>
            <a:r>
              <a:rPr lang="es-ES_tradnl" sz="1800" dirty="0"/>
              <a:t>Primer paso: </a:t>
            </a:r>
          </a:p>
          <a:p>
            <a:r>
              <a:rPr lang="es-ES_tradnl" sz="1800" dirty="0"/>
              <a:t>INHIBIDORES DE LA COLINESTERASA: </a:t>
            </a:r>
            <a:r>
              <a:rPr lang="es-ES_tradnl" sz="1800" dirty="0" err="1"/>
              <a:t>Rivastigmina</a:t>
            </a:r>
            <a:r>
              <a:rPr lang="es-ES_tradnl" sz="1800" dirty="0"/>
              <a:t>, </a:t>
            </a:r>
            <a:r>
              <a:rPr lang="es-ES_tradnl" sz="1800" dirty="0" err="1"/>
              <a:t>donepezilo</a:t>
            </a:r>
            <a:r>
              <a:rPr lang="es-ES_tradnl" sz="1800" dirty="0"/>
              <a:t> </a:t>
            </a:r>
          </a:p>
          <a:p>
            <a:pPr marL="0" indent="0">
              <a:buNone/>
            </a:pPr>
            <a:r>
              <a:rPr lang="es-ES_tradnl" sz="1800" dirty="0"/>
              <a:t>Pueden producir mejoría de: </a:t>
            </a:r>
          </a:p>
          <a:p>
            <a:pPr>
              <a:buFont typeface="Wingdings" charset="2"/>
              <a:buChar char="ü"/>
            </a:pPr>
            <a:r>
              <a:rPr lang="es-ES_tradnl" sz="1800" dirty="0"/>
              <a:t>Deterioro cognitivo</a:t>
            </a:r>
          </a:p>
          <a:p>
            <a:pPr>
              <a:buFont typeface="Wingdings" charset="2"/>
              <a:buChar char="ü"/>
            </a:pPr>
            <a:r>
              <a:rPr lang="es-ES_tradnl" sz="1800" dirty="0"/>
              <a:t>Fluctuaciones</a:t>
            </a:r>
          </a:p>
          <a:p>
            <a:pPr>
              <a:buFont typeface="Wingdings" charset="2"/>
              <a:buChar char="ü"/>
            </a:pPr>
            <a:r>
              <a:rPr lang="es-ES_tradnl" sz="1800" dirty="0"/>
              <a:t>Alucinaciones</a:t>
            </a:r>
          </a:p>
          <a:p>
            <a:pPr>
              <a:buFont typeface="Wingdings" charset="2"/>
              <a:buChar char="ü"/>
            </a:pPr>
            <a:r>
              <a:rPr lang="es-ES_tradnl" sz="1800" dirty="0"/>
              <a:t>Síntomas psiquiátricos</a:t>
            </a:r>
          </a:p>
          <a:p>
            <a:pPr marL="0" indent="0">
              <a:buNone/>
            </a:pPr>
            <a:r>
              <a:rPr lang="es-ES_tradnl" sz="1800" dirty="0"/>
              <a:t>Tras IACE: </a:t>
            </a:r>
          </a:p>
          <a:p>
            <a:r>
              <a:rPr lang="es-ES_tradnl" sz="1800" dirty="0"/>
              <a:t>Abordar el problema más molesto/relevante</a:t>
            </a:r>
          </a:p>
          <a:p>
            <a:r>
              <a:rPr lang="es-ES_tradnl" sz="1800" dirty="0"/>
              <a:t>Parkinsonismo: </a:t>
            </a:r>
            <a:r>
              <a:rPr lang="es-ES_tradnl" sz="1800" dirty="0" err="1"/>
              <a:t>Ldopa</a:t>
            </a:r>
            <a:r>
              <a:rPr lang="es-ES_tradnl" sz="1800" dirty="0"/>
              <a:t> a dosis bajas. Precaución en el tratamiento de los síntomas motores: </a:t>
            </a:r>
            <a:r>
              <a:rPr lang="es-ES_tradnl" sz="1800" dirty="0" err="1"/>
              <a:t>levodopa</a:t>
            </a:r>
            <a:r>
              <a:rPr lang="es-ES_tradnl" sz="1800" dirty="0"/>
              <a:t> preferible por el riesgo de exacerbar los síntomas cognitivo-conductuales con </a:t>
            </a:r>
            <a:r>
              <a:rPr lang="es-ES_tradnl" sz="1800" dirty="0" err="1"/>
              <a:t>AgDA</a:t>
            </a:r>
            <a:r>
              <a:rPr lang="es-ES_tradnl" sz="1800" dirty="0"/>
              <a:t>. Tratamiento no farmacológico (marcha, inestabilidad postural)</a:t>
            </a:r>
          </a:p>
          <a:p>
            <a:r>
              <a:rPr lang="es-ES_tradnl" sz="1800" dirty="0"/>
              <a:t>Alucinaciones: si no tienen impacto sobre el paciente, no deben tratarse - manejo no farmacológico. Usados con más frecuencia: </a:t>
            </a:r>
            <a:r>
              <a:rPr lang="es-ES_tradnl" sz="1800" dirty="0" err="1"/>
              <a:t>clozapina</a:t>
            </a:r>
            <a:r>
              <a:rPr lang="es-ES_tradnl" sz="1800" dirty="0"/>
              <a:t> – </a:t>
            </a:r>
            <a:r>
              <a:rPr lang="es-ES_tradnl" sz="1800" dirty="0" err="1"/>
              <a:t>quetiapina</a:t>
            </a:r>
            <a:endParaRPr lang="es-ES_tradnl" sz="1800" dirty="0"/>
          </a:p>
          <a:p>
            <a:r>
              <a:rPr lang="es-ES_tradnl" sz="1800" dirty="0"/>
              <a:t>TCSREM: </a:t>
            </a:r>
            <a:r>
              <a:rPr lang="es-ES_tradnl" sz="1800" dirty="0" err="1"/>
              <a:t>clonazepam</a:t>
            </a:r>
            <a:r>
              <a:rPr lang="es-ES_tradnl" sz="1800" dirty="0"/>
              <a:t>, melatonina</a:t>
            </a:r>
          </a:p>
          <a:p>
            <a:r>
              <a:rPr lang="es-ES_tradnl" sz="1800" dirty="0"/>
              <a:t>Otros: sialorrea, estreñimiento</a:t>
            </a:r>
          </a:p>
        </p:txBody>
      </p:sp>
      <p:sp>
        <p:nvSpPr>
          <p:cNvPr id="2" name="CuadroTexto 1">
            <a:extLst>
              <a:ext uri="{FF2B5EF4-FFF2-40B4-BE49-F238E27FC236}">
                <a16:creationId xmlns:a16="http://schemas.microsoft.com/office/drawing/2014/main" id="{D4B4AE6A-D616-BFFD-71B7-0DA3A70B6E6C}"/>
              </a:ext>
            </a:extLst>
          </p:cNvPr>
          <p:cNvSpPr txBox="1"/>
          <p:nvPr/>
        </p:nvSpPr>
        <p:spPr>
          <a:xfrm>
            <a:off x="1792386" y="175564"/>
            <a:ext cx="5184576" cy="800219"/>
          </a:xfrm>
          <a:prstGeom prst="rect">
            <a:avLst/>
          </a:prstGeom>
          <a:noFill/>
        </p:spPr>
        <p:txBody>
          <a:bodyPr wrap="square" rtlCol="0">
            <a:spAutoFit/>
          </a:bodyPr>
          <a:lstStyle/>
          <a:p>
            <a:pPr algn="ctr"/>
            <a:r>
              <a:rPr lang="es-ES_tradnl" sz="2800" b="1" dirty="0"/>
              <a:t>MANEJO Y TRATAMIENTO </a:t>
            </a:r>
          </a:p>
          <a:p>
            <a:endParaRPr lang="es-ES" dirty="0"/>
          </a:p>
        </p:txBody>
      </p:sp>
    </p:spTree>
    <p:extLst>
      <p:ext uri="{BB962C8B-B14F-4D97-AF65-F5344CB8AC3E}">
        <p14:creationId xmlns:p14="http://schemas.microsoft.com/office/powerpoint/2010/main" val="1026668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DEMENCIAS FRONTOTEMPORALES</a:t>
            </a:r>
          </a:p>
        </p:txBody>
      </p:sp>
      <p:sp>
        <p:nvSpPr>
          <p:cNvPr id="3" name="2 Marcador de contenido"/>
          <p:cNvSpPr>
            <a:spLocks noGrp="1"/>
          </p:cNvSpPr>
          <p:nvPr>
            <p:ph idx="1"/>
          </p:nvPr>
        </p:nvSpPr>
        <p:spPr/>
        <p:txBody>
          <a:bodyPr>
            <a:normAutofit fontScale="70000" lnSpcReduction="20000"/>
          </a:bodyPr>
          <a:lstStyle/>
          <a:p>
            <a:r>
              <a:rPr lang="es-ES_tradnl" sz="3200" dirty="0"/>
              <a:t>Entidad heterogénea en fenotipos clínicos, histológicos y causas genéticas.</a:t>
            </a:r>
          </a:p>
          <a:p>
            <a:r>
              <a:rPr lang="es-ES_tradnl" sz="3200" dirty="0"/>
              <a:t>3ª causa de demencia tras EA y DC Lewy.</a:t>
            </a:r>
          </a:p>
          <a:p>
            <a:r>
              <a:rPr lang="es-ES_tradnl" sz="3200" dirty="0"/>
              <a:t>2ª causa de demencia en &lt;65 años.</a:t>
            </a:r>
          </a:p>
          <a:p>
            <a:r>
              <a:rPr lang="es-ES_tradnl" sz="3200" dirty="0"/>
              <a:t>Edad de inicio: 50-70 años. </a:t>
            </a:r>
          </a:p>
          <a:p>
            <a:r>
              <a:rPr lang="es-ES_tradnl" sz="3200" dirty="0"/>
              <a:t>Importancia de factores genéticos:</a:t>
            </a:r>
          </a:p>
          <a:p>
            <a:pPr>
              <a:buFont typeface="Wingdings" charset="2"/>
              <a:buChar char="ü"/>
            </a:pPr>
            <a:r>
              <a:rPr lang="es-ES_tradnl" sz="3200" dirty="0"/>
              <a:t>40% con historia familiar (20% con herencia dominante) </a:t>
            </a:r>
          </a:p>
          <a:p>
            <a:pPr>
              <a:buFont typeface="Wingdings" charset="2"/>
              <a:buChar char="ü"/>
            </a:pPr>
            <a:r>
              <a:rPr lang="es-ES_tradnl" sz="3200" dirty="0"/>
              <a:t>Una docena de genes conocidos asociados con DLFT+/-EMN </a:t>
            </a:r>
          </a:p>
          <a:p>
            <a:r>
              <a:rPr lang="es-ES_tradnl" sz="3200" dirty="0"/>
              <a:t>Variante conductual, del lenguaje, parkinsonismos atípicos y ENM</a:t>
            </a:r>
          </a:p>
          <a:p>
            <a:r>
              <a:rPr lang="es-ES_tradnl" sz="3200" dirty="0"/>
              <a:t>Heterogeneidad Anatomía Patológica: principales proteína tau y TDP-43</a:t>
            </a:r>
          </a:p>
          <a:p>
            <a:r>
              <a:rPr lang="es-ES_tradnl" sz="3200" dirty="0"/>
              <a:t>Investigación en formas prodrómicas</a:t>
            </a:r>
            <a:endParaRPr lang="es-ES_tradnl" dirty="0"/>
          </a:p>
          <a:p>
            <a:endParaRPr lang="es-ES_tradnl" sz="3200" dirty="0"/>
          </a:p>
          <a:p>
            <a:pPr marL="0" indent="0">
              <a:buNone/>
            </a:pPr>
            <a:endParaRPr lang="es-ES_tradnl"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DEMENCIAS FRONTOTEMPORALES</a:t>
            </a:r>
          </a:p>
        </p:txBody>
      </p:sp>
      <p:sp>
        <p:nvSpPr>
          <p:cNvPr id="3" name="2 Marcador de contenido"/>
          <p:cNvSpPr>
            <a:spLocks noGrp="1"/>
          </p:cNvSpPr>
          <p:nvPr>
            <p:ph idx="1"/>
          </p:nvPr>
        </p:nvSpPr>
        <p:spPr/>
        <p:txBody>
          <a:bodyPr>
            <a:normAutofit/>
          </a:bodyPr>
          <a:lstStyle/>
          <a:p>
            <a:endParaRPr lang="es-ES_tradnl" sz="3200" dirty="0"/>
          </a:p>
          <a:p>
            <a:pPr marL="0" indent="0">
              <a:buNone/>
            </a:pPr>
            <a:endParaRPr lang="es-ES_tradnl" sz="3200" dirty="0"/>
          </a:p>
        </p:txBody>
      </p:sp>
      <p:sp>
        <p:nvSpPr>
          <p:cNvPr id="5" name="CuadroTexto 4">
            <a:extLst>
              <a:ext uri="{FF2B5EF4-FFF2-40B4-BE49-F238E27FC236}">
                <a16:creationId xmlns:a16="http://schemas.microsoft.com/office/drawing/2014/main" id="{25B0D6F2-F120-CA25-3385-C643286CC338}"/>
              </a:ext>
            </a:extLst>
          </p:cNvPr>
          <p:cNvSpPr txBox="1"/>
          <p:nvPr/>
        </p:nvSpPr>
        <p:spPr>
          <a:xfrm>
            <a:off x="539552" y="1566952"/>
            <a:ext cx="7632848" cy="3785652"/>
          </a:xfrm>
          <a:prstGeom prst="rect">
            <a:avLst/>
          </a:prstGeom>
          <a:noFill/>
        </p:spPr>
        <p:txBody>
          <a:bodyPr wrap="square">
            <a:spAutoFit/>
          </a:bodyPr>
          <a:lstStyle/>
          <a:p>
            <a:pPr marL="285750" indent="-285750">
              <a:buFont typeface="Arial" panose="020B0604020202020204" pitchFamily="34" charset="0"/>
              <a:buChar char="•"/>
            </a:pPr>
            <a:r>
              <a:rPr lang="es-ES" sz="2400" dirty="0"/>
              <a:t>En las técnicas de neuroimagen, se observa atrofia de regiones frontales y temporales.</a:t>
            </a:r>
          </a:p>
          <a:p>
            <a:pPr marL="285750" indent="-285750">
              <a:buFont typeface="Arial" panose="020B0604020202020204" pitchFamily="34" charset="0"/>
              <a:buChar char="•"/>
            </a:pPr>
            <a:r>
              <a:rPr lang="es-ES" sz="2400" dirty="0"/>
              <a:t>Se diferencias tres entidades:</a:t>
            </a:r>
          </a:p>
          <a:p>
            <a:pPr lvl="1">
              <a:buNone/>
            </a:pPr>
            <a:r>
              <a:rPr lang="es-ES" sz="2400" dirty="0"/>
              <a:t>1.- Demencia frontotemporal variante conductual </a:t>
            </a:r>
          </a:p>
          <a:p>
            <a:pPr lvl="1">
              <a:buNone/>
            </a:pPr>
            <a:r>
              <a:rPr lang="es-ES" sz="2400" dirty="0"/>
              <a:t>(atrofia FRONTAL BILATERAL Y TEMPORAL DERECHA).</a:t>
            </a:r>
          </a:p>
          <a:p>
            <a:pPr lvl="1">
              <a:buNone/>
            </a:pPr>
            <a:r>
              <a:rPr lang="es-ES" sz="2400" dirty="0"/>
              <a:t>2.- Afasia progresiva no fluente </a:t>
            </a:r>
          </a:p>
          <a:p>
            <a:pPr lvl="1">
              <a:buNone/>
            </a:pPr>
            <a:r>
              <a:rPr lang="es-ES" sz="2400" dirty="0"/>
              <a:t>(atrofia PERISILVIANA IZQUIERDA y atrofia FRONTAL IZQUIERDA).</a:t>
            </a:r>
          </a:p>
          <a:p>
            <a:pPr lvl="1">
              <a:buNone/>
            </a:pPr>
            <a:r>
              <a:rPr lang="es-ES" sz="2400" dirty="0"/>
              <a:t>3.- Demencia semántica </a:t>
            </a:r>
          </a:p>
          <a:p>
            <a:pPr lvl="1">
              <a:buNone/>
            </a:pPr>
            <a:r>
              <a:rPr lang="es-ES" sz="2400" dirty="0"/>
              <a:t>(atrofia LÓBULO TEMPORAL ANTERIOR IZQUIERDO). </a:t>
            </a:r>
          </a:p>
        </p:txBody>
      </p:sp>
    </p:spTree>
    <p:extLst>
      <p:ext uri="{BB962C8B-B14F-4D97-AF65-F5344CB8AC3E}">
        <p14:creationId xmlns:p14="http://schemas.microsoft.com/office/powerpoint/2010/main" val="3677307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i="1" dirty="0"/>
              <a:t>Demencia </a:t>
            </a:r>
            <a:r>
              <a:rPr lang="es-ES" b="1" i="1" dirty="0" err="1"/>
              <a:t>frontotemporal</a:t>
            </a:r>
            <a:r>
              <a:rPr lang="es-ES" b="1" i="1" dirty="0"/>
              <a:t> variante conductual</a:t>
            </a:r>
          </a:p>
        </p:txBody>
      </p:sp>
      <p:sp>
        <p:nvSpPr>
          <p:cNvPr id="3" name="2 Marcador de contenido"/>
          <p:cNvSpPr>
            <a:spLocks noGrp="1"/>
          </p:cNvSpPr>
          <p:nvPr>
            <p:ph idx="1"/>
          </p:nvPr>
        </p:nvSpPr>
        <p:spPr>
          <a:xfrm>
            <a:off x="467544" y="1412776"/>
            <a:ext cx="8229600" cy="4525963"/>
          </a:xfrm>
        </p:spPr>
        <p:txBody>
          <a:bodyPr/>
          <a:lstStyle/>
          <a:p>
            <a:pPr>
              <a:buNone/>
            </a:pPr>
            <a:r>
              <a:rPr lang="es-ES" dirty="0"/>
              <a:t>* </a:t>
            </a:r>
            <a:r>
              <a:rPr lang="es-ES" sz="2400" dirty="0"/>
              <a:t>Criterios </a:t>
            </a:r>
            <a:r>
              <a:rPr lang="es-ES" sz="2400" dirty="0" err="1"/>
              <a:t>diagnosticos</a:t>
            </a:r>
            <a:r>
              <a:rPr lang="es-ES" sz="2400" dirty="0"/>
              <a:t>:</a:t>
            </a:r>
            <a:endParaRPr lang="es-ES" dirty="0"/>
          </a:p>
          <a:p>
            <a:pPr>
              <a:buNone/>
            </a:pPr>
            <a:endParaRPr lang="es-ES" dirty="0"/>
          </a:p>
        </p:txBody>
      </p:sp>
      <p:pic>
        <p:nvPicPr>
          <p:cNvPr id="4" name="3 Imagen" descr="8.bmp"/>
          <p:cNvPicPr>
            <a:picLocks noChangeAspect="1"/>
          </p:cNvPicPr>
          <p:nvPr/>
        </p:nvPicPr>
        <p:blipFill>
          <a:blip r:embed="rId3" cstate="print"/>
          <a:stretch>
            <a:fillRect/>
          </a:stretch>
        </p:blipFill>
        <p:spPr>
          <a:xfrm>
            <a:off x="323528" y="2060848"/>
            <a:ext cx="4817626" cy="1510150"/>
          </a:xfrm>
          <a:prstGeom prst="rect">
            <a:avLst/>
          </a:prstGeom>
        </p:spPr>
      </p:pic>
      <p:pic>
        <p:nvPicPr>
          <p:cNvPr id="5" name="4 Imagen" descr="9.bmp"/>
          <p:cNvPicPr>
            <a:picLocks noChangeAspect="1"/>
          </p:cNvPicPr>
          <p:nvPr/>
        </p:nvPicPr>
        <p:blipFill>
          <a:blip r:embed="rId4" cstate="print"/>
          <a:stretch>
            <a:fillRect/>
          </a:stretch>
        </p:blipFill>
        <p:spPr>
          <a:xfrm>
            <a:off x="5292080" y="2007511"/>
            <a:ext cx="3597910" cy="485048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i="1" dirty="0"/>
              <a:t>Afasia progresiva no fluente progresiva</a:t>
            </a:r>
          </a:p>
        </p:txBody>
      </p:sp>
      <p:sp>
        <p:nvSpPr>
          <p:cNvPr id="3" name="2 Marcador de contenido"/>
          <p:cNvSpPr>
            <a:spLocks noGrp="1"/>
          </p:cNvSpPr>
          <p:nvPr>
            <p:ph idx="1"/>
          </p:nvPr>
        </p:nvSpPr>
        <p:spPr>
          <a:xfrm>
            <a:off x="457200" y="1600200"/>
            <a:ext cx="8363272" cy="4525963"/>
          </a:xfrm>
        </p:spPr>
        <p:txBody>
          <a:bodyPr/>
          <a:lstStyle/>
          <a:p>
            <a:pPr>
              <a:buNone/>
            </a:pPr>
            <a:r>
              <a:rPr lang="es-ES" sz="2400" dirty="0"/>
              <a:t>* Criterios diagnósticos:</a:t>
            </a:r>
          </a:p>
          <a:p>
            <a:pPr>
              <a:buNone/>
            </a:pPr>
            <a:endParaRPr lang="es-ES" dirty="0"/>
          </a:p>
        </p:txBody>
      </p:sp>
      <p:pic>
        <p:nvPicPr>
          <p:cNvPr id="4" name="3 Imagen" descr="10.bmp"/>
          <p:cNvPicPr>
            <a:picLocks noChangeAspect="1"/>
          </p:cNvPicPr>
          <p:nvPr/>
        </p:nvPicPr>
        <p:blipFill>
          <a:blip r:embed="rId3" cstate="print"/>
          <a:stretch>
            <a:fillRect/>
          </a:stretch>
        </p:blipFill>
        <p:spPr>
          <a:xfrm>
            <a:off x="323529" y="2348880"/>
            <a:ext cx="4608512" cy="608400"/>
          </a:xfrm>
          <a:prstGeom prst="rect">
            <a:avLst/>
          </a:prstGeom>
        </p:spPr>
      </p:pic>
      <p:pic>
        <p:nvPicPr>
          <p:cNvPr id="5" name="4 Imagen" descr="11.bmp"/>
          <p:cNvPicPr>
            <a:picLocks noChangeAspect="1"/>
          </p:cNvPicPr>
          <p:nvPr/>
        </p:nvPicPr>
        <p:blipFill>
          <a:blip r:embed="rId4" cstate="print"/>
          <a:stretch>
            <a:fillRect/>
          </a:stretch>
        </p:blipFill>
        <p:spPr>
          <a:xfrm>
            <a:off x="5004048" y="2348880"/>
            <a:ext cx="3775184" cy="435357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i="1" dirty="0"/>
              <a:t>Demencia semántica</a:t>
            </a:r>
          </a:p>
        </p:txBody>
      </p:sp>
      <p:sp>
        <p:nvSpPr>
          <p:cNvPr id="3" name="2 Marcador de contenido"/>
          <p:cNvSpPr>
            <a:spLocks noGrp="1"/>
          </p:cNvSpPr>
          <p:nvPr>
            <p:ph idx="1"/>
          </p:nvPr>
        </p:nvSpPr>
        <p:spPr/>
        <p:txBody>
          <a:bodyPr/>
          <a:lstStyle/>
          <a:p>
            <a:pPr>
              <a:buNone/>
            </a:pPr>
            <a:r>
              <a:rPr lang="es-ES" dirty="0"/>
              <a:t>* Criterios diagnósticos</a:t>
            </a:r>
          </a:p>
        </p:txBody>
      </p:sp>
      <p:pic>
        <p:nvPicPr>
          <p:cNvPr id="4" name="3 Imagen" descr="12.bmp"/>
          <p:cNvPicPr>
            <a:picLocks noChangeAspect="1"/>
          </p:cNvPicPr>
          <p:nvPr/>
        </p:nvPicPr>
        <p:blipFill>
          <a:blip r:embed="rId3" cstate="print"/>
          <a:stretch>
            <a:fillRect/>
          </a:stretch>
        </p:blipFill>
        <p:spPr>
          <a:xfrm>
            <a:off x="2267744" y="2492896"/>
            <a:ext cx="5211012" cy="350451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365250"/>
            <a:ext cx="7886700" cy="4124723"/>
          </a:xfrm>
        </p:spPr>
        <p:txBody>
          <a:bodyPr>
            <a:normAutofit fontScale="92500" lnSpcReduction="10000"/>
          </a:bodyPr>
          <a:lstStyle/>
          <a:p>
            <a:pPr marL="0" indent="0">
              <a:buNone/>
            </a:pPr>
            <a:r>
              <a:rPr lang="es-ES_tradnl" sz="1800" dirty="0"/>
              <a:t>No hay evidencia de que ningún tratamiento pueda modificar el curso de la DFT</a:t>
            </a:r>
          </a:p>
          <a:p>
            <a:pPr algn="ctr"/>
            <a:r>
              <a:rPr lang="es-ES_tradnl" sz="1800" b="1" dirty="0"/>
              <a:t>Tratamiento farmacológico (individualizar):</a:t>
            </a:r>
          </a:p>
          <a:p>
            <a:pPr>
              <a:buFont typeface="Wingdings" charset="2"/>
              <a:buChar char="ü"/>
            </a:pPr>
            <a:r>
              <a:rPr lang="es-ES_tradnl" sz="1800" dirty="0"/>
              <a:t>ACE no indicados </a:t>
            </a:r>
          </a:p>
          <a:p>
            <a:pPr>
              <a:buFont typeface="Wingdings" charset="2"/>
              <a:buChar char="ü"/>
            </a:pPr>
            <a:r>
              <a:rPr lang="es-ES_tradnl" sz="1800" dirty="0"/>
              <a:t>ISRS (</a:t>
            </a:r>
            <a:r>
              <a:rPr lang="es-ES_tradnl" sz="1800" dirty="0" err="1"/>
              <a:t>sertralina</a:t>
            </a:r>
            <a:r>
              <a:rPr lang="es-ES_tradnl" sz="1800" dirty="0"/>
              <a:t>, </a:t>
            </a:r>
            <a:r>
              <a:rPr lang="es-ES_tradnl" sz="1800" dirty="0" err="1"/>
              <a:t>citalopram</a:t>
            </a:r>
            <a:r>
              <a:rPr lang="es-ES_tradnl" sz="1800" dirty="0"/>
              <a:t>, </a:t>
            </a:r>
            <a:r>
              <a:rPr lang="es-ES_tradnl" sz="1800" dirty="0" err="1"/>
              <a:t>venlafaxina</a:t>
            </a:r>
            <a:r>
              <a:rPr lang="es-ES_tradnl" sz="1800" dirty="0"/>
              <a:t>)</a:t>
            </a:r>
          </a:p>
          <a:p>
            <a:pPr>
              <a:buFont typeface="Wingdings" charset="2"/>
              <a:buChar char="ü"/>
            </a:pPr>
            <a:r>
              <a:rPr lang="es-ES_tradnl" sz="1800" dirty="0"/>
              <a:t>Antipsicóticos atípicos (quetiapina, aripiprazol, olanzapina)</a:t>
            </a:r>
          </a:p>
          <a:p>
            <a:pPr marL="0" indent="0">
              <a:buNone/>
            </a:pPr>
            <a:endParaRPr lang="es-ES_tradnl" sz="1800" dirty="0"/>
          </a:p>
          <a:p>
            <a:pPr algn="ctr"/>
            <a:r>
              <a:rPr lang="es-ES_tradnl" sz="1800" b="1" dirty="0"/>
              <a:t>Tratamiento no farmacológico:</a:t>
            </a:r>
          </a:p>
          <a:p>
            <a:pPr>
              <a:buFont typeface="Wingdings" charset="2"/>
              <a:buChar char="ü"/>
            </a:pPr>
            <a:r>
              <a:rPr lang="es-ES_tradnl" sz="1800" dirty="0"/>
              <a:t>Información diagnóstica (familia y entorno) / pronóstico / consejo genético</a:t>
            </a:r>
          </a:p>
          <a:p>
            <a:pPr>
              <a:buFont typeface="Wingdings" charset="2"/>
              <a:buChar char="ü"/>
            </a:pPr>
            <a:r>
              <a:rPr lang="es-ES_tradnl" sz="1800" dirty="0"/>
              <a:t>Adaptar el entorno a la nueva situación</a:t>
            </a:r>
          </a:p>
          <a:p>
            <a:pPr>
              <a:buFont typeface="Wingdings" charset="2"/>
              <a:buChar char="ü"/>
            </a:pPr>
            <a:r>
              <a:rPr lang="es-ES_tradnl" sz="1800" dirty="0"/>
              <a:t>Formar equipo terapéutico</a:t>
            </a:r>
          </a:p>
          <a:p>
            <a:pPr>
              <a:buFont typeface="Wingdings" charset="2"/>
              <a:buChar char="ü"/>
            </a:pPr>
            <a:r>
              <a:rPr lang="es-ES_tradnl" sz="1800" dirty="0"/>
              <a:t>Se recomiendan Terapia No Farmacológica para control conductual</a:t>
            </a:r>
          </a:p>
          <a:p>
            <a:pPr>
              <a:buFont typeface="Wingdings" charset="2"/>
              <a:buChar char="ü"/>
            </a:pPr>
            <a:r>
              <a:rPr lang="es-ES_tradnl" sz="1800" dirty="0"/>
              <a:t>Se recomienda intervención </a:t>
            </a:r>
            <a:r>
              <a:rPr lang="es-ES_tradnl" sz="1800" dirty="0" err="1"/>
              <a:t>logopédica</a:t>
            </a:r>
            <a:r>
              <a:rPr lang="es-ES_tradnl" sz="1800" dirty="0"/>
              <a:t>.</a:t>
            </a:r>
          </a:p>
        </p:txBody>
      </p:sp>
      <p:sp>
        <p:nvSpPr>
          <p:cNvPr id="2" name="CuadroTexto 1">
            <a:extLst>
              <a:ext uri="{FF2B5EF4-FFF2-40B4-BE49-F238E27FC236}">
                <a16:creationId xmlns:a16="http://schemas.microsoft.com/office/drawing/2014/main" id="{FBD47FFB-D42C-EA23-DE19-9B7A66AA3986}"/>
              </a:ext>
            </a:extLst>
          </p:cNvPr>
          <p:cNvSpPr txBox="1"/>
          <p:nvPr/>
        </p:nvSpPr>
        <p:spPr>
          <a:xfrm>
            <a:off x="1358462" y="332656"/>
            <a:ext cx="6768752" cy="584775"/>
          </a:xfrm>
          <a:prstGeom prst="rect">
            <a:avLst/>
          </a:prstGeom>
          <a:noFill/>
        </p:spPr>
        <p:txBody>
          <a:bodyPr wrap="square" rtlCol="0">
            <a:spAutoFit/>
          </a:bodyPr>
          <a:lstStyle/>
          <a:p>
            <a:pPr algn="ctr"/>
            <a:r>
              <a:rPr lang="es-ES_tradnl" sz="3200" b="1" dirty="0"/>
              <a:t>TRATAMIENTO SINTOMÁTICO </a:t>
            </a:r>
            <a:endParaRPr lang="es-ES" b="1" dirty="0"/>
          </a:p>
        </p:txBody>
      </p:sp>
    </p:spTree>
    <p:extLst>
      <p:ext uri="{BB962C8B-B14F-4D97-AF65-F5344CB8AC3E}">
        <p14:creationId xmlns:p14="http://schemas.microsoft.com/office/powerpoint/2010/main" val="3807582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DEMENCIAS DEGENERATIVAS DE ORIGEN SUBCORTICAL</a:t>
            </a:r>
          </a:p>
        </p:txBody>
      </p:sp>
      <p:sp>
        <p:nvSpPr>
          <p:cNvPr id="3" name="2 Marcador de contenido"/>
          <p:cNvSpPr>
            <a:spLocks noGrp="1"/>
          </p:cNvSpPr>
          <p:nvPr>
            <p:ph idx="1"/>
          </p:nvPr>
        </p:nvSpPr>
        <p:spPr/>
        <p:txBody>
          <a:bodyPr/>
          <a:lstStyle/>
          <a:p>
            <a:pPr algn="ctr">
              <a:buNone/>
            </a:pPr>
            <a:r>
              <a:rPr lang="es-ES" dirty="0"/>
              <a:t>*</a:t>
            </a:r>
            <a:r>
              <a:rPr lang="es-ES" b="1" dirty="0"/>
              <a:t>Demencia de la parálisis </a:t>
            </a:r>
            <a:r>
              <a:rPr lang="es-ES" b="1" dirty="0" err="1"/>
              <a:t>supranuclear</a:t>
            </a:r>
            <a:r>
              <a:rPr lang="es-ES" b="1" dirty="0"/>
              <a:t> progresiva </a:t>
            </a:r>
            <a:r>
              <a:rPr lang="es-ES" dirty="0"/>
              <a:t>(DPSP).</a:t>
            </a:r>
          </a:p>
          <a:p>
            <a:pPr>
              <a:buFont typeface="Arial" charset="0"/>
              <a:buChar char="•"/>
            </a:pPr>
            <a:r>
              <a:rPr lang="es-ES" sz="2400" dirty="0"/>
              <a:t>80% de los pacientes van a presentar deterioro cognitivo asociado y en el 50% el deterioro cognitivo y los trastornos de conducta van a presentarse en las fases iniciales.</a:t>
            </a:r>
          </a:p>
          <a:p>
            <a:pPr>
              <a:buFont typeface="Arial" charset="0"/>
              <a:buChar char="•"/>
            </a:pPr>
            <a:r>
              <a:rPr lang="es-ES" sz="2400" dirty="0"/>
              <a:t>La presentación clínica es un compendio de alteraciones motores, cognitivas y </a:t>
            </a:r>
            <a:r>
              <a:rPr lang="es-ES" sz="2400" dirty="0" err="1"/>
              <a:t>neuro</a:t>
            </a:r>
            <a:r>
              <a:rPr lang="es-ES" sz="2400" dirty="0"/>
              <a:t>-psiquiátricas.</a:t>
            </a:r>
          </a:p>
          <a:p>
            <a:pPr>
              <a:buFont typeface="Arial" charset="0"/>
              <a:buChar char="•"/>
            </a:pPr>
            <a:endParaRPr lang="es-E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DEMENCIAS DEGENERATIVAS DE ORIGEN SUBCORTICAL</a:t>
            </a:r>
            <a:endParaRPr lang="es-ES" dirty="0"/>
          </a:p>
        </p:txBody>
      </p:sp>
      <p:sp>
        <p:nvSpPr>
          <p:cNvPr id="3" name="2 Marcador de contenido"/>
          <p:cNvSpPr>
            <a:spLocks noGrp="1"/>
          </p:cNvSpPr>
          <p:nvPr>
            <p:ph idx="1"/>
          </p:nvPr>
        </p:nvSpPr>
        <p:spPr/>
        <p:txBody>
          <a:bodyPr/>
          <a:lstStyle/>
          <a:p>
            <a:pPr algn="ctr">
              <a:buNone/>
            </a:pPr>
            <a:r>
              <a:rPr lang="es-ES" dirty="0"/>
              <a:t>*</a:t>
            </a:r>
            <a:r>
              <a:rPr lang="es-ES" b="1" dirty="0"/>
              <a:t>Demencia Parkinson</a:t>
            </a:r>
          </a:p>
          <a:p>
            <a:pPr algn="ctr">
              <a:buNone/>
            </a:pPr>
            <a:endParaRPr lang="es-ES" dirty="0"/>
          </a:p>
        </p:txBody>
      </p:sp>
      <p:pic>
        <p:nvPicPr>
          <p:cNvPr id="4" name="3 Imagen" descr="13.bmp"/>
          <p:cNvPicPr>
            <a:picLocks noChangeAspect="1"/>
          </p:cNvPicPr>
          <p:nvPr/>
        </p:nvPicPr>
        <p:blipFill>
          <a:blip r:embed="rId3" cstate="print"/>
          <a:stretch>
            <a:fillRect/>
          </a:stretch>
        </p:blipFill>
        <p:spPr>
          <a:xfrm>
            <a:off x="1466690" y="2457400"/>
            <a:ext cx="6210619" cy="1943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DEMENCIAS VASCULARES</a:t>
            </a:r>
          </a:p>
        </p:txBody>
      </p:sp>
      <p:sp>
        <p:nvSpPr>
          <p:cNvPr id="3" name="2 Marcador de contenido"/>
          <p:cNvSpPr>
            <a:spLocks noGrp="1"/>
          </p:cNvSpPr>
          <p:nvPr>
            <p:ph idx="1"/>
          </p:nvPr>
        </p:nvSpPr>
        <p:spPr/>
        <p:txBody>
          <a:bodyPr/>
          <a:lstStyle/>
          <a:p>
            <a:r>
              <a:rPr lang="es-ES" dirty="0"/>
              <a:t>2º tipo más prevalente de demencia </a:t>
            </a:r>
            <a:r>
              <a:rPr lang="es-ES" sz="2400" dirty="0"/>
              <a:t>(algunos estudios indican que en los &gt; 85 años es la forma más frecuente de demencia).</a:t>
            </a:r>
          </a:p>
          <a:p>
            <a:r>
              <a:rPr lang="es-ES" sz="2400" b="1" dirty="0"/>
              <a:t>Criterios NINDS-AIREN </a:t>
            </a:r>
            <a:r>
              <a:rPr lang="es-ES" sz="2400" dirty="0"/>
              <a:t>sobre demencia vascular. </a:t>
            </a:r>
          </a:p>
        </p:txBody>
      </p:sp>
      <p:pic>
        <p:nvPicPr>
          <p:cNvPr id="4" name="3 Marcador de contenido" descr="14.bmp"/>
          <p:cNvPicPr>
            <a:picLocks noChangeAspect="1"/>
          </p:cNvPicPr>
          <p:nvPr/>
        </p:nvPicPr>
        <p:blipFill>
          <a:blip r:embed="rId3" cstate="print"/>
          <a:stretch>
            <a:fillRect/>
          </a:stretch>
        </p:blipFill>
        <p:spPr>
          <a:xfrm>
            <a:off x="1979712" y="3688793"/>
            <a:ext cx="5414335" cy="24045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DEMENCIAS VASCULARES</a:t>
            </a:r>
          </a:p>
        </p:txBody>
      </p:sp>
      <p:sp>
        <p:nvSpPr>
          <p:cNvPr id="5" name="4 Marcador de contenido"/>
          <p:cNvSpPr>
            <a:spLocks noGrp="1"/>
          </p:cNvSpPr>
          <p:nvPr>
            <p:ph idx="1"/>
          </p:nvPr>
        </p:nvSpPr>
        <p:spPr/>
        <p:txBody>
          <a:bodyPr>
            <a:normAutofit fontScale="77500" lnSpcReduction="20000"/>
          </a:bodyPr>
          <a:lstStyle/>
          <a:p>
            <a:pPr>
              <a:buNone/>
            </a:pPr>
            <a:r>
              <a:rPr lang="es-ES" dirty="0"/>
              <a:t>*</a:t>
            </a:r>
            <a:r>
              <a:rPr lang="es-ES" i="1" dirty="0"/>
              <a:t>Clasificación clínica de la demencia vascular</a:t>
            </a:r>
          </a:p>
          <a:p>
            <a:pPr marL="514350" indent="-514350">
              <a:buAutoNum type="arabicPeriod"/>
            </a:pPr>
            <a:r>
              <a:rPr lang="es-ES" b="1" i="1" dirty="0"/>
              <a:t>Demencia </a:t>
            </a:r>
            <a:r>
              <a:rPr lang="es-ES" b="1" i="1" dirty="0" err="1"/>
              <a:t>postictus</a:t>
            </a:r>
            <a:r>
              <a:rPr lang="es-ES" i="1" dirty="0"/>
              <a:t>: se estima que el 20% de los pacientes mayores de 65 años que tienen un ictus desarrollan demencia, se caracteriza por inicio brusco acompañado de déficits cognitivos corticales. </a:t>
            </a:r>
          </a:p>
          <a:p>
            <a:pPr marL="514350" indent="-514350">
              <a:buAutoNum type="arabicPeriod"/>
            </a:pPr>
            <a:r>
              <a:rPr lang="es-ES" b="1" i="1" dirty="0"/>
              <a:t>Demencia por infarto estratégico</a:t>
            </a:r>
            <a:r>
              <a:rPr lang="es-ES" i="1" dirty="0"/>
              <a:t>: infartos de pequeño volumen pero localizados en tálamo, giro angular, hipocampo o en núcleo caudado. </a:t>
            </a:r>
          </a:p>
          <a:p>
            <a:pPr marL="514350" indent="-514350">
              <a:buAutoNum type="arabicPeriod"/>
            </a:pPr>
            <a:r>
              <a:rPr lang="es-ES" b="1" i="1" dirty="0"/>
              <a:t>Demencia subcortical</a:t>
            </a:r>
            <a:r>
              <a:rPr lang="es-ES" i="1" dirty="0"/>
              <a:t>: es la forma más frecuente de DV</a:t>
            </a:r>
          </a:p>
          <a:p>
            <a:pPr marL="514350" indent="-514350">
              <a:buAutoNum type="arabicPeriod"/>
            </a:pPr>
            <a:r>
              <a:rPr lang="es-ES" b="1" i="1" dirty="0"/>
              <a:t>Demencia por </a:t>
            </a:r>
            <a:r>
              <a:rPr lang="es-ES" b="1" i="1" dirty="0" err="1"/>
              <a:t>hipoperfusión</a:t>
            </a:r>
            <a:r>
              <a:rPr lang="es-ES" i="1" dirty="0"/>
              <a:t>: consecuencia de ICC (factor importante para deterioro cognitivo en los ancianos).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DEMENCIAS SECUNDARIAS</a:t>
            </a:r>
          </a:p>
        </p:txBody>
      </p:sp>
      <p:sp>
        <p:nvSpPr>
          <p:cNvPr id="3" name="2 Marcador de contenido"/>
          <p:cNvSpPr>
            <a:spLocks noGrp="1"/>
          </p:cNvSpPr>
          <p:nvPr>
            <p:ph idx="1"/>
          </p:nvPr>
        </p:nvSpPr>
        <p:spPr>
          <a:xfrm>
            <a:off x="457200" y="1628800"/>
            <a:ext cx="8229600" cy="4525963"/>
          </a:xfrm>
        </p:spPr>
        <p:txBody>
          <a:bodyPr/>
          <a:lstStyle/>
          <a:p>
            <a:pPr>
              <a:buFont typeface="Arial" charset="0"/>
              <a:buChar char="•"/>
            </a:pPr>
            <a:r>
              <a:rPr lang="es-ES" b="1" dirty="0"/>
              <a:t>Hidrocefalia a presión normal</a:t>
            </a:r>
            <a:r>
              <a:rPr lang="es-ES" dirty="0"/>
              <a:t>. (Triada de Adams). </a:t>
            </a:r>
          </a:p>
          <a:p>
            <a:pPr>
              <a:buFont typeface="Arial" charset="0"/>
              <a:buChar char="•"/>
            </a:pPr>
            <a:r>
              <a:rPr lang="es-ES" b="1" dirty="0"/>
              <a:t>Déficit de vitamina B12</a:t>
            </a:r>
            <a:r>
              <a:rPr lang="es-ES" dirty="0"/>
              <a:t>.</a:t>
            </a:r>
          </a:p>
          <a:p>
            <a:pPr>
              <a:buFont typeface="Arial" charset="0"/>
              <a:buChar char="•"/>
            </a:pPr>
            <a:r>
              <a:rPr lang="es-ES" b="1" dirty="0"/>
              <a:t>Infecciones del sistema nervioso central</a:t>
            </a:r>
            <a:r>
              <a:rPr lang="es-ES"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700808"/>
            <a:ext cx="7886700" cy="4538134"/>
          </a:xfrm>
        </p:spPr>
        <p:txBody>
          <a:bodyPr>
            <a:normAutofit fontScale="92500" lnSpcReduction="10000"/>
          </a:bodyPr>
          <a:lstStyle/>
          <a:p>
            <a:pPr marL="0" indent="0" algn="just">
              <a:buNone/>
            </a:pPr>
            <a:r>
              <a:rPr lang="es-ES_tradnl" sz="1800" b="1" dirty="0"/>
              <a:t>CONCLUSIONES:</a:t>
            </a:r>
          </a:p>
          <a:p>
            <a:pPr algn="just"/>
            <a:r>
              <a:rPr lang="es-ES_tradnl" sz="1800" dirty="0" err="1"/>
              <a:t>Proteinopatía</a:t>
            </a:r>
            <a:r>
              <a:rPr lang="es-ES_tradnl" sz="1800" dirty="0"/>
              <a:t> TDP-43 en edad avanzada.</a:t>
            </a:r>
          </a:p>
          <a:p>
            <a:pPr algn="just"/>
            <a:r>
              <a:rPr lang="es-ES_tradnl" sz="1800" dirty="0"/>
              <a:t>Hasta 20% en &gt;80 años ("</a:t>
            </a:r>
            <a:r>
              <a:rPr lang="es-ES_tradnl" sz="1800" dirty="0" err="1"/>
              <a:t>oldest</a:t>
            </a:r>
            <a:r>
              <a:rPr lang="es-ES_tradnl" sz="1800" dirty="0"/>
              <a:t> </a:t>
            </a:r>
            <a:r>
              <a:rPr lang="es-ES_tradnl" sz="1800" dirty="0" err="1"/>
              <a:t>old</a:t>
            </a:r>
            <a:r>
              <a:rPr lang="es-ES_tradnl" sz="1800" dirty="0"/>
              <a:t>") en cohortes de autopsias basadas en la comunidad.</a:t>
            </a:r>
          </a:p>
          <a:p>
            <a:pPr algn="just"/>
            <a:r>
              <a:rPr lang="es-ES_tradnl" sz="1800" dirty="0"/>
              <a:t>Clínicamente asociada con un síndrome amnésico lentamente progresivo similar a EA y alteración de memoria semántica.</a:t>
            </a:r>
          </a:p>
          <a:p>
            <a:pPr algn="just"/>
            <a:r>
              <a:rPr lang="es-ES_tradnl" sz="1800" dirty="0"/>
              <a:t>Esquema de estadificación preliminar basado en la anatomía con inmunohistoquímica TDP-43 en tejido de tres áreas del cerebro: amígdala, hipocampo y giro frontal medial.</a:t>
            </a:r>
          </a:p>
          <a:p>
            <a:pPr algn="just"/>
            <a:r>
              <a:rPr lang="es-ES_tradnl" sz="1800" dirty="0"/>
              <a:t>Asociado con otras patologías cerebrales:  Lewy, vascular.</a:t>
            </a:r>
          </a:p>
          <a:p>
            <a:pPr algn="just"/>
            <a:r>
              <a:rPr lang="es-ES_tradnl" sz="1800" dirty="0"/>
              <a:t>Impacto creciente pero poco reconocido en la salud pública.</a:t>
            </a:r>
          </a:p>
          <a:p>
            <a:pPr algn="just"/>
            <a:r>
              <a:rPr lang="es-ES_tradnl" sz="1800" dirty="0"/>
              <a:t>Detección </a:t>
            </a:r>
            <a:r>
              <a:rPr lang="es-ES_tradnl" sz="1800" dirty="0" err="1"/>
              <a:t>premortem</a:t>
            </a:r>
            <a:r>
              <a:rPr lang="es-ES_tradnl" sz="1800" dirty="0"/>
              <a:t>: falta de herramientas de diagnóstico de biomarcadores de </a:t>
            </a:r>
            <a:r>
              <a:rPr lang="es-ES_tradnl" sz="1800" dirty="0" err="1"/>
              <a:t>biofluido</a:t>
            </a:r>
            <a:r>
              <a:rPr lang="es-ES_tradnl" sz="1800" dirty="0"/>
              <a:t> o neuroimagen.</a:t>
            </a:r>
          </a:p>
          <a:p>
            <a:pPr algn="just"/>
            <a:r>
              <a:rPr lang="es-ES_tradnl" sz="1800" dirty="0"/>
              <a:t>El desarrollo de un biomarcador aumentaría los estudios observacionales que buscan definir con mayor precisión los factores de riesgo, la historia natural y las características clínicas de LATE, así como el reclutamiento eventual de sujetos para terapias dirigidas en ensayos clínicos.</a:t>
            </a:r>
          </a:p>
        </p:txBody>
      </p:sp>
      <p:sp>
        <p:nvSpPr>
          <p:cNvPr id="2" name="1 Título">
            <a:extLst>
              <a:ext uri="{FF2B5EF4-FFF2-40B4-BE49-F238E27FC236}">
                <a16:creationId xmlns:a16="http://schemas.microsoft.com/office/drawing/2014/main" id="{E29AF16C-4AAC-E10B-0A1D-BED0DAAF5742}"/>
              </a:ext>
            </a:extLst>
          </p:cNvPr>
          <p:cNvSpPr>
            <a:spLocks noGrp="1"/>
          </p:cNvSpPr>
          <p:nvPr>
            <p:ph type="title"/>
          </p:nvPr>
        </p:nvSpPr>
        <p:spPr>
          <a:xfrm>
            <a:off x="457200" y="274638"/>
            <a:ext cx="8229600" cy="1143000"/>
          </a:xfrm>
        </p:spPr>
        <p:txBody>
          <a:bodyPr>
            <a:normAutofit/>
          </a:bodyPr>
          <a:lstStyle/>
          <a:p>
            <a:r>
              <a:rPr kumimoji="0" lang="es-ES_tradnl" sz="3200" b="1" i="0" u="none" strike="noStrike" kern="1200" cap="none" spc="0" normalizeH="0" baseline="0" noProof="0" dirty="0">
                <a:ln>
                  <a:noFill/>
                </a:ln>
                <a:solidFill>
                  <a:prstClr val="black"/>
                </a:solidFill>
                <a:effectLst/>
                <a:uLnTx/>
                <a:uFillTx/>
                <a:latin typeface="Calibri"/>
                <a:ea typeface="+mn-ea"/>
                <a:cs typeface="+mn-cs"/>
              </a:rPr>
              <a:t>LATE Encefalopatía TDP-43 predominantemente Límbica asociada a la Edad</a:t>
            </a:r>
            <a:endParaRPr lang="es-ES" sz="8000" b="1" dirty="0"/>
          </a:p>
        </p:txBody>
      </p:sp>
    </p:spTree>
    <p:extLst>
      <p:ext uri="{BB962C8B-B14F-4D97-AF65-F5344CB8AC3E}">
        <p14:creationId xmlns:p14="http://schemas.microsoft.com/office/powerpoint/2010/main" val="879536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normAutofit/>
          </a:bodyPr>
          <a:lstStyle/>
          <a:p>
            <a:r>
              <a:rPr lang="es-ES" sz="6000" b="1" dirty="0"/>
              <a:t>CASO CLÍNICO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Rectángulo"/>
          <p:cNvSpPr>
            <a:spLocks noChangeArrowheads="1"/>
          </p:cNvSpPr>
          <p:nvPr/>
        </p:nvSpPr>
        <p:spPr bwMode="auto">
          <a:xfrm>
            <a:off x="0" y="0"/>
            <a:ext cx="9144000" cy="8448467"/>
          </a:xfrm>
          <a:prstGeom prst="rect">
            <a:avLst/>
          </a:prstGeom>
          <a:noFill/>
          <a:ln w="9525">
            <a:noFill/>
            <a:miter lim="800000"/>
            <a:headEnd/>
            <a:tailEnd/>
          </a:ln>
        </p:spPr>
        <p:txBody>
          <a:bodyPr>
            <a:spAutoFit/>
          </a:bodyPr>
          <a:lstStyle/>
          <a:p>
            <a:pPr algn="l">
              <a:spcBef>
                <a:spcPct val="50000"/>
              </a:spcBef>
            </a:pPr>
            <a:endParaRPr lang="es-ES" sz="2000" u="sng" dirty="0">
              <a:solidFill>
                <a:srgbClr val="00B0F0"/>
              </a:solidFill>
            </a:endParaRPr>
          </a:p>
          <a:p>
            <a:pPr algn="l">
              <a:spcBef>
                <a:spcPct val="50000"/>
              </a:spcBef>
            </a:pPr>
            <a:r>
              <a:rPr lang="es-ES" sz="2000" u="sng" dirty="0">
                <a:solidFill>
                  <a:srgbClr val="00B0F0"/>
                </a:solidFill>
              </a:rPr>
              <a:t>PIC a Psicogeriatría</a:t>
            </a:r>
            <a:r>
              <a:rPr lang="es-ES" sz="2000" dirty="0">
                <a:solidFill>
                  <a:srgbClr val="00B0F0"/>
                </a:solidFill>
              </a:rPr>
              <a:t>: </a:t>
            </a:r>
            <a:r>
              <a:rPr lang="es-ES" sz="2000" dirty="0"/>
              <a:t>Ruego valoración de paciente de 81 años que ingresa  por </a:t>
            </a:r>
            <a:r>
              <a:rPr lang="es-ES" sz="2000" u="sng" dirty="0"/>
              <a:t>cuadros </a:t>
            </a:r>
            <a:r>
              <a:rPr lang="es-ES" sz="2000" u="sng" dirty="0" err="1"/>
              <a:t>confusionales</a:t>
            </a:r>
            <a:r>
              <a:rPr lang="es-ES" sz="2000" dirty="0"/>
              <a:t>. Ayer su esposa lo encuentra </a:t>
            </a:r>
            <a:r>
              <a:rPr lang="es-ES" sz="2000" u="sng" dirty="0"/>
              <a:t>intentando tirarse por la ventana de su casa.</a:t>
            </a:r>
            <a:r>
              <a:rPr lang="es-ES" sz="2000" dirty="0"/>
              <a:t> Durante la primera noche del ingreso </a:t>
            </a:r>
            <a:r>
              <a:rPr lang="es-ES" sz="2000" u="sng" dirty="0"/>
              <a:t>ha presentado un cuadro de agitación</a:t>
            </a:r>
            <a:r>
              <a:rPr lang="es-ES" sz="2000" dirty="0"/>
              <a:t>, le han pautado tratamiento con </a:t>
            </a:r>
            <a:r>
              <a:rPr lang="es-ES" sz="2000" dirty="0" err="1"/>
              <a:t>risperidona</a:t>
            </a:r>
            <a:r>
              <a:rPr lang="es-ES" sz="2000" dirty="0"/>
              <a:t> sin mejoría del cuadro clínico</a:t>
            </a:r>
          </a:p>
          <a:p>
            <a:pPr algn="l">
              <a:spcBef>
                <a:spcPct val="50000"/>
              </a:spcBef>
            </a:pPr>
            <a:r>
              <a:rPr lang="es-ES" sz="2000" u="sng" dirty="0">
                <a:solidFill>
                  <a:srgbClr val="00B0F0"/>
                </a:solidFill>
              </a:rPr>
              <a:t>Durante la entrevista con su esposa</a:t>
            </a:r>
            <a:r>
              <a:rPr lang="es-ES" sz="2000" dirty="0">
                <a:solidFill>
                  <a:srgbClr val="00B0F0"/>
                </a:solidFill>
              </a:rPr>
              <a:t>: </a:t>
            </a:r>
            <a:r>
              <a:rPr lang="es-ES" sz="2000" dirty="0"/>
              <a:t>Refiere que lleva como 2 meses que </a:t>
            </a:r>
            <a:r>
              <a:rPr lang="es-ES" sz="2000" u="sng" dirty="0"/>
              <a:t>cambia mucho de comportamiento a lo largo del día:</a:t>
            </a:r>
            <a:r>
              <a:rPr lang="es-ES" sz="2000" dirty="0"/>
              <a:t> “Unas veces está muy despistado, como si no se enterara de lo que le digo y otras que se entera de todo. “Una cosa que no entiendo es que cuando le hablo desde la cocina parece que reconoce mi voz pero resulta que cuando aparezco delante de él me dice que le llamaba el otro”. Cuando llega la noche se pone muy inquieto “</a:t>
            </a:r>
            <a:r>
              <a:rPr lang="es-ES" sz="2000" u="sng" dirty="0"/>
              <a:t>como angustiado</a:t>
            </a:r>
            <a:r>
              <a:rPr lang="es-ES" sz="2000" dirty="0"/>
              <a:t>”. También comenta que desde hace unos 15-20 días </a:t>
            </a:r>
            <a:r>
              <a:rPr lang="es-ES" sz="2000" u="sng" dirty="0"/>
              <a:t>lo encuentra más torpe al andar ( ya se ha caído dos veces) y cuando tiene que ayudarlo a vestirse</a:t>
            </a:r>
            <a:r>
              <a:rPr lang="es-ES" sz="2000" dirty="0"/>
              <a:t>, “cada día nos tiramos más  tiempo”. Además le ha dicho que </a:t>
            </a:r>
            <a:r>
              <a:rPr lang="es-ES" sz="2000" u="sng" dirty="0"/>
              <a:t>no quiere seguir viviendo así</a:t>
            </a:r>
            <a:r>
              <a:rPr lang="es-ES" sz="2000" dirty="0"/>
              <a:t>.  </a:t>
            </a:r>
          </a:p>
          <a:p>
            <a:pPr algn="l">
              <a:spcBef>
                <a:spcPct val="50000"/>
              </a:spcBef>
            </a:pPr>
            <a:r>
              <a:rPr lang="es-ES" sz="2000" u="sng" dirty="0">
                <a:solidFill>
                  <a:srgbClr val="00B0F0"/>
                </a:solidFill>
              </a:rPr>
              <a:t>A la E. Psicopatológica</a:t>
            </a:r>
            <a:r>
              <a:rPr lang="es-ES" sz="2000" dirty="0">
                <a:solidFill>
                  <a:srgbClr val="00B0F0"/>
                </a:solidFill>
              </a:rPr>
              <a:t>:</a:t>
            </a:r>
            <a:r>
              <a:rPr lang="es-ES" sz="2000" dirty="0"/>
              <a:t> Fluctuación de la consciencia con importante déficit atencional y de la concentración. Pobreza en el lenguaje. </a:t>
            </a:r>
            <a:r>
              <a:rPr lang="es-ES" sz="2000" dirty="0" err="1"/>
              <a:t>Anhedonia</a:t>
            </a:r>
            <a:r>
              <a:rPr lang="es-ES" sz="2000" dirty="0"/>
              <a:t>. Inquietud psicomotriz. Ideación </a:t>
            </a:r>
            <a:r>
              <a:rPr lang="es-ES" sz="2000" dirty="0" err="1"/>
              <a:t>autolítica</a:t>
            </a:r>
            <a:r>
              <a:rPr lang="es-ES" sz="2000" dirty="0"/>
              <a:t>. Sintomatología Psicótica con delirio de identificación( Síndrome de </a:t>
            </a:r>
            <a:r>
              <a:rPr lang="es-ES" sz="2000" dirty="0" err="1"/>
              <a:t>Cápgras</a:t>
            </a:r>
            <a:r>
              <a:rPr lang="es-ES" sz="2000" dirty="0"/>
              <a:t> ). </a:t>
            </a:r>
          </a:p>
          <a:p>
            <a:pPr algn="l">
              <a:spcBef>
                <a:spcPct val="50000"/>
              </a:spcBef>
            </a:pPr>
            <a:endParaRPr lang="es-ES" dirty="0"/>
          </a:p>
          <a:p>
            <a:pPr algn="l">
              <a:spcBef>
                <a:spcPct val="50000"/>
              </a:spcBef>
            </a:pPr>
            <a:r>
              <a:rPr lang="es-ES" sz="2800" dirty="0"/>
              <a:t>        </a:t>
            </a:r>
            <a:r>
              <a:rPr lang="es-ES" sz="2800" u="sng" dirty="0"/>
              <a:t> </a:t>
            </a:r>
          </a:p>
          <a:p>
            <a:pPr>
              <a:spcBef>
                <a:spcPct val="50000"/>
              </a:spcBef>
            </a:pPr>
            <a:endParaRPr lang="es-ES" sz="2800" u="sng" dirty="0"/>
          </a:p>
          <a:p>
            <a:pPr>
              <a:spcBef>
                <a:spcPct val="50000"/>
              </a:spcBef>
            </a:pPr>
            <a:r>
              <a:rPr lang="es-ES" sz="2800" u="sng"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Rectángulo"/>
          <p:cNvSpPr>
            <a:spLocks noChangeArrowheads="1"/>
          </p:cNvSpPr>
          <p:nvPr/>
        </p:nvSpPr>
        <p:spPr bwMode="auto">
          <a:xfrm>
            <a:off x="611560" y="1268759"/>
            <a:ext cx="8136904" cy="4062651"/>
          </a:xfrm>
          <a:prstGeom prst="rect">
            <a:avLst/>
          </a:prstGeom>
          <a:noFill/>
          <a:ln w="9525">
            <a:noFill/>
            <a:miter lim="800000"/>
            <a:headEnd/>
            <a:tailEnd/>
          </a:ln>
        </p:spPr>
        <p:txBody>
          <a:bodyPr wrap="square">
            <a:spAutoFit/>
          </a:bodyPr>
          <a:lstStyle/>
          <a:p>
            <a:pPr algn="just">
              <a:spcBef>
                <a:spcPct val="50000"/>
              </a:spcBef>
            </a:pPr>
            <a:r>
              <a:rPr lang="es-ES" sz="2400" u="sng" dirty="0">
                <a:solidFill>
                  <a:srgbClr val="00B0F0"/>
                </a:solidFill>
              </a:rPr>
              <a:t>FLUCTUACIÓN</a:t>
            </a:r>
            <a:r>
              <a:rPr lang="es-ES" sz="2400" dirty="0">
                <a:solidFill>
                  <a:srgbClr val="00B0F0"/>
                </a:solidFill>
              </a:rPr>
              <a:t>:</a:t>
            </a:r>
            <a:r>
              <a:rPr lang="es-ES" sz="2400" dirty="0">
                <a:solidFill>
                  <a:srgbClr val="0066CC"/>
                </a:solidFill>
              </a:rPr>
              <a:t> </a:t>
            </a:r>
            <a:r>
              <a:rPr lang="es-ES" dirty="0"/>
              <a:t>Se la ha denominado “</a:t>
            </a:r>
            <a:r>
              <a:rPr lang="es-ES" u="sng" dirty="0"/>
              <a:t>delirium de cuerpos de </a:t>
            </a:r>
            <a:r>
              <a:rPr lang="es-ES" u="sng" dirty="0" err="1"/>
              <a:t>Lewy</a:t>
            </a:r>
            <a:r>
              <a:rPr lang="es-ES" dirty="0"/>
              <a:t>”, porque  la fluctuación de la atención es una parte importante de la DCL y del delirium. </a:t>
            </a:r>
          </a:p>
          <a:p>
            <a:pPr algn="just">
              <a:spcBef>
                <a:spcPct val="50000"/>
              </a:spcBef>
            </a:pPr>
            <a:r>
              <a:rPr lang="es-ES" u="sng" dirty="0"/>
              <a:t>Los mecanismos colinérgicos</a:t>
            </a:r>
            <a:r>
              <a:rPr lang="es-ES" dirty="0"/>
              <a:t> son probablemente los principales responsables de las fluctuaciones de atención en la DCL, al parecer a través de proyecciones </a:t>
            </a:r>
            <a:r>
              <a:rPr lang="es-ES" dirty="0" err="1"/>
              <a:t>talámicas</a:t>
            </a:r>
            <a:r>
              <a:rPr lang="es-ES" dirty="0"/>
              <a:t>. En los pacientes con DCL, el tratamiento con </a:t>
            </a:r>
            <a:r>
              <a:rPr lang="es-ES" u="sng" dirty="0" err="1">
                <a:solidFill>
                  <a:srgbClr val="FF9900"/>
                </a:solidFill>
              </a:rPr>
              <a:t>rivastigmina</a:t>
            </a:r>
            <a:r>
              <a:rPr lang="es-ES" dirty="0"/>
              <a:t>, disminuye las fluctuaciones. </a:t>
            </a:r>
          </a:p>
          <a:p>
            <a:pPr algn="just">
              <a:spcBef>
                <a:spcPct val="50000"/>
              </a:spcBef>
            </a:pPr>
            <a:r>
              <a:rPr lang="es-ES" sz="2400" u="sng" dirty="0">
                <a:solidFill>
                  <a:srgbClr val="00B0F0"/>
                </a:solidFill>
              </a:rPr>
              <a:t>PARKINSONISMO</a:t>
            </a:r>
            <a:r>
              <a:rPr lang="es-ES" sz="2400" dirty="0">
                <a:solidFill>
                  <a:srgbClr val="00B0F0"/>
                </a:solidFill>
              </a:rPr>
              <a:t>:</a:t>
            </a:r>
            <a:r>
              <a:rPr lang="es-ES" sz="2400" dirty="0"/>
              <a:t> </a:t>
            </a:r>
            <a:r>
              <a:rPr lang="es-ES" dirty="0"/>
              <a:t>Son características </a:t>
            </a:r>
            <a:r>
              <a:rPr lang="es-ES" u="sng" dirty="0"/>
              <a:t>la </a:t>
            </a:r>
            <a:r>
              <a:rPr lang="es-ES" u="sng" dirty="0" err="1"/>
              <a:t>bradicinesia</a:t>
            </a:r>
            <a:r>
              <a:rPr lang="es-ES" u="sng" dirty="0"/>
              <a:t> y la bilateralidad</a:t>
            </a:r>
            <a:r>
              <a:rPr lang="es-ES" dirty="0"/>
              <a:t>.</a:t>
            </a:r>
          </a:p>
          <a:p>
            <a:pPr algn="just">
              <a:spcBef>
                <a:spcPct val="50000"/>
              </a:spcBef>
            </a:pPr>
            <a:r>
              <a:rPr lang="es-ES" dirty="0"/>
              <a:t>Un rasgo característico de la DCL es la sensibilidad a los neurolépticos que se objetiva ante </a:t>
            </a:r>
            <a:r>
              <a:rPr lang="es-ES" u="sng" dirty="0"/>
              <a:t>un empeoramiento brusco del parkinsonismo y de la confusión</a:t>
            </a:r>
            <a:r>
              <a:rPr lang="es-ES" dirty="0"/>
              <a:t>.</a:t>
            </a:r>
          </a:p>
          <a:p>
            <a:pPr algn="just">
              <a:spcBef>
                <a:spcPct val="50000"/>
              </a:spcBef>
            </a:pPr>
            <a:endParaRPr lang="es-ES" u="sng" dirty="0"/>
          </a:p>
          <a:p>
            <a:pPr algn="just">
              <a:spcBef>
                <a:spcPct val="50000"/>
              </a:spcBef>
            </a:pPr>
            <a:r>
              <a:rPr lang="es-ES" u="sng" dirty="0"/>
              <a:t>Están relacionadas con los déficit colinérgicos</a:t>
            </a:r>
            <a:r>
              <a:rPr lang="es-ES" dirty="0"/>
              <a:t>, respondiendo al inhibidor de la </a:t>
            </a:r>
            <a:r>
              <a:rPr lang="es-ES" dirty="0" err="1"/>
              <a:t>colinesterasa</a:t>
            </a:r>
            <a:r>
              <a:rPr lang="es-ES" dirty="0"/>
              <a:t> </a:t>
            </a:r>
            <a:r>
              <a:rPr lang="es-ES" u="sng" dirty="0" err="1">
                <a:solidFill>
                  <a:srgbClr val="FF9900"/>
                </a:solidFill>
              </a:rPr>
              <a:t>rivastigmina</a:t>
            </a:r>
            <a:r>
              <a:rPr lang="es-ES" dirty="0"/>
              <a:t>.</a:t>
            </a:r>
          </a:p>
        </p:txBody>
      </p:sp>
      <p:sp>
        <p:nvSpPr>
          <p:cNvPr id="74755" name="3 Rectángulo"/>
          <p:cNvSpPr>
            <a:spLocks noChangeArrowheads="1"/>
          </p:cNvSpPr>
          <p:nvPr/>
        </p:nvSpPr>
        <p:spPr bwMode="auto">
          <a:xfrm>
            <a:off x="785813" y="285750"/>
            <a:ext cx="7666037" cy="646113"/>
          </a:xfrm>
          <a:prstGeom prst="rect">
            <a:avLst/>
          </a:prstGeom>
          <a:noFill/>
          <a:ln w="9525">
            <a:noFill/>
            <a:miter lim="800000"/>
            <a:headEnd/>
            <a:tailEnd/>
          </a:ln>
        </p:spPr>
        <p:txBody>
          <a:bodyPr wrap="none">
            <a:spAutoFit/>
          </a:bodyPr>
          <a:lstStyle/>
          <a:p>
            <a:r>
              <a:rPr lang="es-ES" sz="3600"/>
              <a:t>CARACTERÍSTICAS PRINCIPALES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357438"/>
            <a:ext cx="9144000" cy="1143000"/>
          </a:xfrm>
        </p:spPr>
        <p:txBody>
          <a:bodyPr>
            <a:normAutofit fontScale="90000"/>
          </a:bodyPr>
          <a:lstStyle/>
          <a:p>
            <a:pPr>
              <a:defRPr/>
            </a:pPr>
            <a:r>
              <a:rPr lang="es-ES" sz="4800" dirty="0">
                <a:solidFill>
                  <a:srgbClr val="00B0F0"/>
                </a:solidFill>
                <a:latin typeface="+mn-lt"/>
              </a:rPr>
              <a:t>    </a:t>
            </a:r>
            <a:br>
              <a:rPr lang="es-ES" sz="4800" dirty="0">
                <a:solidFill>
                  <a:srgbClr val="00B0F0"/>
                </a:solidFill>
                <a:latin typeface="+mn-lt"/>
              </a:rPr>
            </a:br>
            <a:r>
              <a:rPr lang="es-ES" sz="4800" dirty="0">
                <a:solidFill>
                  <a:srgbClr val="00B0F0"/>
                </a:solidFill>
                <a:latin typeface="+mn-lt"/>
              </a:rPr>
              <a:t>  </a:t>
            </a:r>
            <a:r>
              <a:rPr lang="es-ES" sz="4800" dirty="0">
                <a:latin typeface="+mn-lt"/>
              </a:rPr>
              <a:t>D. POR CUERPOS DE LEWY</a:t>
            </a:r>
            <a:br>
              <a:rPr lang="es-ES" sz="4800" dirty="0"/>
            </a:br>
            <a:endParaRPr lang="es-ES" dirty="0"/>
          </a:p>
        </p:txBody>
      </p:sp>
      <p:sp>
        <p:nvSpPr>
          <p:cNvPr id="72707" name="2 Rectángulo"/>
          <p:cNvSpPr>
            <a:spLocks noChangeArrowheads="1"/>
          </p:cNvSpPr>
          <p:nvPr/>
        </p:nvSpPr>
        <p:spPr bwMode="auto">
          <a:xfrm>
            <a:off x="500063" y="4000500"/>
            <a:ext cx="8072437" cy="523875"/>
          </a:xfrm>
          <a:prstGeom prst="rect">
            <a:avLst/>
          </a:prstGeom>
          <a:noFill/>
          <a:ln w="9525">
            <a:noFill/>
            <a:miter lim="800000"/>
            <a:headEnd/>
            <a:tailEnd/>
          </a:ln>
        </p:spPr>
        <p:txBody>
          <a:bodyPr>
            <a:spAutoFit/>
          </a:bodyPr>
          <a:lstStyle/>
          <a:p>
            <a:pPr marL="342900" indent="-342900" algn="l">
              <a:spcBef>
                <a:spcPct val="50000"/>
              </a:spcBef>
            </a:pPr>
            <a:r>
              <a:rPr lang="es-ES" sz="2800" dirty="0">
                <a:solidFill>
                  <a:srgbClr val="FF9900"/>
                </a:solidFill>
              </a:rPr>
              <a:t>1º DÉFICIT COLINÉRGICO: IACE (</a:t>
            </a:r>
            <a:r>
              <a:rPr lang="es-ES" sz="2800" dirty="0" err="1">
                <a:solidFill>
                  <a:srgbClr val="FF9900"/>
                </a:solidFill>
              </a:rPr>
              <a:t>Rivastigmina</a:t>
            </a:r>
            <a:r>
              <a:rPr lang="es-ES" sz="2800" dirty="0">
                <a:solidFill>
                  <a:srgbClr val="FF9900"/>
                </a:solidFill>
              </a:rPr>
              <a:t>)</a:t>
            </a:r>
            <a:r>
              <a:rPr lang="es-ES" sz="2800" dirty="0"/>
              <a:t>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720</TotalTime>
  <Words>2286</Words>
  <Application>Microsoft Office PowerPoint</Application>
  <PresentationFormat>Presentación en pantalla (4:3)</PresentationFormat>
  <Paragraphs>186</Paragraphs>
  <Slides>26</Slides>
  <Notes>17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26</vt:i4>
      </vt:variant>
    </vt:vector>
  </HeadingPairs>
  <TitlesOfParts>
    <vt:vector size="32" baseType="lpstr">
      <vt:lpstr>Arial</vt:lpstr>
      <vt:lpstr>Calibri</vt:lpstr>
      <vt:lpstr>Gill Sans MT</vt:lpstr>
      <vt:lpstr>Wingdings</vt:lpstr>
      <vt:lpstr>Tema de Office</vt:lpstr>
      <vt:lpstr>Paquete</vt:lpstr>
      <vt:lpstr>Presentación de PowerPoint</vt:lpstr>
      <vt:lpstr>DEMENCIAS </vt:lpstr>
      <vt:lpstr>CLASIFICACIÓN DE LAS DEMENCIAS</vt:lpstr>
      <vt:lpstr>CLASIFICACIÓN DE LAS DEMENCIAS</vt:lpstr>
      <vt:lpstr>DEMENCIA POR CUERPOS DIFUSOS DE LEWY (neuronas del córtex, núcleos subcorticales o del troncocerebral)</vt:lpstr>
      <vt:lpstr>DEMENCIA POR CUERPOS DIFUSOS DE LEWY (neuronas del córtex, núcleos subcorticales o del troncocerebral)</vt:lpstr>
      <vt:lpstr>DEMENCIA POR CUERPOS DIFUSOS DE LEWY (neuronas del córtex, núcleos subcorticales o del troncocerebral)</vt:lpstr>
      <vt:lpstr> Criterios de demencia con cuerpos difusos de Lewy</vt:lpstr>
      <vt:lpstr>Presentación de PowerPoint</vt:lpstr>
      <vt:lpstr>Presentación de PowerPoint</vt:lpstr>
      <vt:lpstr>DEMENCIAS FRONTOTEMPORALES</vt:lpstr>
      <vt:lpstr>DEMENCIAS FRONTOTEMPORALES</vt:lpstr>
      <vt:lpstr>Demencia frontotemporal variante conductual</vt:lpstr>
      <vt:lpstr>Afasia progresiva no fluente progresiva</vt:lpstr>
      <vt:lpstr>Demencia semántica</vt:lpstr>
      <vt:lpstr>Presentación de PowerPoint</vt:lpstr>
      <vt:lpstr>DEMENCIAS DEGENERATIVAS DE ORIGEN SUBCORTICAL</vt:lpstr>
      <vt:lpstr>DEMENCIAS DEGENERATIVAS DE ORIGEN SUBCORTICAL</vt:lpstr>
      <vt:lpstr>DEMENCIAS VASCULARES</vt:lpstr>
      <vt:lpstr>DEMENCIAS VASCULARES</vt:lpstr>
      <vt:lpstr>DEMENCIAS SECUNDARIAS</vt:lpstr>
      <vt:lpstr>LATE Encefalopatía TDP-43 predominantemente Límbica asociada a la Edad</vt:lpstr>
      <vt:lpstr>CASO CLÍNICO</vt:lpstr>
      <vt:lpstr>Presentación de PowerPoint</vt:lpstr>
      <vt:lpstr>Presentación de PowerPoint</vt:lpstr>
      <vt:lpstr>       D. POR CUERPOS DE LEWY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DEMENCIAS</dc:title>
  <dc:creator>Belén Cámara Marín</dc:creator>
  <cp:lastModifiedBy>Belén Cámara Marín</cp:lastModifiedBy>
  <cp:revision>47</cp:revision>
  <dcterms:created xsi:type="dcterms:W3CDTF">2020-10-26T17:37:04Z</dcterms:created>
  <dcterms:modified xsi:type="dcterms:W3CDTF">2024-05-07T04:43:06Z</dcterms:modified>
</cp:coreProperties>
</file>