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77" r:id="rId2"/>
    <p:sldId id="285" r:id="rId3"/>
    <p:sldId id="306" r:id="rId4"/>
    <p:sldId id="286" r:id="rId5"/>
    <p:sldId id="287" r:id="rId6"/>
    <p:sldId id="288" r:id="rId7"/>
    <p:sldId id="284" r:id="rId8"/>
    <p:sldId id="280" r:id="rId9"/>
    <p:sldId id="281" r:id="rId10"/>
    <p:sldId id="307" r:id="rId11"/>
    <p:sldId id="308" r:id="rId12"/>
    <p:sldId id="309" r:id="rId13"/>
    <p:sldId id="310" r:id="rId14"/>
    <p:sldId id="283" r:id="rId15"/>
    <p:sldId id="282" r:id="rId16"/>
    <p:sldId id="256" r:id="rId17"/>
    <p:sldId id="264" r:id="rId18"/>
    <p:sldId id="257" r:id="rId19"/>
    <p:sldId id="275" r:id="rId20"/>
    <p:sldId id="259" r:id="rId21"/>
    <p:sldId id="267" r:id="rId22"/>
    <p:sldId id="291" r:id="rId23"/>
    <p:sldId id="258" r:id="rId24"/>
    <p:sldId id="261" r:id="rId25"/>
    <p:sldId id="262" r:id="rId26"/>
    <p:sldId id="304" r:id="rId27"/>
    <p:sldId id="298" r:id="rId28"/>
    <p:sldId id="299" r:id="rId29"/>
    <p:sldId id="300" r:id="rId30"/>
    <p:sldId id="301" r:id="rId31"/>
    <p:sldId id="302" r:id="rId32"/>
    <p:sldId id="303" r:id="rId33"/>
    <p:sldId id="305" r:id="rId34"/>
    <p:sldId id="263" r:id="rId35"/>
    <p:sldId id="290" r:id="rId36"/>
    <p:sldId id="265" r:id="rId37"/>
    <p:sldId id="269" r:id="rId38"/>
    <p:sldId id="266" r:id="rId39"/>
    <p:sldId id="289" r:id="rId40"/>
    <p:sldId id="292" r:id="rId41"/>
    <p:sldId id="271" r:id="rId42"/>
    <p:sldId id="294" r:id="rId43"/>
    <p:sldId id="273" r:id="rId44"/>
    <p:sldId id="274" r:id="rId45"/>
    <p:sldId id="296" r:id="rId46"/>
    <p:sldId id="297" r:id="rId47"/>
    <p:sldId id="270" r:id="rId48"/>
    <p:sldId id="272" r:id="rId4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668" autoAdjust="0"/>
  </p:normalViewPr>
  <p:slideViewPr>
    <p:cSldViewPr>
      <p:cViewPr varScale="1">
        <p:scale>
          <a:sx n="133" d="100"/>
          <a:sy n="133" d="100"/>
        </p:scale>
        <p:origin x="187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84FC9B-76B4-4435-BA68-2CBEC66AC25C}" type="datetimeFigureOut">
              <a:rPr lang="es-ES" smtClean="0"/>
              <a:pPr/>
              <a:t>07/05/2024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182B54-2D0B-4DE2-A52E-53FF2EE33BDE}"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 ideal es acceder a un diagnóstico de demencia cuando aparecen los primeros síntomas. Cuanto antes se despeje la incertidumbre de una posible enfermedad que pueda acabar en un Síndrome demencial mejor será tanto para la persona como para sus familias.</a:t>
            </a:r>
          </a:p>
          <a:p>
            <a:endParaRPr lang="es-ES" dirty="0"/>
          </a:p>
        </p:txBody>
      </p:sp>
      <p:sp>
        <p:nvSpPr>
          <p:cNvPr id="4" name="Marcador de número de diapositiva 3"/>
          <p:cNvSpPr>
            <a:spLocks noGrp="1"/>
          </p:cNvSpPr>
          <p:nvPr>
            <p:ph type="sldNum" sz="quarter" idx="5"/>
          </p:nvPr>
        </p:nvSpPr>
        <p:spPr/>
        <p:txBody>
          <a:bodyPr/>
          <a:lstStyle/>
          <a:p>
            <a:fld id="{845FD7C3-F7A9-4744-8C46-580D70C4A267}" type="slidenum">
              <a:rPr lang="es-ES" smtClean="0"/>
              <a:t>2</a:t>
            </a:fld>
            <a:endParaRPr lang="es-ES"/>
          </a:p>
        </p:txBody>
      </p:sp>
    </p:spTree>
    <p:extLst>
      <p:ext uri="{BB962C8B-B14F-4D97-AF65-F5344CB8AC3E}">
        <p14:creationId xmlns:p14="http://schemas.microsoft.com/office/powerpoint/2010/main" val="1863050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a:t>
            </a:r>
            <a:r>
              <a:rPr lang="es-ES" dirty="0" err="1"/>
              <a:t>envenjecimiento</a:t>
            </a:r>
            <a:r>
              <a:rPr lang="es-ES" dirty="0"/>
              <a:t> psicológico se asocian cambios cognitivo, emociones y de personalidad a lo largo del ciclo vital. Sin embargo, el crecimiento psicológico no cesa en el envejecimiento (capacidad de aprendizaje, rendimiento intelectual, creatividad …) </a:t>
            </a:r>
          </a:p>
        </p:txBody>
      </p:sp>
      <p:sp>
        <p:nvSpPr>
          <p:cNvPr id="4" name="Marcador de número de diapositiva 3"/>
          <p:cNvSpPr>
            <a:spLocks noGrp="1"/>
          </p:cNvSpPr>
          <p:nvPr>
            <p:ph type="sldNum" sz="quarter" idx="5"/>
          </p:nvPr>
        </p:nvSpPr>
        <p:spPr/>
        <p:txBody>
          <a:bodyPr/>
          <a:lstStyle/>
          <a:p>
            <a:fld id="{845FD7C3-F7A9-4744-8C46-580D70C4A267}" type="slidenum">
              <a:rPr lang="es-ES" smtClean="0"/>
              <a:t>6</a:t>
            </a:fld>
            <a:endParaRPr lang="es-ES"/>
          </a:p>
        </p:txBody>
      </p:sp>
    </p:spTree>
    <p:extLst>
      <p:ext uri="{BB962C8B-B14F-4D97-AF65-F5344CB8AC3E}">
        <p14:creationId xmlns:p14="http://schemas.microsoft.com/office/powerpoint/2010/main" val="2110081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Metaanálisis</a:t>
            </a:r>
            <a:r>
              <a:rPr lang="es-ES" baseline="0" dirty="0"/>
              <a:t> de estudios prospectivos has mostrados que la actividad física, sobre todo la de intensidad moderada, se asocia a un riesgo bajo de declinar en la función cognitiva. </a:t>
            </a:r>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7</a:t>
            </a:fld>
            <a:endParaRPr lang="es-ES"/>
          </a:p>
        </p:txBody>
      </p:sp>
    </p:spTree>
    <p:extLst>
      <p:ext uri="{BB962C8B-B14F-4D97-AF65-F5344CB8AC3E}">
        <p14:creationId xmlns:p14="http://schemas.microsoft.com/office/powerpoint/2010/main" val="963401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a:t>Metaanálisis</a:t>
            </a:r>
            <a:r>
              <a:rPr lang="es-ES" baseline="0" dirty="0"/>
              <a:t> de estudios prospectivos has mostrados que la actividad física, sobre todo la de intensidad moderada, se asocia a un riesgo bajo de declinar en la función cognitiva. </a:t>
            </a:r>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8</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Teoría psicológica cuyo objetivo de estudio es cómo la mente interpreta, procesa y almacena información en la memoria </a:t>
            </a:r>
          </a:p>
        </p:txBody>
      </p:sp>
      <p:sp>
        <p:nvSpPr>
          <p:cNvPr id="4" name="Marcador de número de diapositiva 3"/>
          <p:cNvSpPr>
            <a:spLocks noGrp="1"/>
          </p:cNvSpPr>
          <p:nvPr>
            <p:ph type="sldNum" sz="quarter" idx="5"/>
          </p:nvPr>
        </p:nvSpPr>
        <p:spPr/>
        <p:txBody>
          <a:bodyPr/>
          <a:lstStyle/>
          <a:p>
            <a:fld id="{90182B54-2D0B-4DE2-A52E-53FF2EE33BDE}" type="slidenum">
              <a:rPr lang="es-ES" smtClean="0"/>
              <a:pPr/>
              <a:t>10</a:t>
            </a:fld>
            <a:endParaRPr lang="es-ES"/>
          </a:p>
        </p:txBody>
      </p:sp>
    </p:spTree>
    <p:extLst>
      <p:ext uri="{BB962C8B-B14F-4D97-AF65-F5344CB8AC3E}">
        <p14:creationId xmlns:p14="http://schemas.microsoft.com/office/powerpoint/2010/main" val="1914953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TEST DE ELECCIÓN EN LOS ESTUDIOS INTERNACIONALES </a:t>
            </a:r>
          </a:p>
          <a:p>
            <a:endParaRPr lang="es-ES" dirty="0"/>
          </a:p>
          <a:p>
            <a:r>
              <a:rPr lang="es-ES" dirty="0"/>
              <a:t>EL PROBLEMA DE LOS TEST ES EL EFECTO TECHO. En paciente con altas capacidades cognitivas, badajee cultural alto (carrera, estimulación cognitiva constantes) un MINI-MENTAL se puede quedar corto. </a:t>
            </a:r>
          </a:p>
          <a:p>
            <a:endParaRPr lang="es-ES" dirty="0"/>
          </a:p>
          <a:p>
            <a:r>
              <a:rPr lang="es-ES" dirty="0"/>
              <a:t>A parte del </a:t>
            </a:r>
            <a:r>
              <a:rPr lang="es-ES" dirty="0" err="1"/>
              <a:t>mini-mental</a:t>
            </a:r>
            <a:r>
              <a:rPr lang="es-ES" dirty="0"/>
              <a:t>  Importante el paciente acuda con un informador fiable que puede corroborar esas quejas y quizás estaría bien que se les hiciera preguntas acerca de su vida, preguntas de tipo funcional (tareas de mayor complejidad –sobre todo con paciente altas capacidades)</a:t>
            </a:r>
          </a:p>
          <a:p>
            <a:r>
              <a:rPr lang="es-ES" dirty="0"/>
              <a:t>Es bastante significativo que en clínica se suele ver que una persona ya te falla de manera diferida una de las tres palabras , pues bueno aunque luego tenga una puntuación de 27-29 , habría que hacer un poco más de exploración clínica para ver por donde pueden venir los problemas. Poque sobre todo en DC asociado al Alzheimer el problema ya sabéis que el problema de memoria episódica es bastante precoz y con un test de cribaje es bastante complicado de evaluar, ya que no son lo suficientemente sensibles, pero bueno esto ya nos estaría dando pistas que algo no va bien. </a:t>
            </a:r>
          </a:p>
          <a:p>
            <a:r>
              <a:rPr lang="es-ES" dirty="0"/>
              <a:t>Preguntas </a:t>
            </a:r>
          </a:p>
          <a:p>
            <a:endParaRPr lang="es-ES" dirty="0"/>
          </a:p>
          <a:p>
            <a:pPr algn="r"/>
            <a:endParaRPr lang="es-ES" dirty="0"/>
          </a:p>
          <a:p>
            <a:endParaRPr lang="es-ES" dirty="0"/>
          </a:p>
        </p:txBody>
      </p:sp>
      <p:sp>
        <p:nvSpPr>
          <p:cNvPr id="4" name="Marcador de número de diapositiva 3"/>
          <p:cNvSpPr>
            <a:spLocks noGrp="1"/>
          </p:cNvSpPr>
          <p:nvPr>
            <p:ph type="sldNum" sz="quarter" idx="5"/>
          </p:nvPr>
        </p:nvSpPr>
        <p:spPr/>
        <p:txBody>
          <a:bodyPr/>
          <a:lstStyle/>
          <a:p>
            <a:fld id="{90182B54-2D0B-4DE2-A52E-53FF2EE33BDE}" type="slidenum">
              <a:rPr lang="es-ES" smtClean="0"/>
              <a:pPr/>
              <a:t>14</a:t>
            </a:fld>
            <a:endParaRPr lang="es-ES"/>
          </a:p>
        </p:txBody>
      </p:sp>
    </p:spTree>
    <p:extLst>
      <p:ext uri="{BB962C8B-B14F-4D97-AF65-F5344CB8AC3E}">
        <p14:creationId xmlns:p14="http://schemas.microsoft.com/office/powerpoint/2010/main" val="2690734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r"/>
            <a:r>
              <a:rPr lang="es-ES" dirty="0"/>
              <a:t>En paciente con altas capacidades cognitivas, badajee cultural alto (carrera, estimulación cognitiva constantes) un MINI-MENTAL se puede quedar corto. </a:t>
            </a:r>
          </a:p>
          <a:p>
            <a:pPr algn="r"/>
            <a:endParaRPr lang="es-ES" dirty="0"/>
          </a:p>
          <a:p>
            <a:r>
              <a:rPr lang="es-ES" dirty="0"/>
              <a:t>Test de elección es el MINI-MENTAL</a:t>
            </a:r>
          </a:p>
          <a:p>
            <a:r>
              <a:rPr lang="es-ES" dirty="0"/>
              <a:t>Importante acuda con un informador. </a:t>
            </a:r>
          </a:p>
          <a:p>
            <a:r>
              <a:rPr lang="es-ES" dirty="0"/>
              <a:t>Preguntas </a:t>
            </a:r>
          </a:p>
        </p:txBody>
      </p:sp>
      <p:sp>
        <p:nvSpPr>
          <p:cNvPr id="4" name="Marcador de número de diapositiva 3"/>
          <p:cNvSpPr>
            <a:spLocks noGrp="1"/>
          </p:cNvSpPr>
          <p:nvPr>
            <p:ph type="sldNum" sz="quarter" idx="5"/>
          </p:nvPr>
        </p:nvSpPr>
        <p:spPr/>
        <p:txBody>
          <a:bodyPr/>
          <a:lstStyle/>
          <a:p>
            <a:fld id="{90182B54-2D0B-4DE2-A52E-53FF2EE33BDE}" type="slidenum">
              <a:rPr lang="es-ES" smtClean="0"/>
              <a:pPr/>
              <a:t>15</a:t>
            </a:fld>
            <a:endParaRPr lang="es-ES"/>
          </a:p>
        </p:txBody>
      </p:sp>
    </p:spTree>
    <p:extLst>
      <p:ext uri="{BB962C8B-B14F-4D97-AF65-F5344CB8AC3E}">
        <p14:creationId xmlns:p14="http://schemas.microsoft.com/office/powerpoint/2010/main" val="148920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El aspecto global del cerebro de un paciente con EA muestra disminución del volumen, conservando el cerebelo y el tronco cerebral su apariencia normal. La atrofia es global pero se manifiesta primordialmente en lóbulo temporal, así como el hipocampo y la amígdala. Los lóbulos parietales y frontales están menos alterados. La atrofia afecta a la corteza cerebral, que aparece más delgada y con circunvoluciones atróficas, y a la sustancia blanca; se caracteriza, además, por una dilatación de ventrículos más marcada en las astas temporales.</a:t>
            </a:r>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18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La pérdida de memoria suele ser el síntoma que  lleva al paciente, y sobre todo a los familiares, a la consulta médica.  </a:t>
            </a:r>
          </a:p>
          <a:p>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19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lnSpcReduction="10000"/>
          </a:bodyPr>
          <a:lstStyle/>
          <a:p>
            <a:r>
              <a:rPr lang="es-ES" dirty="0"/>
              <a:t>Elementos semiológico en orden de aparición</a:t>
            </a:r>
          </a:p>
          <a:p>
            <a:endParaRPr lang="es-ES" dirty="0"/>
          </a:p>
          <a:p>
            <a:r>
              <a:rPr lang="es-ES" dirty="0"/>
              <a:t>1º </a:t>
            </a:r>
            <a:r>
              <a:rPr lang="es-ES" b="1" dirty="0"/>
              <a:t>La amnesia de evocación </a:t>
            </a:r>
            <a:r>
              <a:rPr lang="es-ES" dirty="0"/>
              <a:t>hace que el paciente realice las </a:t>
            </a:r>
            <a:r>
              <a:rPr lang="es-ES" u="sng" dirty="0"/>
              <a:t>mismas preguntas de forma reiterativa</a:t>
            </a:r>
            <a:r>
              <a:rPr lang="es-ES" dirty="0"/>
              <a:t>, sea </a:t>
            </a:r>
            <a:r>
              <a:rPr lang="es-ES" u="sng" dirty="0"/>
              <a:t>incapaz de aprender y retener</a:t>
            </a:r>
            <a:r>
              <a:rPr lang="es-ES" dirty="0"/>
              <a:t>, </a:t>
            </a:r>
            <a:r>
              <a:rPr lang="es-ES" u="sng" dirty="0"/>
              <a:t>olvide datos recientes </a:t>
            </a:r>
            <a:r>
              <a:rPr lang="es-ES" dirty="0"/>
              <a:t>necesarios para desarrollar su vida cotidiana. La aportación de claves no suele mejorar los resultados. </a:t>
            </a:r>
          </a:p>
          <a:p>
            <a:r>
              <a:rPr lang="es-ES" dirty="0"/>
              <a:t>2º Los </a:t>
            </a:r>
            <a:r>
              <a:rPr lang="es-ES" b="1" dirty="0"/>
              <a:t>trastornos del lenguaje</a:t>
            </a:r>
            <a:r>
              <a:rPr lang="es-ES" baseline="0" dirty="0"/>
              <a:t>. </a:t>
            </a:r>
            <a:r>
              <a:rPr lang="es-ES" dirty="0"/>
              <a:t>Se produce inicialmente una </a:t>
            </a:r>
            <a:r>
              <a:rPr lang="es-ES" u="sng" dirty="0"/>
              <a:t>alteración en la memoria semántica </a:t>
            </a:r>
            <a:r>
              <a:rPr lang="es-ES" dirty="0"/>
              <a:t>en el seno de una afasia </a:t>
            </a:r>
            <a:r>
              <a:rPr lang="es-ES" dirty="0" err="1"/>
              <a:t>anómica</a:t>
            </a:r>
            <a:r>
              <a:rPr lang="es-ES" dirty="0"/>
              <a:t> fluente, mientras que lo sintáctico y lo morfológico son posteriores y resulta muy tardía en la evolución la alteración fonológica.</a:t>
            </a:r>
          </a:p>
          <a:p>
            <a:r>
              <a:rPr lang="es-ES" dirty="0"/>
              <a:t>3º</a:t>
            </a:r>
            <a:r>
              <a:rPr lang="es-ES" baseline="0" dirty="0"/>
              <a:t> </a:t>
            </a:r>
            <a:r>
              <a:rPr lang="es-ES" dirty="0"/>
              <a:t>La </a:t>
            </a:r>
            <a:r>
              <a:rPr lang="es-ES" b="1" dirty="0"/>
              <a:t>desorientación</a:t>
            </a:r>
            <a:r>
              <a:rPr lang="es-ES" dirty="0"/>
              <a:t>. La categoría </a:t>
            </a:r>
            <a:r>
              <a:rPr lang="es-ES" b="1" dirty="0"/>
              <a:t>temporal</a:t>
            </a:r>
            <a:r>
              <a:rPr lang="es-ES" dirty="0"/>
              <a:t> contribuye de forma importante a las actividades de la vida diaria, posteriormente aparece desorientación </a:t>
            </a:r>
            <a:r>
              <a:rPr lang="es-ES" b="1" dirty="0"/>
              <a:t>espacial</a:t>
            </a:r>
            <a:r>
              <a:rPr lang="es-ES" dirty="0"/>
              <a:t> en parte consecuencia de la afectación </a:t>
            </a:r>
            <a:r>
              <a:rPr lang="es-ES" dirty="0" err="1"/>
              <a:t>visoespacial</a:t>
            </a:r>
            <a:r>
              <a:rPr lang="es-ES" dirty="0"/>
              <a:t>.</a:t>
            </a:r>
          </a:p>
          <a:p>
            <a:r>
              <a:rPr lang="es-ES" dirty="0"/>
              <a:t>4º La </a:t>
            </a:r>
            <a:r>
              <a:rPr lang="es-ES" b="1" dirty="0"/>
              <a:t>disfunción ejecutiva </a:t>
            </a:r>
            <a:r>
              <a:rPr lang="es-ES" dirty="0"/>
              <a:t>origina desorganización de las actividades cotidianas, altera los hábitos de trabajo y dificulta la capacidad de la persona desde los primeros momentos evolutivos. </a:t>
            </a:r>
          </a:p>
          <a:p>
            <a:endParaRPr lang="es-ES" dirty="0"/>
          </a:p>
          <a:p>
            <a:r>
              <a:rPr lang="es-ES" dirty="0"/>
              <a:t>El paciente no puede hacer cosas de forma simultánea, pierde capacidad de juicio crítico y razonamiento, aparecen déficits en el pensamiento abstracto y se produce pérdida de iniciativa. </a:t>
            </a:r>
          </a:p>
          <a:p>
            <a:endParaRPr lang="es-ES" dirty="0"/>
          </a:p>
          <a:p>
            <a:r>
              <a:rPr lang="es-ES" dirty="0"/>
              <a:t>OTRAS</a:t>
            </a:r>
            <a:r>
              <a:rPr lang="es-ES" baseline="0" dirty="0"/>
              <a:t> MANIFESTACIONES: </a:t>
            </a:r>
            <a:r>
              <a:rPr lang="es-ES" dirty="0"/>
              <a:t>ACALCULIA, APRAXIA IDEOMOTORA, APRAXIA CONSTRUCTIVA Y AGNOSIA</a:t>
            </a:r>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20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En los últimos 30 años hemos dispuesto de diversos</a:t>
            </a:r>
            <a:r>
              <a:rPr lang="es-ES" baseline="0" dirty="0"/>
              <a:t> </a:t>
            </a:r>
            <a:r>
              <a:rPr lang="es-ES" dirty="0"/>
              <a:t>grupos de criterios clínicos diagnósticos, con alguna diferencia entre ellos, pero coinciden en considerar a la enfermedad de Alzheimer como una enfermedad neurodegenerativa que causa demencia de inicio caracterizada por deterioro progresivo de la</a:t>
            </a:r>
            <a:r>
              <a:rPr lang="es-ES" baseline="0" dirty="0"/>
              <a:t> </a:t>
            </a:r>
            <a:r>
              <a:rPr lang="es-ES" dirty="0"/>
              <a:t>memoria y otras funciones cognitivas e impacto funcional en las actividades de la vida diaria.</a:t>
            </a:r>
            <a:r>
              <a:rPr lang="es-ES" baseline="0" dirty="0"/>
              <a:t> Todo ello sin que fuera atribuible a delirium u otras enfermedades. Se consideraba, por tanto, a la enfermedad de Alzheimer como un síndrome demencial, con un fenotipo clínico más o menos característico (probable, posible) y una neuropatología confirmatoria (definitiva).</a:t>
            </a:r>
          </a:p>
          <a:p>
            <a:endParaRPr lang="es-ES" baseline="0" dirty="0"/>
          </a:p>
          <a:p>
            <a:r>
              <a:rPr lang="es-ES" dirty="0"/>
              <a:t>En la última década, a la luz de la propuesta </a:t>
            </a:r>
            <a:r>
              <a:rPr lang="es-ES" b="1" dirty="0"/>
              <a:t>de criterios</a:t>
            </a:r>
            <a:r>
              <a:rPr lang="es-ES" b="1" baseline="0" dirty="0"/>
              <a:t> </a:t>
            </a:r>
            <a:r>
              <a:rPr lang="es-ES" b="1" dirty="0"/>
              <a:t>para diferentes tipos de demencias </a:t>
            </a:r>
            <a:r>
              <a:rPr lang="es-ES" dirty="0"/>
              <a:t>(demencia por cuerpos de </a:t>
            </a:r>
            <a:r>
              <a:rPr lang="es-ES" dirty="0" err="1"/>
              <a:t>Lewy</a:t>
            </a:r>
            <a:r>
              <a:rPr lang="es-ES" dirty="0"/>
              <a:t>, demencias </a:t>
            </a:r>
            <a:r>
              <a:rPr lang="es-ES" dirty="0" err="1"/>
              <a:t>frontotemporales</a:t>
            </a:r>
            <a:r>
              <a:rPr lang="es-ES" dirty="0"/>
              <a:t>, demencia</a:t>
            </a:r>
            <a:r>
              <a:rPr lang="es-ES" baseline="0" dirty="0"/>
              <a:t> </a:t>
            </a:r>
            <a:r>
              <a:rPr lang="es-ES" dirty="0"/>
              <a:t>vascular isquémica subcortical), de </a:t>
            </a:r>
            <a:r>
              <a:rPr lang="es-ES" b="1" dirty="0"/>
              <a:t>nuevos conceptos</a:t>
            </a:r>
            <a:r>
              <a:rPr lang="es-ES" b="1" baseline="0" dirty="0"/>
              <a:t> </a:t>
            </a:r>
            <a:r>
              <a:rPr lang="es-ES" dirty="0"/>
              <a:t>(continuum cognitivo, reserva </a:t>
            </a:r>
            <a:r>
              <a:rPr lang="es-ES" dirty="0" err="1"/>
              <a:t>neurocognitiva</a:t>
            </a:r>
            <a:r>
              <a:rPr lang="es-ES" dirty="0"/>
              <a:t>) que </a:t>
            </a:r>
            <a:r>
              <a:rPr lang="es-ES" b="1" dirty="0"/>
              <a:t>ofrecen una visión dinámica de los fenómenos cognitivos</a:t>
            </a:r>
            <a:r>
              <a:rPr lang="es-ES" dirty="0"/>
              <a:t>, y</a:t>
            </a:r>
            <a:r>
              <a:rPr lang="es-ES" baseline="0" dirty="0"/>
              <a:t> </a:t>
            </a:r>
            <a:r>
              <a:rPr lang="es-ES" dirty="0"/>
              <a:t>de la propuesta de </a:t>
            </a:r>
            <a:r>
              <a:rPr lang="es-ES" b="1" dirty="0" err="1"/>
              <a:t>biomarcadores</a:t>
            </a:r>
            <a:r>
              <a:rPr lang="es-ES" dirty="0"/>
              <a:t> (</a:t>
            </a:r>
            <a:r>
              <a:rPr lang="es-ES" dirty="0" err="1"/>
              <a:t>neuroimagen</a:t>
            </a:r>
            <a:r>
              <a:rPr lang="es-ES" dirty="0"/>
              <a:t>, líquido cefalorraquídeo) que </a:t>
            </a:r>
            <a:r>
              <a:rPr lang="es-ES" b="1" dirty="0"/>
              <a:t>explicarían la patogenia de la</a:t>
            </a:r>
            <a:r>
              <a:rPr lang="es-ES" b="1" baseline="0" dirty="0"/>
              <a:t> </a:t>
            </a:r>
            <a:r>
              <a:rPr lang="es-ES" b="1" dirty="0"/>
              <a:t>enfermedad </a:t>
            </a:r>
            <a:r>
              <a:rPr lang="es-ES" dirty="0"/>
              <a:t>(</a:t>
            </a:r>
            <a:r>
              <a:rPr lang="es-ES" dirty="0" err="1"/>
              <a:t>amiloidosis</a:t>
            </a:r>
            <a:r>
              <a:rPr lang="es-ES" dirty="0"/>
              <a:t> cerebral, </a:t>
            </a:r>
            <a:r>
              <a:rPr lang="es-ES" dirty="0" err="1"/>
              <a:t>neurodegeneración</a:t>
            </a:r>
            <a:r>
              <a:rPr lang="es-ES" dirty="0"/>
              <a:t>),</a:t>
            </a:r>
            <a:r>
              <a:rPr lang="es-ES" baseline="0" dirty="0"/>
              <a:t> </a:t>
            </a:r>
            <a:r>
              <a:rPr lang="es-ES" dirty="0"/>
              <a:t>han sido numerosos los autores que muestran una </a:t>
            </a:r>
            <a:r>
              <a:rPr lang="es-ES" b="1" dirty="0"/>
              <a:t>visión crítica sobre los criterios “clásicos” de la enfermedad de Alzheimer </a:t>
            </a:r>
            <a:r>
              <a:rPr lang="es-ES" dirty="0"/>
              <a:t>y los principios que los sustentan.</a:t>
            </a:r>
          </a:p>
          <a:p>
            <a:r>
              <a:rPr lang="es-ES" dirty="0"/>
              <a:t>Dos son los grupos que han abanderado propuestas de</a:t>
            </a:r>
            <a:r>
              <a:rPr lang="es-ES" baseline="0" dirty="0"/>
              <a:t> </a:t>
            </a:r>
            <a:r>
              <a:rPr lang="es-ES" dirty="0"/>
              <a:t>revisión de los criterios NINCDS-ADRDA, uno europeo</a:t>
            </a:r>
            <a:r>
              <a:rPr lang="es-ES" baseline="0" dirty="0"/>
              <a:t> </a:t>
            </a:r>
            <a:r>
              <a:rPr lang="es-ES" dirty="0"/>
              <a:t>(</a:t>
            </a:r>
            <a:r>
              <a:rPr lang="es-ES" dirty="0" err="1"/>
              <a:t>Dubois</a:t>
            </a:r>
            <a:r>
              <a:rPr lang="es-ES" dirty="0"/>
              <a:t> et al., 2007) y otro americano (</a:t>
            </a:r>
            <a:r>
              <a:rPr lang="es-ES" dirty="0" err="1"/>
              <a:t>McKhann</a:t>
            </a:r>
            <a:r>
              <a:rPr lang="es-ES" dirty="0"/>
              <a:t> et al.,</a:t>
            </a:r>
            <a:r>
              <a:rPr lang="es-ES" baseline="0" dirty="0"/>
              <a:t> </a:t>
            </a:r>
            <a:r>
              <a:rPr lang="es-ES" dirty="0"/>
              <a:t>2011).</a:t>
            </a:r>
          </a:p>
          <a:p>
            <a:endParaRPr lang="es-ES" baseline="0" dirty="0"/>
          </a:p>
          <a:p>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21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Un porcentaje inferior al 5% corresponden a formas familiares de comienzo precoz</a:t>
            </a:r>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23</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 se ha convertido en un estándar para evaluar la cognición en contexto de práctica, en particular para determinar la gravedad.</a:t>
            </a:r>
          </a:p>
          <a:p>
            <a:r>
              <a:rPr lang="es-ES" dirty="0"/>
              <a:t>Como el MMSE no representa una evaluación completa de los deterioros cognitivos asociados con EA, no debe reemplazar a una evaluación completa orientada a los dominios afectados con mayor frecuencia. Para valorar estas áreas se utilizan diferentes instrumentos, test y escalas especialmente diseñadas a tal efecto. </a:t>
            </a:r>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24</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El diagnóstico clínico debe acompañarse de la graduación de la intensidad del deterioro. Se han diseñado diversas escalas que miden la intensidad basándose en datos clínicos; esto es, en los síntomas cognitivos, conductuales y en la capacidad funcional. </a:t>
            </a:r>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25</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Dos personas con el mismo daño cerebral, aquella con mayor reserva cognitiva tiene menos manifestaciones clínicas, o lo que es lo mismo, menos demencias manifiesta. </a:t>
            </a:r>
          </a:p>
        </p:txBody>
      </p:sp>
      <p:sp>
        <p:nvSpPr>
          <p:cNvPr id="4" name="Marcador de número de diapositiva 3"/>
          <p:cNvSpPr>
            <a:spLocks noGrp="1"/>
          </p:cNvSpPr>
          <p:nvPr>
            <p:ph type="sldNum" sz="quarter" idx="5"/>
          </p:nvPr>
        </p:nvSpPr>
        <p:spPr/>
        <p:txBody>
          <a:bodyPr/>
          <a:lstStyle/>
          <a:p>
            <a:fld id="{845FD7C3-F7A9-4744-8C46-580D70C4A267}" type="slidenum">
              <a:rPr lang="es-ES" smtClean="0"/>
              <a:t>31</a:t>
            </a:fld>
            <a:endParaRPr lang="es-ES"/>
          </a:p>
        </p:txBody>
      </p:sp>
    </p:spTree>
    <p:extLst>
      <p:ext uri="{BB962C8B-B14F-4D97-AF65-F5344CB8AC3E}">
        <p14:creationId xmlns:p14="http://schemas.microsoft.com/office/powerpoint/2010/main" val="3740176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228600" indent="-228600">
              <a:buAutoNum type="arabicPeriod"/>
            </a:pPr>
            <a:r>
              <a:rPr lang="es-ES" dirty="0"/>
              <a:t>Esta actividad se puede conseguir mediante la inhibición en la producción de beta </a:t>
            </a:r>
            <a:r>
              <a:rPr lang="es-ES" dirty="0" err="1"/>
              <a:t>amiloide</a:t>
            </a:r>
            <a:r>
              <a:rPr lang="es-ES" dirty="0"/>
              <a:t>, los inhibidores de la </a:t>
            </a:r>
            <a:r>
              <a:rPr lang="es-ES" dirty="0" err="1"/>
              <a:t>oligomerización</a:t>
            </a:r>
            <a:r>
              <a:rPr lang="es-ES" dirty="0"/>
              <a:t> o fibrilación de beta-</a:t>
            </a:r>
            <a:r>
              <a:rPr lang="es-ES" dirty="0" err="1"/>
              <a:t>amiloide</a:t>
            </a:r>
            <a:r>
              <a:rPr lang="es-ES" dirty="0"/>
              <a:t>, la utilización de fármacos antiinflamatorios que interfieran con la actividad de </a:t>
            </a:r>
            <a:r>
              <a:rPr lang="es-ES" dirty="0" err="1"/>
              <a:t>microglia</a:t>
            </a:r>
            <a:r>
              <a:rPr lang="es-ES" dirty="0"/>
              <a:t> y </a:t>
            </a:r>
            <a:r>
              <a:rPr lang="es-ES" dirty="0" err="1"/>
              <a:t>astrocitos</a:t>
            </a:r>
            <a:r>
              <a:rPr lang="es-ES" dirty="0"/>
              <a:t>, la administración de antioxidantes, barredores de radicales libres que protejan a la neurona del acumulo de beta-</a:t>
            </a:r>
            <a:r>
              <a:rPr lang="es-ES" dirty="0" err="1"/>
              <a:t>amiloide</a:t>
            </a:r>
            <a:r>
              <a:rPr lang="es-ES" dirty="0"/>
              <a:t> y otras proteínas asociadas o a través de factores de restauración neuronal entre los que se encuentran </a:t>
            </a:r>
            <a:r>
              <a:rPr lang="es-ES" dirty="0" err="1"/>
              <a:t>neurotrofinas</a:t>
            </a:r>
            <a:r>
              <a:rPr lang="es-ES" dirty="0"/>
              <a:t> y estrógenos que puedan recuperar sinapsis y soma neuronal. </a:t>
            </a:r>
          </a:p>
          <a:p>
            <a:pPr marL="228600" indent="-228600">
              <a:buNone/>
            </a:pPr>
            <a:r>
              <a:rPr lang="es-ES" dirty="0"/>
              <a:t>4.-mantener la función cognitiva durante el mayor tiempo posible, lo que posibilita al paciente tener una mayor calidad de vida, evitar la pérdida de actividades de la vida diaria y conservar la autonomía personal y la independencia de los cuidadores, evitar los síntomas no cognitivos como la depresión, las alucinaciones, los delirios, la agitación o la apatía, entre otros</a:t>
            </a:r>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34</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INHIBIDORES DE ACETIL-COLINESTERASA</a:t>
            </a:r>
            <a:r>
              <a:rPr lang="es-ES" baseline="0" dirty="0"/>
              <a:t> </a:t>
            </a:r>
            <a:r>
              <a:rPr lang="es-ES" dirty="0"/>
              <a:t>El defecto colinérgico es responsable del deterioro mental.</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a:t>Su uso se basa en la toma en consideración de la hipótesis colinérgica de la enfermedad de Alzheimer. La disminución de la trasmisión colinérgica en núcleos de la base,</a:t>
            </a:r>
            <a:r>
              <a:rPr lang="es-ES" baseline="0" dirty="0"/>
              <a:t> </a:t>
            </a:r>
            <a:r>
              <a:rPr lang="es-ES" dirty="0"/>
              <a:t>hipocampo y corteza cerebral medial estaría en relación</a:t>
            </a:r>
            <a:r>
              <a:rPr lang="es-ES" baseline="0" dirty="0"/>
              <a:t> </a:t>
            </a:r>
            <a:r>
              <a:rPr lang="es-ES" dirty="0"/>
              <a:t>con la pérdida de la capacidad de aprendizaje y deterioro</a:t>
            </a:r>
            <a:r>
              <a:rPr lang="es-ES" baseline="0" dirty="0"/>
              <a:t> </a:t>
            </a:r>
            <a:r>
              <a:rPr lang="es-ES" dirty="0"/>
              <a:t>de la memoria episódica. El </a:t>
            </a:r>
            <a:r>
              <a:rPr lang="es-ES" b="1" dirty="0"/>
              <a:t>bloqueo de la acetilcolinesterasa, </a:t>
            </a:r>
            <a:r>
              <a:rPr lang="es-ES" dirty="0"/>
              <a:t>enzima degradadora principal de la </a:t>
            </a:r>
            <a:r>
              <a:rPr lang="es-ES" dirty="0" err="1"/>
              <a:t>acetilcolina</a:t>
            </a:r>
            <a:r>
              <a:rPr lang="es-ES" dirty="0"/>
              <a:t>,</a:t>
            </a:r>
            <a:r>
              <a:rPr lang="es-ES" baseline="0" dirty="0"/>
              <a:t> </a:t>
            </a:r>
            <a:r>
              <a:rPr lang="es-ES" dirty="0"/>
              <a:t>mejoraría los niveles cerebrales de ésta.</a:t>
            </a:r>
          </a:p>
          <a:p>
            <a:r>
              <a:rPr lang="es-ES" dirty="0"/>
              <a:t>No son los únicos trastornos de la neurotransmisión, sí son los más intensos y los que tienen más importancia fisiopatológica.</a:t>
            </a:r>
          </a:p>
          <a:p>
            <a:r>
              <a:rPr lang="es-ES" dirty="0"/>
              <a:t>Las evidencias desde los ensayos clínicos y la experiencia es que su efecto sobre la cognición es moderado (1,5-2 puntos en el </a:t>
            </a:r>
            <a:r>
              <a:rPr lang="es-ES" dirty="0" err="1"/>
              <a:t>Minimental</a:t>
            </a:r>
            <a:r>
              <a:rPr lang="es-ES" dirty="0"/>
              <a:t> en un periodo de 6-12 meses) y con alguna ligera estabilización funcional durante este mismo periodo. Se han observado ligeras mejorías en el humor, sobre todo en apatía,  y en las interacciones sociales después del tratamiento con dichos fármacos</a:t>
            </a:r>
          </a:p>
          <a:p>
            <a:endParaRPr lang="es-ES" dirty="0"/>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36</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Recomendada</a:t>
            </a:r>
            <a:r>
              <a:rPr lang="es-ES" baseline="0" dirty="0"/>
              <a:t> e</a:t>
            </a:r>
            <a:r>
              <a:rPr lang="es-ES" dirty="0"/>
              <a:t>n enfermedad de Alzheimer moderada (GDS 5) y en</a:t>
            </a:r>
            <a:r>
              <a:rPr lang="es-ES" baseline="0" dirty="0"/>
              <a:t> </a:t>
            </a:r>
            <a:r>
              <a:rPr lang="es-ES" dirty="0" err="1"/>
              <a:t>fermedad</a:t>
            </a:r>
            <a:r>
              <a:rPr lang="es-ES" dirty="0"/>
              <a:t> de Alzheimer moderadamente grave (GDS 6).</a:t>
            </a:r>
          </a:p>
          <a:p>
            <a:endParaRPr lang="es-ES" dirty="0"/>
          </a:p>
          <a:p>
            <a:r>
              <a:rPr lang="es-ES" dirty="0"/>
              <a:t>MEMANTINA</a:t>
            </a:r>
            <a:r>
              <a:rPr lang="es-ES" baseline="0" dirty="0"/>
              <a:t> </a:t>
            </a:r>
            <a:r>
              <a:rPr lang="es-ES" dirty="0"/>
              <a:t>bloquea las acciones del </a:t>
            </a:r>
            <a:r>
              <a:rPr lang="es-ES" dirty="0" err="1"/>
              <a:t>glutamato</a:t>
            </a:r>
            <a:r>
              <a:rPr lang="es-ES" dirty="0"/>
              <a:t> en ese lugar, lo que mejora la transmisión sináptica, evita la liberación de calcio o ambas que puede proporcionar </a:t>
            </a:r>
            <a:r>
              <a:rPr lang="es-ES" dirty="0" err="1"/>
              <a:t>neuroprotecciones</a:t>
            </a:r>
            <a:r>
              <a:rPr lang="es-ES" dirty="0"/>
              <a:t>.</a:t>
            </a:r>
          </a:p>
          <a:p>
            <a:r>
              <a:rPr lang="es-ES" dirty="0"/>
              <a:t>MEMANTINA:</a:t>
            </a:r>
            <a:r>
              <a:rPr lang="es-ES" baseline="0" dirty="0"/>
              <a:t> mejora el funcionamiento cognitivo y funcional durante un periodo de 6 meses comparado con placebo y las evidencias preliminares sugieren que </a:t>
            </a:r>
            <a:r>
              <a:rPr lang="es-ES" baseline="0" dirty="0" err="1"/>
              <a:t>memantina</a:t>
            </a:r>
            <a:r>
              <a:rPr lang="es-ES" baseline="0" dirty="0"/>
              <a:t> puede ser beneficioso en la prevención y tratamiento de la agitación y agresividad. Con dosis de 20 mg/día se ha observado utilidad en el control de los déficits funcionales, cognitivos y globales en pacientes en estadios avanzados de su enfermedad. Se ha observado una mejoría global de los resultados en la combinación de inhibidores de </a:t>
            </a:r>
            <a:r>
              <a:rPr lang="es-ES" baseline="0" dirty="0" err="1"/>
              <a:t>colinesterasa</a:t>
            </a:r>
            <a:r>
              <a:rPr lang="es-ES" baseline="0" dirty="0"/>
              <a:t> y </a:t>
            </a:r>
            <a:r>
              <a:rPr lang="es-ES" baseline="0" dirty="0" err="1"/>
              <a:t>memantina</a:t>
            </a:r>
            <a:r>
              <a:rPr lang="es-ES" baseline="0" dirty="0"/>
              <a:t>.</a:t>
            </a:r>
          </a:p>
          <a:p>
            <a:r>
              <a:rPr lang="es-ES" baseline="0" dirty="0"/>
              <a:t>En la enfermedad de Alzheimer grave (GDS 7): no está indicado iniciar tratamiento específico.</a:t>
            </a:r>
          </a:p>
          <a:p>
            <a:endParaRPr lang="es-ES" baseline="0" dirty="0"/>
          </a:p>
          <a:p>
            <a:r>
              <a:rPr lang="es-ES" baseline="0" dirty="0"/>
              <a:t>VITAMINA E: actuar sobre el daño celular relacionado con el depósito de </a:t>
            </a:r>
            <a:r>
              <a:rPr lang="es-ES" baseline="0" dirty="0" err="1"/>
              <a:t>amiloide</a:t>
            </a:r>
            <a:r>
              <a:rPr lang="es-ES" baseline="0" dirty="0"/>
              <a:t> y en dosis de 2000 U.I. al día, retrasa el internamiento y disminuye la pérdida de capacidad funcional en los pacientes con demencia en estadio moderado. </a:t>
            </a:r>
            <a:endParaRPr lang="es-ES" dirty="0"/>
          </a:p>
          <a:p>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37</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Se recomienda una titulación lenta, a fin de minimizar</a:t>
            </a:r>
            <a:r>
              <a:rPr lang="es-ES" baseline="0" dirty="0"/>
              <a:t> </a:t>
            </a:r>
            <a:r>
              <a:rPr lang="es-ES" dirty="0"/>
              <a:t>la incidencia de efectos secundarios de tipo digestivo.</a:t>
            </a:r>
          </a:p>
          <a:p>
            <a:r>
              <a:rPr lang="es-ES" dirty="0"/>
              <a:t>Especial atención se prestará a aquellos pacientes en</a:t>
            </a:r>
            <a:r>
              <a:rPr lang="es-ES" baseline="0" dirty="0"/>
              <a:t> L</a:t>
            </a:r>
            <a:r>
              <a:rPr lang="es-ES" dirty="0"/>
              <a:t>os que el estímulo colinérgico pueda ser contraproducente o estar contraindicado (enfermedad del seno,</a:t>
            </a:r>
            <a:r>
              <a:rPr lang="es-ES" baseline="0" dirty="0"/>
              <a:t> </a:t>
            </a:r>
            <a:r>
              <a:rPr lang="es-ES" dirty="0"/>
              <a:t>bloqueos </a:t>
            </a:r>
            <a:r>
              <a:rPr lang="es-ES" dirty="0" err="1"/>
              <a:t>auriculoventriculares</a:t>
            </a:r>
            <a:r>
              <a:rPr lang="es-ES" dirty="0"/>
              <a:t>, EPOC severa).</a:t>
            </a:r>
          </a:p>
          <a:p>
            <a:endParaRPr lang="es-ES" dirty="0"/>
          </a:p>
          <a:p>
            <a:r>
              <a:rPr lang="es-ES" dirty="0"/>
              <a:t>Se recomienda evaluar la tolerancia al fármaco a los dos meses,</a:t>
            </a:r>
            <a:r>
              <a:rPr lang="es-ES" baseline="0" dirty="0"/>
              <a:t> </a:t>
            </a:r>
            <a:r>
              <a:rPr lang="es-ES" dirty="0"/>
              <a:t>una vez alcanzada la dosis máxima.</a:t>
            </a:r>
          </a:p>
          <a:p>
            <a:r>
              <a:rPr lang="es-ES" dirty="0"/>
              <a:t>La eficacia del fármaco no se debe evaluar hasta los</a:t>
            </a:r>
            <a:r>
              <a:rPr lang="es-ES" baseline="0" dirty="0"/>
              <a:t> </a:t>
            </a:r>
            <a:r>
              <a:rPr lang="es-ES" dirty="0"/>
              <a:t>seis meses de tratamiento con dosis efectivas.</a:t>
            </a:r>
          </a:p>
          <a:p>
            <a:r>
              <a:rPr lang="es-ES" dirty="0"/>
              <a:t>En el caso de efectos secundarios intolerables que no</a:t>
            </a:r>
            <a:r>
              <a:rPr lang="es-ES" baseline="0" dirty="0"/>
              <a:t> </a:t>
            </a:r>
            <a:r>
              <a:rPr lang="es-ES" dirty="0"/>
              <a:t>permitan alcanzar dosis efectivas del fármaco en cuestión, se puede intentar rotar a otro fármaco. En el caso</a:t>
            </a:r>
            <a:r>
              <a:rPr lang="es-ES" baseline="0" dirty="0"/>
              <a:t> </a:t>
            </a:r>
            <a:r>
              <a:rPr lang="es-ES" dirty="0"/>
              <a:t>del </a:t>
            </a:r>
            <a:r>
              <a:rPr lang="es-ES" dirty="0" err="1"/>
              <a:t>donepezilo</a:t>
            </a:r>
            <a:r>
              <a:rPr lang="es-ES" dirty="0"/>
              <a:t> se recomienda un periodo de lavado de</a:t>
            </a:r>
            <a:r>
              <a:rPr lang="es-ES" baseline="0" dirty="0"/>
              <a:t> </a:t>
            </a:r>
            <a:r>
              <a:rPr lang="es-ES" dirty="0"/>
              <a:t>15 días, y de 2 en el caso de la </a:t>
            </a:r>
            <a:r>
              <a:rPr lang="es-ES" dirty="0" err="1"/>
              <a:t>rivastigmina</a:t>
            </a:r>
            <a:r>
              <a:rPr lang="es-ES" dirty="0"/>
              <a:t> o la </a:t>
            </a:r>
            <a:r>
              <a:rPr lang="es-ES" dirty="0" err="1"/>
              <a:t>galantamina</a:t>
            </a:r>
            <a:r>
              <a:rPr lang="es-ES" dirty="0"/>
              <a:t>.</a:t>
            </a:r>
          </a:p>
          <a:p>
            <a:endParaRPr lang="es-ES" dirty="0"/>
          </a:p>
          <a:p>
            <a:r>
              <a:rPr lang="es-ES" dirty="0"/>
              <a:t>La decisión de retirar del tratamiento ha de ser</a:t>
            </a:r>
            <a:r>
              <a:rPr lang="es-ES" baseline="0" dirty="0"/>
              <a:t> </a:t>
            </a:r>
            <a:r>
              <a:rPr lang="es-ES" dirty="0"/>
              <a:t>individualizada y consensuada con el familiar cuidador. </a:t>
            </a:r>
          </a:p>
          <a:p>
            <a:r>
              <a:rPr lang="es-ES" dirty="0"/>
              <a:t>Las circunstancias que nos abocan a plantear esta decisión son diversas, como falta de cumplimiento, cese de</a:t>
            </a:r>
            <a:r>
              <a:rPr lang="es-ES" baseline="0" dirty="0"/>
              <a:t> </a:t>
            </a:r>
            <a:r>
              <a:rPr lang="es-ES" dirty="0"/>
              <a:t>la eficacia, progresión a fases avanzadas de la enfermedad subsidiarias de abordaje paliativo.</a:t>
            </a:r>
            <a:r>
              <a:rPr lang="es-ES" baseline="0" dirty="0"/>
              <a:t> La retirada ha de ser escalonada. </a:t>
            </a:r>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38</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41</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Uno de los 5 problemas de salud más importantes que tiene que hacer frente las personas mayores.</a:t>
            </a:r>
          </a:p>
          <a:p>
            <a:pPr algn="just"/>
            <a:r>
              <a:rPr lang="es-ES" dirty="0"/>
              <a:t>La demencia con mayor prevalencia de síntomas depresivos es la demencia asociada a la degeneración tipo </a:t>
            </a:r>
            <a:r>
              <a:rPr lang="es-ES" dirty="0" err="1"/>
              <a:t>corticobasal</a:t>
            </a:r>
            <a:r>
              <a:rPr lang="es-ES" dirty="0"/>
              <a:t>, seguida de la cuerpos de Lewy.</a:t>
            </a:r>
          </a:p>
          <a:p>
            <a:endParaRPr lang="es-ES" dirty="0"/>
          </a:p>
          <a:p>
            <a:r>
              <a:rPr lang="es-ES" dirty="0"/>
              <a:t>Menor presencia de síntomas afectivos y mayor somáticos. Tanto la tristeza patológica como el bajo estado de ánimo pueden manifestarse en la persona mayor como apatía y/o aislamiento. La quejas somáticas son muy abundantes y son causa de un sinfín de pruebas de otras patologías. Que por otro lado son muy frecuentes en la persona mayor. </a:t>
            </a:r>
          </a:p>
          <a:p>
            <a:endParaRPr lang="es-ES" dirty="0"/>
          </a:p>
        </p:txBody>
      </p:sp>
      <p:sp>
        <p:nvSpPr>
          <p:cNvPr id="4" name="Marcador de número de diapositiva 3"/>
          <p:cNvSpPr>
            <a:spLocks noGrp="1"/>
          </p:cNvSpPr>
          <p:nvPr>
            <p:ph type="sldNum" sz="quarter" idx="5"/>
          </p:nvPr>
        </p:nvSpPr>
        <p:spPr/>
        <p:txBody>
          <a:bodyPr/>
          <a:lstStyle/>
          <a:p>
            <a:fld id="{90182B54-2D0B-4DE2-A52E-53FF2EE33BDE}" type="slidenum">
              <a:rPr lang="es-ES" smtClean="0"/>
              <a:pPr/>
              <a:t>42</a:t>
            </a:fld>
            <a:endParaRPr lang="es-ES"/>
          </a:p>
        </p:txBody>
      </p:sp>
    </p:spTree>
    <p:extLst>
      <p:ext uri="{BB962C8B-B14F-4D97-AF65-F5344CB8AC3E}">
        <p14:creationId xmlns:p14="http://schemas.microsoft.com/office/powerpoint/2010/main" val="873739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Los criterios diagnósticos de demencia excluyen el diagnóstico de demencia si la sintomatología puede ser atribuida a delirium. Sin embargo, en los pacientes mayores más vulnerables, frágiles y pacientes geriátricos, no es fácil establecer diferencias tan categóricas entre ambos síndromes.</a:t>
            </a:r>
          </a:p>
          <a:p>
            <a:endParaRPr lang="es-ES" dirty="0"/>
          </a:p>
        </p:txBody>
      </p:sp>
      <p:sp>
        <p:nvSpPr>
          <p:cNvPr id="4" name="3 Marcador de número de diapositiva"/>
          <p:cNvSpPr>
            <a:spLocks noGrp="1"/>
          </p:cNvSpPr>
          <p:nvPr>
            <p:ph type="sldNum" sz="quarter" idx="10"/>
          </p:nvPr>
        </p:nvSpPr>
        <p:spPr/>
        <p:txBody>
          <a:bodyPr/>
          <a:lstStyle/>
          <a:p>
            <a:fld id="{6CD452E0-7D90-4819-85BC-BFCFD36959BC}" type="slidenum">
              <a:rPr lang="es-ES" smtClean="0"/>
              <a:pPr/>
              <a:t>45</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Delirium y demencia son dos síndromes</a:t>
            </a:r>
            <a:r>
              <a:rPr lang="es-ES" baseline="0" dirty="0"/>
              <a:t> </a:t>
            </a:r>
            <a:r>
              <a:rPr lang="es-ES" dirty="0" err="1"/>
              <a:t>neurocognitivos</a:t>
            </a:r>
            <a:r>
              <a:rPr lang="es-ES" dirty="0"/>
              <a:t> de alta prevalencia en la</a:t>
            </a:r>
            <a:r>
              <a:rPr lang="es-ES" baseline="0" dirty="0"/>
              <a:t> </a:t>
            </a:r>
            <a:r>
              <a:rPr lang="es-ES" dirty="0"/>
              <a:t>población mayor. Se diferencian en función de su forma de presentación y curso</a:t>
            </a:r>
            <a:r>
              <a:rPr lang="es-ES" baseline="0" dirty="0"/>
              <a:t> </a:t>
            </a:r>
            <a:r>
              <a:rPr lang="es-ES" dirty="0"/>
              <a:t>evolutivo, afectación o no de la conciencia, pronóstico (potencial reversibilidad)</a:t>
            </a:r>
            <a:r>
              <a:rPr lang="es-ES" baseline="0" dirty="0"/>
              <a:t> </a:t>
            </a:r>
            <a:r>
              <a:rPr lang="es-ES" dirty="0"/>
              <a:t>y sustrato etiológico.</a:t>
            </a:r>
          </a:p>
          <a:p>
            <a:r>
              <a:rPr lang="es-ES" dirty="0"/>
              <a:t>Los</a:t>
            </a:r>
            <a:r>
              <a:rPr lang="es-ES" baseline="0" dirty="0"/>
              <a:t> </a:t>
            </a:r>
            <a:r>
              <a:rPr lang="es-ES" dirty="0"/>
              <a:t>criterios diagnósticos de demencia</a:t>
            </a:r>
            <a:r>
              <a:rPr lang="es-ES" baseline="0" dirty="0"/>
              <a:t> </a:t>
            </a:r>
            <a:r>
              <a:rPr lang="es-ES" dirty="0"/>
              <a:t>excluyen el diagnóstico de</a:t>
            </a:r>
            <a:r>
              <a:rPr lang="es-ES" baseline="0" dirty="0"/>
              <a:t> </a:t>
            </a:r>
            <a:r>
              <a:rPr lang="es-ES" dirty="0"/>
              <a:t>demencia si la sintomatología puede ser</a:t>
            </a:r>
            <a:r>
              <a:rPr lang="es-ES" baseline="0" dirty="0"/>
              <a:t> </a:t>
            </a:r>
            <a:r>
              <a:rPr lang="es-ES" dirty="0"/>
              <a:t>atribuida a delirium. Sin embargo, en los</a:t>
            </a:r>
            <a:r>
              <a:rPr lang="es-ES" baseline="0" dirty="0"/>
              <a:t> </a:t>
            </a:r>
            <a:r>
              <a:rPr lang="es-ES" dirty="0"/>
              <a:t>pacientes mayores más vulnerables, frágiles y pacientes geriátricos, no es fácil</a:t>
            </a:r>
            <a:r>
              <a:rPr lang="es-ES" baseline="0" dirty="0"/>
              <a:t> </a:t>
            </a:r>
            <a:r>
              <a:rPr lang="es-ES" dirty="0"/>
              <a:t>establecer diferencias tan categóricas entre ambos síndromes.</a:t>
            </a:r>
          </a:p>
          <a:p>
            <a:endParaRPr lang="es-ES" dirty="0"/>
          </a:p>
        </p:txBody>
      </p:sp>
      <p:sp>
        <p:nvSpPr>
          <p:cNvPr id="4" name="3 Marcador de número de diapositiva"/>
          <p:cNvSpPr>
            <a:spLocks noGrp="1"/>
          </p:cNvSpPr>
          <p:nvPr>
            <p:ph type="sldNum" sz="quarter" idx="10"/>
          </p:nvPr>
        </p:nvSpPr>
        <p:spPr/>
        <p:txBody>
          <a:bodyPr/>
          <a:lstStyle/>
          <a:p>
            <a:fld id="{90182B54-2D0B-4DE2-A52E-53FF2EE33BDE}" type="slidenum">
              <a:rPr lang="es-ES" smtClean="0"/>
              <a:pPr/>
              <a:t>47</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4BAA6381-E7F1-4614-90C2-280D9503D9CA}"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AEE9F90-0052-4033-B0F1-9B60A402F6A4}"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A6381-E7F1-4614-90C2-280D9503D9CA}" type="datetimeFigureOut">
              <a:rPr lang="es-ES" smtClean="0"/>
              <a:pPr/>
              <a:t>07/05/2024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E9F90-0052-4033-B0F1-9B60A402F6A4}"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3 Rectángulo"/>
          <p:cNvSpPr>
            <a:spLocks noChangeArrowheads="1"/>
          </p:cNvSpPr>
          <p:nvPr/>
        </p:nvSpPr>
        <p:spPr bwMode="auto">
          <a:xfrm>
            <a:off x="109538" y="6165850"/>
            <a:ext cx="8999537" cy="646113"/>
          </a:xfrm>
          <a:prstGeom prst="rect">
            <a:avLst/>
          </a:prstGeom>
          <a:noFill/>
          <a:ln w="9525">
            <a:noFill/>
            <a:miter lim="800000"/>
            <a:headEnd/>
            <a:tailEnd/>
          </a:ln>
        </p:spPr>
        <p:txBody>
          <a:bodyPr>
            <a:spAutoFit/>
          </a:bodyPr>
          <a:lstStyle/>
          <a:p>
            <a:pPr algn="r"/>
            <a:r>
              <a:rPr lang="es-ES" b="1" dirty="0"/>
              <a:t>Dra. Belén Cámara Marín.  </a:t>
            </a:r>
          </a:p>
          <a:p>
            <a:pPr algn="r"/>
            <a:r>
              <a:rPr lang="es-ES" b="1" dirty="0"/>
              <a:t>Geriatra. Servicio de Geriatría. Complejo Hospitalario de Cartagena.</a:t>
            </a:r>
          </a:p>
        </p:txBody>
      </p:sp>
      <p:sp>
        <p:nvSpPr>
          <p:cNvPr id="32771" name="5 CuadroTexto"/>
          <p:cNvSpPr txBox="1">
            <a:spLocks noChangeArrowheads="1"/>
          </p:cNvSpPr>
          <p:nvPr/>
        </p:nvSpPr>
        <p:spPr bwMode="auto">
          <a:xfrm>
            <a:off x="251520" y="1772816"/>
            <a:ext cx="8640763" cy="4339650"/>
          </a:xfrm>
          <a:prstGeom prst="rect">
            <a:avLst/>
          </a:prstGeom>
          <a:solidFill>
            <a:srgbClr val="292DC9"/>
          </a:solidFill>
          <a:ln w="9525">
            <a:noFill/>
            <a:miter lim="800000"/>
            <a:headEnd/>
            <a:tailEnd/>
          </a:ln>
        </p:spPr>
        <p:txBody>
          <a:bodyPr wrap="square">
            <a:spAutoFit/>
          </a:bodyPr>
          <a:lstStyle/>
          <a:p>
            <a:pPr algn="ctr"/>
            <a:r>
              <a:rPr lang="es-ES" sz="4000" b="1" dirty="0">
                <a:solidFill>
                  <a:schemeClr val="bg1"/>
                </a:solidFill>
              </a:rPr>
              <a:t>CURSO DE GERIATRÍA</a:t>
            </a:r>
          </a:p>
          <a:p>
            <a:pPr algn="ctr"/>
            <a:r>
              <a:rPr lang="es-ES" sz="2800" b="1" i="1" dirty="0">
                <a:solidFill>
                  <a:schemeClr val="bg1"/>
                </a:solidFill>
              </a:rPr>
              <a:t>Programa teórico para residentes </a:t>
            </a:r>
            <a:r>
              <a:rPr lang="es-ES" sz="2800" b="1" i="1" dirty="0" err="1">
                <a:solidFill>
                  <a:schemeClr val="bg1"/>
                </a:solidFill>
              </a:rPr>
              <a:t>MFyC</a:t>
            </a:r>
            <a:r>
              <a:rPr lang="es-ES" sz="2800" b="1" i="1" dirty="0">
                <a:solidFill>
                  <a:schemeClr val="bg1"/>
                </a:solidFill>
              </a:rPr>
              <a:t>.</a:t>
            </a:r>
          </a:p>
          <a:p>
            <a:pPr algn="ctr"/>
            <a:endParaRPr lang="es-ES" sz="2800" b="1" i="1" dirty="0">
              <a:solidFill>
                <a:schemeClr val="bg1"/>
              </a:solidFill>
            </a:endParaRPr>
          </a:p>
          <a:p>
            <a:pPr algn="ctr"/>
            <a:endParaRPr lang="es-ES" sz="2800" b="1" i="1" dirty="0">
              <a:solidFill>
                <a:schemeClr val="bg1"/>
              </a:solidFill>
            </a:endParaRPr>
          </a:p>
          <a:p>
            <a:r>
              <a:rPr lang="es-ES" sz="2400" b="1">
                <a:solidFill>
                  <a:schemeClr val="bg1"/>
                </a:solidFill>
              </a:rPr>
              <a:t>- </a:t>
            </a:r>
            <a:r>
              <a:rPr lang="es-ES" sz="2400" b="1" dirty="0">
                <a:solidFill>
                  <a:srgbClr val="FFFF00"/>
                </a:solidFill>
              </a:rPr>
              <a:t>IMPORTANCIA DEL DIAGNOSTICO PRECOZ EN DEMENCIAS. </a:t>
            </a:r>
          </a:p>
          <a:p>
            <a:r>
              <a:rPr lang="es-ES" sz="2400" b="1" dirty="0">
                <a:solidFill>
                  <a:schemeClr val="bg1"/>
                </a:solidFill>
              </a:rPr>
              <a:t>- </a:t>
            </a:r>
            <a:r>
              <a:rPr lang="es-ES" sz="2400" b="1" dirty="0">
                <a:solidFill>
                  <a:srgbClr val="FFFF00"/>
                </a:solidFill>
              </a:rPr>
              <a:t>DETERIORO COGNITIVO LEVE (DCL).</a:t>
            </a:r>
          </a:p>
          <a:p>
            <a:pPr>
              <a:buFontTx/>
              <a:buChar char="-"/>
            </a:pPr>
            <a:r>
              <a:rPr lang="es-ES" sz="2400" b="1" dirty="0">
                <a:solidFill>
                  <a:srgbClr val="FFFF00"/>
                </a:solidFill>
              </a:rPr>
              <a:t> ENFERMEDAD DE ALZHEIMER (EA).</a:t>
            </a:r>
          </a:p>
          <a:p>
            <a:pPr>
              <a:buFontTx/>
              <a:buChar char="-"/>
            </a:pPr>
            <a:r>
              <a:rPr lang="es-ES" sz="2400" b="1" dirty="0">
                <a:solidFill>
                  <a:schemeClr val="bg1"/>
                </a:solidFill>
              </a:rPr>
              <a:t> OTRAS DEMENCIAS.</a:t>
            </a:r>
          </a:p>
          <a:p>
            <a:pPr>
              <a:buFontTx/>
              <a:buChar char="-"/>
            </a:pPr>
            <a:r>
              <a:rPr lang="es-ES" sz="2400" b="1" dirty="0">
                <a:solidFill>
                  <a:schemeClr val="bg1"/>
                </a:solidFill>
              </a:rPr>
              <a:t> LOS TRASTORNOS DE CONDUCTA EN LAS DEMENCIAS.</a:t>
            </a:r>
          </a:p>
          <a:p>
            <a:pPr>
              <a:buFontTx/>
              <a:buChar char="-"/>
            </a:pPr>
            <a:endParaRPr lang="es-ES" sz="3200" b="1" dirty="0">
              <a:solidFill>
                <a:schemeClr val="bg1"/>
              </a:solidFill>
            </a:endParaRPr>
          </a:p>
        </p:txBody>
      </p:sp>
      <p:pic>
        <p:nvPicPr>
          <p:cNvPr id="32772" name="Picture 5" descr="C:\Users\Carmenlinda\Desktop\SMUGG. 2019\MARCA HSMR.jpg"/>
          <p:cNvPicPr>
            <a:picLocks noChangeAspect="1" noChangeArrowheads="1"/>
          </p:cNvPicPr>
          <p:nvPr/>
        </p:nvPicPr>
        <p:blipFill>
          <a:blip r:embed="rId2" cstate="print"/>
          <a:srcRect/>
          <a:stretch>
            <a:fillRect/>
          </a:stretch>
        </p:blipFill>
        <p:spPr bwMode="auto">
          <a:xfrm>
            <a:off x="7092950" y="104775"/>
            <a:ext cx="1917700" cy="1524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1AA519-134D-03AB-C857-6D91BC9960FC}"/>
              </a:ext>
            </a:extLst>
          </p:cNvPr>
          <p:cNvSpPr>
            <a:spLocks noGrp="1"/>
          </p:cNvSpPr>
          <p:nvPr>
            <p:ph type="ctrTitle"/>
          </p:nvPr>
        </p:nvSpPr>
        <p:spPr>
          <a:xfrm>
            <a:off x="1152939" y="1149057"/>
            <a:ext cx="6937513" cy="2723063"/>
          </a:xfrm>
          <a:solidFill>
            <a:schemeClr val="accent2"/>
          </a:solidFill>
        </p:spPr>
        <p:txBody>
          <a:bodyPr>
            <a:normAutofit/>
          </a:bodyPr>
          <a:lstStyle/>
          <a:p>
            <a:r>
              <a:rPr lang="es-ES" b="1" dirty="0"/>
              <a:t>IMPORTANCIA DEL DIAGNÓSTICO PRECOZ EN LAS DEMENCIAS</a:t>
            </a:r>
          </a:p>
        </p:txBody>
      </p:sp>
      <p:sp>
        <p:nvSpPr>
          <p:cNvPr id="4" name="CuadroTexto 3">
            <a:extLst>
              <a:ext uri="{FF2B5EF4-FFF2-40B4-BE49-F238E27FC236}">
                <a16:creationId xmlns:a16="http://schemas.microsoft.com/office/drawing/2014/main" id="{168C64F3-4EE9-11C5-E9B0-7C68754E475C}"/>
              </a:ext>
            </a:extLst>
          </p:cNvPr>
          <p:cNvSpPr txBox="1"/>
          <p:nvPr/>
        </p:nvSpPr>
        <p:spPr>
          <a:xfrm>
            <a:off x="914401" y="4289565"/>
            <a:ext cx="8040756" cy="507831"/>
          </a:xfrm>
          <a:prstGeom prst="rect">
            <a:avLst/>
          </a:prstGeom>
          <a:noFill/>
          <a:ln w="38100">
            <a:solidFill>
              <a:schemeClr val="tx1"/>
            </a:solidFill>
          </a:ln>
        </p:spPr>
        <p:txBody>
          <a:bodyPr wrap="square" rtlCol="0">
            <a:spAutoFit/>
          </a:bodyPr>
          <a:lstStyle/>
          <a:p>
            <a:r>
              <a:rPr lang="es-ES" sz="1350" dirty="0"/>
              <a:t>Según la Sociedad Española de Neurología (SEN) entre 30% y el 40% de los casos de Alzheimer estarían sin diagnosticar y sólo un 20% de los casos leves estarían detectados.</a:t>
            </a:r>
          </a:p>
        </p:txBody>
      </p:sp>
      <p:sp>
        <p:nvSpPr>
          <p:cNvPr id="5" name="CuadroTexto 4">
            <a:extLst>
              <a:ext uri="{FF2B5EF4-FFF2-40B4-BE49-F238E27FC236}">
                <a16:creationId xmlns:a16="http://schemas.microsoft.com/office/drawing/2014/main" id="{5F115197-CE13-89F9-5B1C-9525A5A39093}"/>
              </a:ext>
            </a:extLst>
          </p:cNvPr>
          <p:cNvSpPr txBox="1"/>
          <p:nvPr/>
        </p:nvSpPr>
        <p:spPr>
          <a:xfrm>
            <a:off x="868018" y="4948860"/>
            <a:ext cx="8040756" cy="507831"/>
          </a:xfrm>
          <a:prstGeom prst="rect">
            <a:avLst/>
          </a:prstGeom>
          <a:noFill/>
          <a:ln w="38100">
            <a:solidFill>
              <a:schemeClr val="tx1"/>
            </a:solidFill>
          </a:ln>
        </p:spPr>
        <p:txBody>
          <a:bodyPr wrap="square" rtlCol="0">
            <a:spAutoFit/>
          </a:bodyPr>
          <a:lstStyle/>
          <a:p>
            <a:r>
              <a:rPr lang="es-ES" sz="1350" dirty="0"/>
              <a:t>En el informe de la </a:t>
            </a:r>
            <a:r>
              <a:rPr lang="es-ES" sz="1350" dirty="0" err="1"/>
              <a:t>Alzheimer´s</a:t>
            </a:r>
            <a:r>
              <a:rPr lang="es-ES" sz="1350" dirty="0"/>
              <a:t> </a:t>
            </a:r>
            <a:r>
              <a:rPr lang="es-ES" sz="1350" dirty="0" err="1"/>
              <a:t>Disease</a:t>
            </a:r>
            <a:r>
              <a:rPr lang="es-ES" sz="1350" dirty="0"/>
              <a:t> Internacional se afirma que entre el 20% y el 50% de personas afectadas por una demencia no están </a:t>
            </a:r>
            <a:r>
              <a:rPr lang="es-ES" sz="1350" dirty="0" err="1"/>
              <a:t>diagnósticadas</a:t>
            </a:r>
            <a:r>
              <a:rPr lang="es-ES" sz="1350" dirty="0"/>
              <a:t>. </a:t>
            </a:r>
          </a:p>
        </p:txBody>
      </p:sp>
    </p:spTree>
    <p:extLst>
      <p:ext uri="{BB962C8B-B14F-4D97-AF65-F5344CB8AC3E}">
        <p14:creationId xmlns:p14="http://schemas.microsoft.com/office/powerpoint/2010/main" val="2033389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a:t>Prevalencia del deterioro cognitivo en la población y tipos de demencia</a:t>
            </a:r>
          </a:p>
        </p:txBody>
      </p:sp>
      <p:sp>
        <p:nvSpPr>
          <p:cNvPr id="3" name="Marcador de contenido 2"/>
          <p:cNvSpPr>
            <a:spLocks noGrp="1"/>
          </p:cNvSpPr>
          <p:nvPr>
            <p:ph idx="1"/>
          </p:nvPr>
        </p:nvSpPr>
        <p:spPr>
          <a:xfrm>
            <a:off x="1115616" y="2564904"/>
            <a:ext cx="7344816" cy="3715618"/>
          </a:xfrm>
        </p:spPr>
        <p:txBody>
          <a:bodyPr>
            <a:noAutofit/>
          </a:bodyPr>
          <a:lstStyle/>
          <a:p>
            <a:pPr algn="just"/>
            <a:r>
              <a:rPr lang="es-ES_tradnl" sz="1800" dirty="0"/>
              <a:t>El DCL está infradiagnosticado en la Historia Clínica</a:t>
            </a:r>
          </a:p>
          <a:p>
            <a:pPr algn="just"/>
            <a:r>
              <a:rPr lang="es-ES_tradnl" sz="1800" dirty="0"/>
              <a:t>En mayores de 70 años, dos tercios de los pacientes sin DCL o demencia tienen problemas de memoria, presentando peor rendimiento en el MMSE, y en un tercio (34,8%) repercute sobre la función, marcador de la etapa de deterioro cognitivo.</a:t>
            </a:r>
          </a:p>
          <a:p>
            <a:pPr algn="just"/>
            <a:r>
              <a:rPr lang="es-ES_tradnl" sz="1800" dirty="0"/>
              <a:t>Los pacientes con quejas de memoria sin diagnóstico y deterioro funcional acompañante, una sexta parte de los mayores de 70 años, tienen un riesgo de mortalidad similar a aquéllos con DCL (1,5 veces mayor) o demencia (3,5 veces mayor), según las </a:t>
            </a:r>
            <a:r>
              <a:rPr lang="es-ES_tradnl" sz="1800" dirty="0" err="1"/>
              <a:t>AVDs</a:t>
            </a:r>
            <a:r>
              <a:rPr lang="es-ES_tradnl" sz="1800" dirty="0"/>
              <a:t> afectadas.      Deben ser población susceptible de estudio.</a:t>
            </a:r>
          </a:p>
        </p:txBody>
      </p:sp>
      <p:sp>
        <p:nvSpPr>
          <p:cNvPr id="4" name="CuadroTexto 3">
            <a:extLst>
              <a:ext uri="{FF2B5EF4-FFF2-40B4-BE49-F238E27FC236}">
                <a16:creationId xmlns:a16="http://schemas.microsoft.com/office/drawing/2014/main" id="{2CBA2138-3441-C5F9-B736-AB44483DE1BC}"/>
              </a:ext>
            </a:extLst>
          </p:cNvPr>
          <p:cNvSpPr txBox="1"/>
          <p:nvPr/>
        </p:nvSpPr>
        <p:spPr>
          <a:xfrm>
            <a:off x="1331640" y="1668105"/>
            <a:ext cx="6336704" cy="646331"/>
          </a:xfrm>
          <a:prstGeom prst="rect">
            <a:avLst/>
          </a:prstGeom>
          <a:solidFill>
            <a:schemeClr val="accent2"/>
          </a:solidFill>
        </p:spPr>
        <p:txBody>
          <a:bodyPr wrap="square" rtlCol="0">
            <a:spAutoFit/>
          </a:bodyPr>
          <a:lstStyle/>
          <a:p>
            <a:pPr algn="ctr"/>
            <a:r>
              <a:rPr lang="es-ES_tradnl" b="1" dirty="0"/>
              <a:t>Conclusiones FRADEA y cognición</a:t>
            </a:r>
          </a:p>
          <a:p>
            <a:pPr algn="ctr"/>
            <a:endParaRPr lang="es-ES" dirty="0"/>
          </a:p>
        </p:txBody>
      </p:sp>
    </p:spTree>
    <p:extLst>
      <p:ext uri="{BB962C8B-B14F-4D97-AF65-F5344CB8AC3E}">
        <p14:creationId xmlns:p14="http://schemas.microsoft.com/office/powerpoint/2010/main" val="48254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3190B-8DB9-2BB7-AD2B-0190D4511EFC}"/>
              </a:ext>
            </a:extLst>
          </p:cNvPr>
          <p:cNvSpPr>
            <a:spLocks noGrp="1"/>
          </p:cNvSpPr>
          <p:nvPr>
            <p:ph type="title"/>
          </p:nvPr>
        </p:nvSpPr>
        <p:spPr/>
        <p:txBody>
          <a:bodyPr>
            <a:normAutofit fontScale="90000"/>
          </a:bodyPr>
          <a:lstStyle/>
          <a:p>
            <a:pPr algn="ctr"/>
            <a:r>
              <a:rPr lang="es-ES" b="1" dirty="0"/>
              <a:t>POSIBLES CAUSAS DEL DIAGNÓSTICO TARDÍO</a:t>
            </a:r>
          </a:p>
        </p:txBody>
      </p:sp>
      <p:sp>
        <p:nvSpPr>
          <p:cNvPr id="3" name="Marcador de contenido 2">
            <a:extLst>
              <a:ext uri="{FF2B5EF4-FFF2-40B4-BE49-F238E27FC236}">
                <a16:creationId xmlns:a16="http://schemas.microsoft.com/office/drawing/2014/main" id="{E26CB475-2C05-9756-9BA4-4697B3A81C58}"/>
              </a:ext>
            </a:extLst>
          </p:cNvPr>
          <p:cNvSpPr>
            <a:spLocks noGrp="1"/>
          </p:cNvSpPr>
          <p:nvPr>
            <p:ph idx="1"/>
          </p:nvPr>
        </p:nvSpPr>
        <p:spPr>
          <a:xfrm>
            <a:off x="628650" y="2269538"/>
            <a:ext cx="7886700" cy="2344704"/>
          </a:xfrm>
        </p:spPr>
        <p:txBody>
          <a:bodyPr>
            <a:normAutofit fontScale="70000" lnSpcReduction="20000"/>
          </a:bodyPr>
          <a:lstStyle/>
          <a:p>
            <a:pPr algn="just"/>
            <a:r>
              <a:rPr lang="es-ES" dirty="0"/>
              <a:t>Confundir el envejecimiento normal con el Deterioro cognitivo Leve.</a:t>
            </a:r>
          </a:p>
          <a:p>
            <a:pPr algn="just"/>
            <a:r>
              <a:rPr lang="es-ES" dirty="0"/>
              <a:t>Creer que padecer una demencia es consecuencia del envejecimiento.</a:t>
            </a:r>
          </a:p>
          <a:p>
            <a:pPr algn="just"/>
            <a:r>
              <a:rPr lang="es-ES" dirty="0"/>
              <a:t>El estigma que aún rodea a la EA y otras demencias.</a:t>
            </a:r>
          </a:p>
          <a:p>
            <a:pPr algn="just"/>
            <a:r>
              <a:rPr lang="es-ES" dirty="0"/>
              <a:t>Posibles limitaciones en el sistema sanitario para diagnosticar el deterioro cognitivo leve.</a:t>
            </a:r>
          </a:p>
          <a:p>
            <a:endParaRPr lang="es-ES" dirty="0"/>
          </a:p>
        </p:txBody>
      </p:sp>
    </p:spTree>
    <p:extLst>
      <p:ext uri="{BB962C8B-B14F-4D97-AF65-F5344CB8AC3E}">
        <p14:creationId xmlns:p14="http://schemas.microsoft.com/office/powerpoint/2010/main" val="2549440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E27659-30BF-1E07-1A96-DB27A94C5103}"/>
              </a:ext>
            </a:extLst>
          </p:cNvPr>
          <p:cNvSpPr>
            <a:spLocks noGrp="1"/>
          </p:cNvSpPr>
          <p:nvPr>
            <p:ph type="title"/>
          </p:nvPr>
        </p:nvSpPr>
        <p:spPr/>
        <p:txBody>
          <a:bodyPr>
            <a:normAutofit fontScale="90000"/>
          </a:bodyPr>
          <a:lstStyle/>
          <a:p>
            <a:pPr algn="ctr"/>
            <a:r>
              <a:rPr lang="es-ES" b="1" dirty="0"/>
              <a:t>BENFICIOS DE UN DIAGNOSTICO PRECOZ</a:t>
            </a:r>
          </a:p>
        </p:txBody>
      </p:sp>
      <p:sp>
        <p:nvSpPr>
          <p:cNvPr id="3" name="Marcador de contenido 2">
            <a:extLst>
              <a:ext uri="{FF2B5EF4-FFF2-40B4-BE49-F238E27FC236}">
                <a16:creationId xmlns:a16="http://schemas.microsoft.com/office/drawing/2014/main" id="{1657929B-7E20-0B58-60FD-863395908F15}"/>
              </a:ext>
            </a:extLst>
          </p:cNvPr>
          <p:cNvSpPr>
            <a:spLocks noGrp="1"/>
          </p:cNvSpPr>
          <p:nvPr>
            <p:ph idx="1"/>
          </p:nvPr>
        </p:nvSpPr>
        <p:spPr/>
        <p:txBody>
          <a:bodyPr/>
          <a:lstStyle/>
          <a:p>
            <a:pPr algn="just"/>
            <a:r>
              <a:rPr lang="es-ES" dirty="0"/>
              <a:t>Ayuda a prever la toma de decisiones por parte de la persona afectada. Permite contribuir al avance de la investigación.</a:t>
            </a:r>
          </a:p>
          <a:p>
            <a:pPr algn="just"/>
            <a:r>
              <a:rPr lang="es-ES" dirty="0"/>
              <a:t>Reduce el estrés asociado a la incertidumbre de no saber la causa de cambios observados en la persona afectada.</a:t>
            </a:r>
          </a:p>
          <a:p>
            <a:pPr algn="just"/>
            <a:r>
              <a:rPr lang="es-ES" dirty="0"/>
              <a:t>Permite recibir un tratamiento y una asistencia especializada. </a:t>
            </a:r>
          </a:p>
        </p:txBody>
      </p:sp>
    </p:spTree>
    <p:extLst>
      <p:ext uri="{BB962C8B-B14F-4D97-AF65-F5344CB8AC3E}">
        <p14:creationId xmlns:p14="http://schemas.microsoft.com/office/powerpoint/2010/main" val="885543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1D7CF0-B404-8F26-0C61-C4007EBB5CD3}"/>
              </a:ext>
            </a:extLst>
          </p:cNvPr>
          <p:cNvSpPr>
            <a:spLocks noGrp="1"/>
          </p:cNvSpPr>
          <p:nvPr>
            <p:ph type="title"/>
          </p:nvPr>
        </p:nvSpPr>
        <p:spPr>
          <a:solidFill>
            <a:srgbClr val="FFC000"/>
          </a:solidFill>
        </p:spPr>
        <p:txBody>
          <a:bodyPr>
            <a:normAutofit fontScale="90000"/>
          </a:bodyPr>
          <a:lstStyle/>
          <a:p>
            <a:pPr algn="ctr"/>
            <a:r>
              <a:rPr lang="es-ES" b="1" dirty="0"/>
              <a:t>ENVEJECIMIENTO COGNITIVO NORMAL</a:t>
            </a:r>
          </a:p>
        </p:txBody>
      </p:sp>
      <p:sp>
        <p:nvSpPr>
          <p:cNvPr id="3" name="Marcador de contenido 2">
            <a:extLst>
              <a:ext uri="{FF2B5EF4-FFF2-40B4-BE49-F238E27FC236}">
                <a16:creationId xmlns:a16="http://schemas.microsoft.com/office/drawing/2014/main" id="{005B30F6-6B40-A08E-540D-47C90BA9134F}"/>
              </a:ext>
            </a:extLst>
          </p:cNvPr>
          <p:cNvSpPr>
            <a:spLocks noGrp="1"/>
          </p:cNvSpPr>
          <p:nvPr>
            <p:ph idx="1"/>
          </p:nvPr>
        </p:nvSpPr>
        <p:spPr/>
        <p:txBody>
          <a:bodyPr>
            <a:normAutofit fontScale="85000" lnSpcReduction="20000"/>
          </a:bodyPr>
          <a:lstStyle/>
          <a:p>
            <a:pPr marL="385763" indent="-385763" algn="just">
              <a:buFont typeface="+mj-lt"/>
              <a:buAutoNum type="arabicPeriod"/>
            </a:pPr>
            <a:r>
              <a:rPr lang="es-ES" dirty="0"/>
              <a:t>Olvidos.</a:t>
            </a:r>
          </a:p>
          <a:p>
            <a:pPr marL="385763" indent="-385763" algn="just">
              <a:buFont typeface="+mj-lt"/>
              <a:buAutoNum type="arabicPeriod"/>
            </a:pPr>
            <a:r>
              <a:rPr lang="es-ES" dirty="0"/>
              <a:t>Mal manejo de equipos electrónicos</a:t>
            </a:r>
          </a:p>
          <a:p>
            <a:pPr marL="385763" indent="-385763" algn="just">
              <a:buFont typeface="+mj-lt"/>
              <a:buAutoNum type="arabicPeriod"/>
            </a:pPr>
            <a:r>
              <a:rPr lang="es-ES" dirty="0"/>
              <a:t>Cometer errores puntuales en las AIVD</a:t>
            </a:r>
          </a:p>
          <a:p>
            <a:pPr marL="385763" indent="-385763" algn="just">
              <a:buFont typeface="+mj-lt"/>
              <a:buAutoNum type="arabicPeriod"/>
            </a:pPr>
            <a:r>
              <a:rPr lang="es-ES" dirty="0"/>
              <a:t>Dificultad para encontrar una palabra en una conversación.</a:t>
            </a:r>
          </a:p>
          <a:p>
            <a:pPr marL="385763" indent="-385763" algn="just">
              <a:buFont typeface="+mj-lt"/>
              <a:buAutoNum type="arabicPeriod"/>
            </a:pPr>
            <a:r>
              <a:rPr lang="es-ES" dirty="0"/>
              <a:t>Perder objetos ocasionalmente.</a:t>
            </a:r>
          </a:p>
          <a:p>
            <a:pPr marL="385763" indent="-385763" algn="just">
              <a:buFont typeface="+mj-lt"/>
              <a:buAutoNum type="arabicPeriod"/>
            </a:pPr>
            <a:r>
              <a:rPr lang="es-ES" dirty="0"/>
              <a:t>Dejar de participar en algunas actividades sociales.</a:t>
            </a:r>
          </a:p>
          <a:p>
            <a:pPr marL="385763" indent="-385763" algn="just">
              <a:buFont typeface="+mj-lt"/>
              <a:buAutoNum type="arabicPeriod"/>
            </a:pPr>
            <a:r>
              <a:rPr lang="es-ES" dirty="0"/>
              <a:t>Poco </a:t>
            </a:r>
            <a:r>
              <a:rPr lang="es-ES" dirty="0" err="1"/>
              <a:t>interes</a:t>
            </a:r>
            <a:r>
              <a:rPr lang="es-ES" dirty="0"/>
              <a:t> por las nuevas cosas.</a:t>
            </a:r>
          </a:p>
          <a:p>
            <a:pPr marL="385763" indent="-385763" algn="just">
              <a:buFont typeface="+mj-lt"/>
              <a:buAutoNum type="arabicPeriod"/>
            </a:pPr>
            <a:r>
              <a:rPr lang="es-ES" dirty="0"/>
              <a:t>Incomodidad ante los cambios; prefieren la rutina.</a:t>
            </a:r>
          </a:p>
          <a:p>
            <a:pPr marL="385763" indent="-385763" algn="just">
              <a:buFont typeface="+mj-lt"/>
              <a:buAutoNum type="arabicPeriod"/>
            </a:pPr>
            <a:r>
              <a:rPr lang="es-ES" dirty="0"/>
              <a:t>Dificultad para aprender cosas nuevas.</a:t>
            </a:r>
          </a:p>
          <a:p>
            <a:pPr marL="385763" indent="-385763" algn="just">
              <a:buFont typeface="+mj-lt"/>
              <a:buAutoNum type="arabicPeriod"/>
            </a:pPr>
            <a:r>
              <a:rPr lang="es-ES" dirty="0"/>
              <a:t>Tolerancia </a:t>
            </a:r>
          </a:p>
          <a:p>
            <a:pPr marL="385763" indent="-385763">
              <a:buFont typeface="+mj-lt"/>
              <a:buAutoNum type="arabicPeriod"/>
            </a:pPr>
            <a:endParaRPr lang="es-ES" dirty="0"/>
          </a:p>
        </p:txBody>
      </p:sp>
    </p:spTree>
    <p:extLst>
      <p:ext uri="{BB962C8B-B14F-4D97-AF65-F5344CB8AC3E}">
        <p14:creationId xmlns:p14="http://schemas.microsoft.com/office/powerpoint/2010/main" val="2535782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solidFill>
        </p:spPr>
        <p:txBody>
          <a:bodyPr/>
          <a:lstStyle/>
          <a:p>
            <a:r>
              <a:rPr lang="es-ES" dirty="0"/>
              <a:t>DETERIORO COGNITIVO LEVE (DCL)</a:t>
            </a:r>
          </a:p>
        </p:txBody>
      </p:sp>
      <p:pic>
        <p:nvPicPr>
          <p:cNvPr id="4" name="3 Marcador de contenido" descr="images.jfif"/>
          <p:cNvPicPr>
            <a:picLocks noGrp="1" noChangeAspect="1"/>
          </p:cNvPicPr>
          <p:nvPr>
            <p:ph idx="1"/>
          </p:nvPr>
        </p:nvPicPr>
        <p:blipFill>
          <a:blip r:embed="rId3" cstate="print"/>
          <a:stretch>
            <a:fillRect/>
          </a:stretch>
        </p:blipFill>
        <p:spPr>
          <a:xfrm>
            <a:off x="5004048" y="1844824"/>
            <a:ext cx="3284790" cy="2304256"/>
          </a:xfrm>
          <a:prstGeom prst="rect">
            <a:avLst/>
          </a:prstGeom>
        </p:spPr>
      </p:pic>
      <p:sp>
        <p:nvSpPr>
          <p:cNvPr id="5" name="4 CuadroTexto"/>
          <p:cNvSpPr txBox="1"/>
          <p:nvPr/>
        </p:nvSpPr>
        <p:spPr>
          <a:xfrm>
            <a:off x="251520" y="1844824"/>
            <a:ext cx="3096344" cy="2585323"/>
          </a:xfrm>
          <a:prstGeom prst="rect">
            <a:avLst/>
          </a:prstGeom>
          <a:noFill/>
          <a:ln>
            <a:solidFill>
              <a:schemeClr val="tx1"/>
            </a:solidFill>
          </a:ln>
        </p:spPr>
        <p:txBody>
          <a:bodyPr wrap="square" rtlCol="0">
            <a:spAutoFit/>
          </a:bodyPr>
          <a:lstStyle/>
          <a:p>
            <a:pPr algn="just"/>
            <a:r>
              <a:rPr lang="es-ES" b="1" dirty="0"/>
              <a:t>DEFINICIÓN: </a:t>
            </a:r>
          </a:p>
          <a:p>
            <a:pPr algn="just"/>
            <a:r>
              <a:rPr lang="es-ES" dirty="0"/>
              <a:t>Alteración en uno o más dominios de la cognición, superior/es a lo esperado en una persona de la misma edad y nivel educativo, pero que no es de suficiente intensidad como para establecer el diagnóstico de demencia. </a:t>
            </a:r>
          </a:p>
        </p:txBody>
      </p:sp>
      <p:sp>
        <p:nvSpPr>
          <p:cNvPr id="3" name="8 Marcador de contenido">
            <a:extLst>
              <a:ext uri="{FF2B5EF4-FFF2-40B4-BE49-F238E27FC236}">
                <a16:creationId xmlns:a16="http://schemas.microsoft.com/office/drawing/2014/main" id="{CC0C05EC-9608-B509-9779-35B561775F75}"/>
              </a:ext>
            </a:extLst>
          </p:cNvPr>
          <p:cNvSpPr txBox="1">
            <a:spLocks/>
          </p:cNvSpPr>
          <p:nvPr/>
        </p:nvSpPr>
        <p:spPr>
          <a:xfrm>
            <a:off x="1043608" y="4941168"/>
            <a:ext cx="6696744" cy="936104"/>
          </a:xfrm>
          <a:prstGeom prst="rect">
            <a:avLst/>
          </a:prstGeom>
          <a:ln>
            <a:solidFill>
              <a:schemeClr val="tx1"/>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s-ES" dirty="0"/>
              <a:t>El ámbito de la </a:t>
            </a:r>
            <a:r>
              <a:rPr lang="es-ES" b="1" dirty="0"/>
              <a:t>Atención Primaria</a:t>
            </a:r>
            <a:r>
              <a:rPr lang="es-ES" dirty="0"/>
              <a:t>, por su accesibilidad, proximidad y perspectiva longitudinal, es el entorno idóneo para detección y abordaje inicial del DCL. </a:t>
            </a:r>
          </a:p>
        </p:txBody>
      </p:sp>
    </p:spTree>
    <p:extLst>
      <p:ext uri="{BB962C8B-B14F-4D97-AF65-F5344CB8AC3E}">
        <p14:creationId xmlns:p14="http://schemas.microsoft.com/office/powerpoint/2010/main" val="2638159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96751"/>
            <a:ext cx="8229600" cy="1143000"/>
          </a:xfrm>
          <a:solidFill>
            <a:schemeClr val="accent6"/>
          </a:solidFill>
        </p:spPr>
        <p:txBody>
          <a:bodyPr/>
          <a:lstStyle/>
          <a:p>
            <a:r>
              <a:rPr lang="es-ES" dirty="0"/>
              <a:t>DETERIORO COGNITIVO LEVE (DCL)</a:t>
            </a:r>
          </a:p>
        </p:txBody>
      </p:sp>
      <p:sp>
        <p:nvSpPr>
          <p:cNvPr id="6" name="5 CuadroTexto"/>
          <p:cNvSpPr txBox="1"/>
          <p:nvPr/>
        </p:nvSpPr>
        <p:spPr>
          <a:xfrm>
            <a:off x="251520" y="1417638"/>
            <a:ext cx="8640960" cy="5355312"/>
          </a:xfrm>
          <a:prstGeom prst="rect">
            <a:avLst/>
          </a:prstGeom>
          <a:noFill/>
          <a:ln>
            <a:solidFill>
              <a:schemeClr val="tx1"/>
            </a:solidFill>
          </a:ln>
        </p:spPr>
        <p:txBody>
          <a:bodyPr wrap="square" rtlCol="0">
            <a:spAutoFit/>
          </a:bodyPr>
          <a:lstStyle/>
          <a:p>
            <a:pPr algn="just"/>
            <a:r>
              <a:rPr lang="es-ES" b="1" dirty="0"/>
              <a:t>FACTORES DE RIESGO: </a:t>
            </a:r>
          </a:p>
          <a:p>
            <a:pPr marL="342900" indent="-342900" algn="just">
              <a:buAutoNum type="arabicPeriod"/>
            </a:pPr>
            <a:r>
              <a:rPr lang="es-ES" u="sng" dirty="0"/>
              <a:t>FACTORES DEMOGRÁFICOS:</a:t>
            </a:r>
            <a:r>
              <a:rPr lang="es-ES" dirty="0"/>
              <a:t> La edad, en EA se duplica 5 años hasta los 85 años. </a:t>
            </a:r>
          </a:p>
          <a:p>
            <a:pPr marL="342900" indent="-342900" algn="just">
              <a:buAutoNum type="arabicPeriod"/>
            </a:pPr>
            <a:r>
              <a:rPr lang="es-ES" u="sng" dirty="0"/>
              <a:t>FACTORES GENÉTICOS:</a:t>
            </a:r>
            <a:r>
              <a:rPr lang="es-ES" dirty="0"/>
              <a:t> La APOE es el único gen de susceptibilidad establecido para EA.</a:t>
            </a:r>
          </a:p>
          <a:p>
            <a:pPr marL="342900" indent="-342900" algn="just">
              <a:buAutoNum type="arabicPeriod"/>
            </a:pPr>
            <a:r>
              <a:rPr lang="es-ES" u="sng" dirty="0"/>
              <a:t>FACTORES CARDIOVASCULARES</a:t>
            </a:r>
            <a:r>
              <a:rPr lang="es-ES" dirty="0"/>
              <a:t>:</a:t>
            </a:r>
          </a:p>
          <a:p>
            <a:pPr marL="800100" lvl="1" indent="-342900" algn="just">
              <a:buFont typeface="Arial" panose="020B0604020202020204" pitchFamily="34" charset="0"/>
              <a:buChar char="•"/>
            </a:pPr>
            <a:r>
              <a:rPr lang="es-ES" dirty="0"/>
              <a:t>La deficiencia de insulina o la resistencia a la misma favorece, en modelos animales, la </a:t>
            </a:r>
            <a:r>
              <a:rPr lang="es-ES" dirty="0" err="1"/>
              <a:t>amiloidogénesis</a:t>
            </a:r>
            <a:r>
              <a:rPr lang="es-ES" dirty="0"/>
              <a:t>.</a:t>
            </a:r>
          </a:p>
          <a:p>
            <a:pPr marL="800100" lvl="1" indent="-342900" algn="just">
              <a:buFont typeface="Arial" panose="020B0604020202020204" pitchFamily="34" charset="0"/>
              <a:buChar char="•"/>
            </a:pPr>
            <a:r>
              <a:rPr lang="es-ES" dirty="0"/>
              <a:t>En edades medias la elevación de la TA incrementa el riesgo de deterioro cognitivo. Esto efecto hipertensor se hace protector conforme aumenta la edad.</a:t>
            </a:r>
          </a:p>
          <a:p>
            <a:pPr marL="800100" lvl="1" indent="-342900" algn="just">
              <a:buFont typeface="Arial" panose="020B0604020202020204" pitchFamily="34" charset="0"/>
              <a:buChar char="•"/>
            </a:pPr>
            <a:r>
              <a:rPr lang="es-ES" dirty="0"/>
              <a:t>E	</a:t>
            </a:r>
            <a:r>
              <a:rPr lang="es-ES" dirty="0" err="1"/>
              <a:t>xisten</a:t>
            </a:r>
            <a:r>
              <a:rPr lang="es-ES" dirty="0"/>
              <a:t> resultados controvertidos en cuanto la relación dislipemia-</a:t>
            </a:r>
            <a:r>
              <a:rPr lang="es-ES" dirty="0" err="1"/>
              <a:t>det</a:t>
            </a:r>
            <a:r>
              <a:rPr lang="es-ES" dirty="0"/>
              <a:t>. cognitivo.</a:t>
            </a:r>
          </a:p>
          <a:p>
            <a:pPr marL="800100" lvl="1" indent="-342900" algn="just">
              <a:buFont typeface="Arial" panose="020B0604020202020204" pitchFamily="34" charset="0"/>
              <a:buChar char="•"/>
            </a:pPr>
            <a:r>
              <a:rPr lang="es-ES" dirty="0"/>
              <a:t> Pacientes con FA tienen peor rendimiento cognitivo y funcional en relación con probable </a:t>
            </a:r>
            <a:r>
              <a:rPr lang="es-ES" dirty="0" err="1"/>
              <a:t>microinfartos</a:t>
            </a:r>
            <a:r>
              <a:rPr lang="es-ES" dirty="0"/>
              <a:t> cerebrales. </a:t>
            </a:r>
          </a:p>
          <a:p>
            <a:pPr marL="342900" indent="-342900" algn="just">
              <a:buAutoNum type="arabicPeriod"/>
            </a:pPr>
            <a:r>
              <a:rPr lang="es-ES" u="sng" dirty="0"/>
              <a:t>FACTORES SENSORIALES</a:t>
            </a:r>
            <a:r>
              <a:rPr lang="es-ES" dirty="0"/>
              <a:t>: </a:t>
            </a:r>
          </a:p>
          <a:p>
            <a:pPr marL="800100" lvl="1" indent="-342900" algn="just">
              <a:buFont typeface="Arial" panose="020B0604020202020204" pitchFamily="34" charset="0"/>
              <a:buChar char="•"/>
            </a:pPr>
            <a:r>
              <a:rPr lang="es-ES" dirty="0"/>
              <a:t>Impacto de la relación persona/entorno.</a:t>
            </a:r>
          </a:p>
          <a:p>
            <a:pPr marL="800100" lvl="1" indent="-342900" algn="just">
              <a:buFont typeface="Arial" panose="020B0604020202020204" pitchFamily="34" charset="0"/>
              <a:buChar char="•"/>
            </a:pPr>
            <a:r>
              <a:rPr lang="es-ES" dirty="0"/>
              <a:t>Asociación función olfatoria/deterioro cognitivo puede reflejar la vulnerabilidad del bulbo para el asentamiento de lesiones específicas, e incluso su relación con la mortalidad.</a:t>
            </a:r>
          </a:p>
          <a:p>
            <a:pPr marL="342900" indent="-342900" algn="just">
              <a:buFontTx/>
              <a:buAutoNum type="arabicPeriod"/>
            </a:pPr>
            <a:r>
              <a:rPr lang="es-ES" u="sng" dirty="0"/>
              <a:t>ACTIVIDAD FÍSICA</a:t>
            </a:r>
            <a:r>
              <a:rPr lang="es-ES" dirty="0"/>
              <a:t>: Metaanálisis</a:t>
            </a:r>
            <a:r>
              <a:rPr lang="es-ES" baseline="0" dirty="0"/>
              <a:t> de estudios prospectivos has mostrados que la actividad física, sobre todo la de intensidad moderada, se asocia a un riesgo bajo de declinar en la función cognitiva. </a:t>
            </a: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fontScale="92500"/>
          </a:bodyPr>
          <a:lstStyle/>
          <a:p>
            <a:pPr>
              <a:buNone/>
            </a:pPr>
            <a:r>
              <a:rPr lang="es-ES" b="1" u="sng" dirty="0"/>
              <a:t>SUBGRUPOS</a:t>
            </a:r>
          </a:p>
          <a:p>
            <a:r>
              <a:rPr lang="es-ES" b="1" dirty="0"/>
              <a:t>Tipo amnésico </a:t>
            </a:r>
            <a:r>
              <a:rPr lang="es-ES" sz="3000" dirty="0"/>
              <a:t>(afectación exclusiva de la memoria).</a:t>
            </a:r>
            <a:endParaRPr lang="es-ES" dirty="0"/>
          </a:p>
          <a:p>
            <a:r>
              <a:rPr lang="es-ES" b="1" dirty="0"/>
              <a:t>Tipo amnésico </a:t>
            </a:r>
            <a:r>
              <a:rPr lang="es-ES" b="1" dirty="0" err="1"/>
              <a:t>multidominio</a:t>
            </a:r>
            <a:r>
              <a:rPr lang="es-ES" b="1" dirty="0"/>
              <a:t> </a:t>
            </a:r>
            <a:r>
              <a:rPr lang="es-ES" sz="3000" dirty="0"/>
              <a:t>(alteración de la memoria acompañada de otra área cognitiva).</a:t>
            </a:r>
            <a:endParaRPr lang="es-ES" dirty="0"/>
          </a:p>
          <a:p>
            <a:r>
              <a:rPr lang="es-ES" b="1" dirty="0"/>
              <a:t>Tipo no amnésico </a:t>
            </a:r>
            <a:r>
              <a:rPr lang="es-ES" sz="3000" dirty="0"/>
              <a:t>(cursa con alteración de la función ejecutiva, el área </a:t>
            </a:r>
            <a:r>
              <a:rPr lang="es-ES" sz="3000" dirty="0" err="1"/>
              <a:t>visuespacial</a:t>
            </a:r>
            <a:r>
              <a:rPr lang="es-ES" sz="3000" dirty="0"/>
              <a:t> o lenguaje).</a:t>
            </a:r>
            <a:endParaRPr lang="es-ES" dirty="0"/>
          </a:p>
          <a:p>
            <a:r>
              <a:rPr lang="es-ES" b="1" dirty="0"/>
              <a:t>Tipo no amnésico </a:t>
            </a:r>
            <a:r>
              <a:rPr lang="es-ES" b="1" dirty="0" err="1"/>
              <a:t>multidominio</a:t>
            </a:r>
            <a:r>
              <a:rPr lang="es-ES" b="1" dirty="0"/>
              <a:t> </a:t>
            </a:r>
            <a:r>
              <a:rPr lang="es-ES" sz="3000" dirty="0"/>
              <a:t>(afectación de más de un dominio diferente a la memoria). </a:t>
            </a:r>
            <a:endParaRPr lang="es-ES" dirty="0"/>
          </a:p>
        </p:txBody>
      </p:sp>
      <p:sp>
        <p:nvSpPr>
          <p:cNvPr id="6" name="1 Título"/>
          <p:cNvSpPr>
            <a:spLocks noGrp="1"/>
          </p:cNvSpPr>
          <p:nvPr>
            <p:ph type="title"/>
          </p:nvPr>
        </p:nvSpPr>
        <p:spPr>
          <a:solidFill>
            <a:schemeClr val="accent6"/>
          </a:solidFill>
        </p:spPr>
        <p:txBody>
          <a:bodyPr/>
          <a:lstStyle/>
          <a:p>
            <a:r>
              <a:rPr lang="es-ES" dirty="0"/>
              <a:t>DETERIORO COGNITIVO LEVE (DCL)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73352" y="534247"/>
            <a:ext cx="5797296" cy="891540"/>
          </a:xfrm>
        </p:spPr>
        <p:txBody>
          <a:bodyPr>
            <a:normAutofit fontScale="90000"/>
          </a:bodyPr>
          <a:lstStyle/>
          <a:p>
            <a:r>
              <a:rPr lang="es-ES_tradnl" dirty="0"/>
              <a:t>Estudio del deterioro cognoscitivo en la consulta</a:t>
            </a:r>
          </a:p>
        </p:txBody>
      </p:sp>
      <p:sp>
        <p:nvSpPr>
          <p:cNvPr id="3" name="Marcador de contenido 2"/>
          <p:cNvSpPr>
            <a:spLocks noGrp="1"/>
          </p:cNvSpPr>
          <p:nvPr>
            <p:ph idx="1"/>
          </p:nvPr>
        </p:nvSpPr>
        <p:spPr>
          <a:xfrm>
            <a:off x="1673352" y="1930442"/>
            <a:ext cx="5797296" cy="3947541"/>
          </a:xfrm>
        </p:spPr>
        <p:txBody>
          <a:bodyPr>
            <a:noAutofit/>
          </a:bodyPr>
          <a:lstStyle/>
          <a:p>
            <a:pPr marL="0" indent="0">
              <a:buNone/>
            </a:pPr>
            <a:r>
              <a:rPr lang="es-ES_tradnl" sz="1800" b="1" dirty="0"/>
              <a:t>Anamnesis cognitiva </a:t>
            </a:r>
          </a:p>
          <a:p>
            <a:r>
              <a:rPr lang="es-ES_tradnl" sz="1500" u="sng" dirty="0"/>
              <a:t>Memoria:</a:t>
            </a:r>
            <a:r>
              <a:rPr lang="es-ES_tradnl" sz="1500" dirty="0"/>
              <a:t> Olvidos cada vez más persistentes de conversaciones recientes, nombres, acontecimientos importantes o información recién aprendida. Cada vez más repetitivo, haciendo preguntas o repitiendo comportamientos y hábitos.</a:t>
            </a:r>
          </a:p>
          <a:p>
            <a:r>
              <a:rPr lang="es-ES_tradnl" sz="1500" u="sng" dirty="0"/>
              <a:t>Lenguaje</a:t>
            </a:r>
            <a:r>
              <a:rPr lang="es-ES_tradnl" sz="1500" dirty="0"/>
              <a:t>: dificultad en la nominación, en la </a:t>
            </a:r>
            <a:r>
              <a:rPr lang="es-ES_tradnl" sz="1500" dirty="0" err="1"/>
              <a:t>comprensión,p</a:t>
            </a:r>
            <a:r>
              <a:rPr lang="es-ES_tradnl" sz="1500" dirty="0"/>
              <a:t> </a:t>
            </a:r>
            <a:r>
              <a:rPr lang="es-ES_tradnl" sz="1500" dirty="0" err="1"/>
              <a:t>resencia</a:t>
            </a:r>
            <a:r>
              <a:rPr lang="es-ES_tradnl" sz="1500" dirty="0"/>
              <a:t> de parafasias o neologismos.</a:t>
            </a:r>
          </a:p>
          <a:p>
            <a:r>
              <a:rPr lang="es-ES_tradnl" sz="1500" u="sng" dirty="0"/>
              <a:t>Orientación</a:t>
            </a:r>
            <a:r>
              <a:rPr lang="es-ES_tradnl" sz="1500" dirty="0"/>
              <a:t>: temporal y espacial.</a:t>
            </a:r>
          </a:p>
          <a:p>
            <a:r>
              <a:rPr lang="es-ES_tradnl" sz="1500" u="sng" dirty="0"/>
              <a:t>Atención</a:t>
            </a:r>
            <a:r>
              <a:rPr lang="es-ES_tradnl" sz="1500" dirty="0"/>
              <a:t>: días de la semana al revés o los números del 10 al 1.</a:t>
            </a:r>
          </a:p>
          <a:p>
            <a:r>
              <a:rPr lang="es-ES_tradnl" sz="1500" u="sng" dirty="0"/>
              <a:t>Planificación</a:t>
            </a:r>
            <a:r>
              <a:rPr lang="es-ES_tradnl" sz="1500" dirty="0"/>
              <a:t>: capacidad de buscar una ruta para llegar a un lugar determinado y ahora no.</a:t>
            </a:r>
          </a:p>
          <a:p>
            <a:r>
              <a:rPr lang="es-ES_tradnl" sz="1500" u="sng" dirty="0"/>
              <a:t>Agnosia</a:t>
            </a:r>
            <a:r>
              <a:rPr lang="es-ES_tradnl" sz="1500" dirty="0"/>
              <a:t>: destaca la </a:t>
            </a:r>
            <a:r>
              <a:rPr lang="es-ES_tradnl" sz="1500" dirty="0" err="1"/>
              <a:t>Anosognosia</a:t>
            </a:r>
            <a:r>
              <a:rPr lang="es-ES_tradnl" sz="1500" dirty="0"/>
              <a:t>, aunque pueden existir otros tipos de agnosia como la visual (la </a:t>
            </a:r>
            <a:r>
              <a:rPr lang="es-ES_tradnl" sz="1500" dirty="0" err="1"/>
              <a:t>estereagnosia</a:t>
            </a:r>
            <a:r>
              <a:rPr lang="es-ES_tradnl" sz="1500" dirty="0"/>
              <a:t>, la </a:t>
            </a:r>
            <a:r>
              <a:rPr lang="es-ES_tradnl" sz="1500" dirty="0" err="1"/>
              <a:t>prosopognosia</a:t>
            </a:r>
            <a:r>
              <a:rPr lang="es-ES_tradnl" sz="1500" dirty="0"/>
              <a:t>, etc.).</a:t>
            </a:r>
          </a:p>
          <a:p>
            <a:r>
              <a:rPr lang="es-ES_tradnl" sz="1500" u="sng" dirty="0"/>
              <a:t>Aficiones</a:t>
            </a:r>
            <a:r>
              <a:rPr lang="es-ES_tradnl" sz="1500" dirty="0"/>
              <a:t>: si mantiene las mismas o las ha dejado</a:t>
            </a:r>
          </a:p>
        </p:txBody>
      </p:sp>
    </p:spTree>
    <p:extLst>
      <p:ext uri="{BB962C8B-B14F-4D97-AF65-F5344CB8AC3E}">
        <p14:creationId xmlns:p14="http://schemas.microsoft.com/office/powerpoint/2010/main" val="95958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901418768"/>
              </p:ext>
            </p:extLst>
          </p:nvPr>
        </p:nvGraphicFramePr>
        <p:xfrm>
          <a:off x="118533" y="1373717"/>
          <a:ext cx="8957732" cy="4519681"/>
        </p:xfrm>
        <a:graphic>
          <a:graphicData uri="http://schemas.openxmlformats.org/drawingml/2006/table">
            <a:tbl>
              <a:tblPr firstRow="1" bandRow="1">
                <a:tableStyleId>{5C22544A-7EE6-4342-B048-85BDC9FD1C3A}</a:tableStyleId>
              </a:tblPr>
              <a:tblGrid>
                <a:gridCol w="1406735">
                  <a:extLst>
                    <a:ext uri="{9D8B030D-6E8A-4147-A177-3AD203B41FA5}">
                      <a16:colId xmlns:a16="http://schemas.microsoft.com/office/drawing/2014/main" val="20000"/>
                    </a:ext>
                  </a:extLst>
                </a:gridCol>
                <a:gridCol w="1152617">
                  <a:extLst>
                    <a:ext uri="{9D8B030D-6E8A-4147-A177-3AD203B41FA5}">
                      <a16:colId xmlns:a16="http://schemas.microsoft.com/office/drawing/2014/main" val="20001"/>
                    </a:ext>
                  </a:extLst>
                </a:gridCol>
                <a:gridCol w="1279676">
                  <a:extLst>
                    <a:ext uri="{9D8B030D-6E8A-4147-A177-3AD203B41FA5}">
                      <a16:colId xmlns:a16="http://schemas.microsoft.com/office/drawing/2014/main" val="20002"/>
                    </a:ext>
                  </a:extLst>
                </a:gridCol>
                <a:gridCol w="1279676">
                  <a:extLst>
                    <a:ext uri="{9D8B030D-6E8A-4147-A177-3AD203B41FA5}">
                      <a16:colId xmlns:a16="http://schemas.microsoft.com/office/drawing/2014/main" val="20003"/>
                    </a:ext>
                  </a:extLst>
                </a:gridCol>
                <a:gridCol w="1279676">
                  <a:extLst>
                    <a:ext uri="{9D8B030D-6E8A-4147-A177-3AD203B41FA5}">
                      <a16:colId xmlns:a16="http://schemas.microsoft.com/office/drawing/2014/main" val="20004"/>
                    </a:ext>
                  </a:extLst>
                </a:gridCol>
                <a:gridCol w="1279676">
                  <a:extLst>
                    <a:ext uri="{9D8B030D-6E8A-4147-A177-3AD203B41FA5}">
                      <a16:colId xmlns:a16="http://schemas.microsoft.com/office/drawing/2014/main" val="20005"/>
                    </a:ext>
                  </a:extLst>
                </a:gridCol>
                <a:gridCol w="1279676">
                  <a:extLst>
                    <a:ext uri="{9D8B030D-6E8A-4147-A177-3AD203B41FA5}">
                      <a16:colId xmlns:a16="http://schemas.microsoft.com/office/drawing/2014/main" val="20006"/>
                    </a:ext>
                  </a:extLst>
                </a:gridCol>
              </a:tblGrid>
              <a:tr h="208221">
                <a:tc gridSpan="7">
                  <a:txBody>
                    <a:bodyPr/>
                    <a:lstStyle/>
                    <a:p>
                      <a:r>
                        <a:rPr lang="es-ES_tradnl" sz="900" dirty="0"/>
                        <a:t>Pruebas de detección cognitivos breves para ayudar en el diagnóstico de demencia </a:t>
                      </a:r>
                    </a:p>
                  </a:txBody>
                  <a:tcPr marL="68580" marR="68580" marT="34290" marB="34290"/>
                </a:tc>
                <a:tc hMerge="1">
                  <a:txBody>
                    <a:bodyPr/>
                    <a:lstStyle/>
                    <a:p>
                      <a:endParaRPr lang="es-ES_tradnl" dirty="0"/>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0"/>
                  </a:ext>
                </a:extLst>
              </a:tr>
              <a:tr h="676720">
                <a:tc>
                  <a:txBody>
                    <a:bodyPr/>
                    <a:lstStyle/>
                    <a:p>
                      <a:r>
                        <a:rPr lang="es-ES_tradnl" sz="900" b="1" dirty="0"/>
                        <a:t>Pruebas</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Dominios cognitivos</a:t>
                      </a:r>
                    </a:p>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evaluados</a:t>
                      </a:r>
                    </a:p>
                    <a:p>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Tiempo para</a:t>
                      </a:r>
                    </a:p>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administrar, min </a:t>
                      </a:r>
                    </a:p>
                  </a:txBody>
                  <a:tcPr marL="68580" marR="68580" marT="34290" marB="34290"/>
                </a:tc>
                <a:tc>
                  <a:txBody>
                    <a:bodyPr/>
                    <a:lstStyle/>
                    <a:p>
                      <a:r>
                        <a:rPr lang="es-ES_tradnl" sz="900" b="1" dirty="0"/>
                        <a:t>Rango de puntuación </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Muestras de validación</a:t>
                      </a:r>
                    </a:p>
                    <a:p>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Estimaciones de precisión</a:t>
                      </a:r>
                    </a:p>
                    <a:p>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Comentarios</a:t>
                      </a:r>
                    </a:p>
                    <a:p>
                      <a:endParaRPr lang="es-ES_tradnl" sz="900" b="1" dirty="0"/>
                    </a:p>
                  </a:txBody>
                  <a:tcPr marL="68580" marR="68580" marT="34290" marB="34290"/>
                </a:tc>
                <a:extLst>
                  <a:ext uri="{0D108BD9-81ED-4DB2-BD59-A6C34878D82A}">
                    <a16:rowId xmlns:a16="http://schemas.microsoft.com/office/drawing/2014/main" val="10001"/>
                  </a:ext>
                </a:extLst>
              </a:tr>
              <a:tr h="1028700">
                <a:tc>
                  <a:txBody>
                    <a:bodyPr/>
                    <a:lstStyle/>
                    <a:p>
                      <a:r>
                        <a:rPr lang="es-ES_tradnl" sz="900" kern="1200" dirty="0">
                          <a:solidFill>
                            <a:schemeClr val="dk1"/>
                          </a:solidFill>
                          <a:effectLst/>
                          <a:latin typeface="+mn-lt"/>
                          <a:ea typeface="+mn-ea"/>
                          <a:cs typeface="+mn-cs"/>
                        </a:rPr>
                        <a:t>Mini examen del Estado mental (MMSE) </a:t>
                      </a:r>
                    </a:p>
                  </a:txBody>
                  <a:tcPr marL="68580" marR="68580" marT="34290" marB="34290"/>
                </a:tc>
                <a:tc>
                  <a:txBody>
                    <a:bodyPr/>
                    <a:lstStyle/>
                    <a:p>
                      <a:r>
                        <a:rPr lang="es-ES_tradnl" sz="900" kern="1200" dirty="0">
                          <a:solidFill>
                            <a:schemeClr val="dk1"/>
                          </a:solidFill>
                          <a:effectLst/>
                          <a:latin typeface="+mn-lt"/>
                          <a:ea typeface="+mn-ea"/>
                          <a:cs typeface="+mn-cs"/>
                        </a:rPr>
                        <a:t>Memoria (memoria inmediata), la orientación, la </a:t>
                      </a:r>
                      <a:r>
                        <a:rPr lang="es-ES_tradnl" sz="900" kern="1200" dirty="0" err="1">
                          <a:solidFill>
                            <a:schemeClr val="dk1"/>
                          </a:solidFill>
                          <a:effectLst/>
                          <a:latin typeface="+mn-lt"/>
                          <a:ea typeface="+mn-ea"/>
                          <a:cs typeface="+mn-cs"/>
                        </a:rPr>
                        <a:t>atensión</a:t>
                      </a:r>
                      <a:r>
                        <a:rPr lang="es-ES_tradnl" sz="900" kern="1200" dirty="0">
                          <a:solidFill>
                            <a:schemeClr val="dk1"/>
                          </a:solidFill>
                          <a:effectLst/>
                          <a:latin typeface="+mn-lt"/>
                          <a:ea typeface="+mn-ea"/>
                          <a:cs typeface="+mn-cs"/>
                        </a:rPr>
                        <a:t>, el lenguaje, </a:t>
                      </a:r>
                      <a:r>
                        <a:rPr lang="es-ES_tradnl" sz="900" kern="1200" dirty="0" err="1">
                          <a:solidFill>
                            <a:schemeClr val="dk1"/>
                          </a:solidFill>
                          <a:effectLst/>
                          <a:latin typeface="+mn-lt"/>
                          <a:ea typeface="+mn-ea"/>
                          <a:cs typeface="+mn-cs"/>
                        </a:rPr>
                        <a:t>visuo</a:t>
                      </a:r>
                      <a:r>
                        <a:rPr lang="es-ES_tradnl" sz="900" kern="1200" dirty="0">
                          <a:solidFill>
                            <a:schemeClr val="dk1"/>
                          </a:solidFill>
                          <a:effectLst/>
                          <a:latin typeface="+mn-lt"/>
                          <a:ea typeface="+mn-ea"/>
                          <a:cs typeface="+mn-cs"/>
                        </a:rPr>
                        <a:t>-construcción, praxis.</a:t>
                      </a:r>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10-15</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0-30</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Comunidad y clínicas. Muestras: pacientes con demencia y controles normales.</a:t>
                      </a:r>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Sensibilidad 44 % especificidad 46 %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Ampliamente utilizado en entornos de investigación y la clínica, pero carece de sensibilidad para detectar los niveles de deterioro cognitivo leve</a:t>
                      </a:r>
                    </a:p>
                  </a:txBody>
                  <a:tcPr marL="68580" marR="68580" marT="34290" marB="34290"/>
                </a:tc>
                <a:extLst>
                  <a:ext uri="{0D108BD9-81ED-4DB2-BD59-A6C34878D82A}">
                    <a16:rowId xmlns:a16="http://schemas.microsoft.com/office/drawing/2014/main" val="10002"/>
                  </a:ext>
                </a:extLst>
              </a:tr>
              <a:tr h="1303020">
                <a:tc>
                  <a:txBody>
                    <a:bodyPr/>
                    <a:lstStyle/>
                    <a:p>
                      <a:r>
                        <a:rPr lang="es-ES_tradnl" sz="900" kern="1200" dirty="0">
                          <a:solidFill>
                            <a:schemeClr val="dk1"/>
                          </a:solidFill>
                          <a:effectLst/>
                          <a:latin typeface="+mn-lt"/>
                          <a:ea typeface="+mn-ea"/>
                          <a:cs typeface="+mn-cs"/>
                        </a:rPr>
                        <a:t>Examen del Estado</a:t>
                      </a:r>
                    </a:p>
                    <a:p>
                      <a:r>
                        <a:rPr lang="es-ES_tradnl" sz="900" kern="1200" dirty="0">
                          <a:solidFill>
                            <a:schemeClr val="dk1"/>
                          </a:solidFill>
                          <a:effectLst/>
                          <a:latin typeface="+mn-lt"/>
                          <a:ea typeface="+mn-ea"/>
                          <a:cs typeface="+mn-cs"/>
                        </a:rPr>
                        <a:t>Mental Modificado</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Memoria (inmediata y memoria diferida), la orientación, la atención, el lenguaje, </a:t>
                      </a:r>
                      <a:r>
                        <a:rPr lang="es-ES_tradnl" sz="900" kern="1200" dirty="0" err="1">
                          <a:solidFill>
                            <a:schemeClr val="dk1"/>
                          </a:solidFill>
                          <a:effectLst/>
                          <a:latin typeface="+mn-lt"/>
                          <a:ea typeface="+mn-ea"/>
                          <a:cs typeface="+mn-cs"/>
                        </a:rPr>
                        <a:t>visuo</a:t>
                      </a:r>
                      <a:r>
                        <a:rPr lang="es-ES_tradnl" sz="900" kern="1200" dirty="0">
                          <a:solidFill>
                            <a:schemeClr val="dk1"/>
                          </a:solidFill>
                          <a:effectLst/>
                          <a:latin typeface="+mn-lt"/>
                          <a:ea typeface="+mn-ea"/>
                          <a:cs typeface="+mn-cs"/>
                        </a:rPr>
                        <a:t>-construcción, praxis.</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20-25</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0-100</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Gran muestra de la unidad: Alzheimer, pacientes y controles normales.</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Área bajo la curva de 0,9317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Ampliamente utilizado en entornos de investigación y la clínica, pero carece de sensibilidad para detectar los niveles de deterioro cognitivo. Leve.</a:t>
                      </a:r>
                    </a:p>
                    <a:p>
                      <a:endParaRPr lang="es-ES_tradnl" sz="900" dirty="0"/>
                    </a:p>
                  </a:txBody>
                  <a:tcPr marL="68580" marR="68580" marT="34290" marB="34290"/>
                </a:tc>
                <a:extLst>
                  <a:ext uri="{0D108BD9-81ED-4DB2-BD59-A6C34878D82A}">
                    <a16:rowId xmlns:a16="http://schemas.microsoft.com/office/drawing/2014/main" val="10003"/>
                  </a:ext>
                </a:extLst>
              </a:tr>
              <a:tr h="13030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Test del Reloj</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funcionamiento ejecutivo </a:t>
                      </a:r>
                      <a:r>
                        <a:rPr lang="es-ES_tradnl" sz="900" kern="1200" dirty="0" err="1">
                          <a:solidFill>
                            <a:schemeClr val="dk1"/>
                          </a:solidFill>
                          <a:effectLst/>
                          <a:latin typeface="+mn-lt"/>
                          <a:ea typeface="+mn-ea"/>
                          <a:cs typeface="+mn-cs"/>
                        </a:rPr>
                        <a:t>visuo</a:t>
                      </a:r>
                      <a:r>
                        <a:rPr lang="es-ES_tradnl" sz="900" kern="1200" dirty="0">
                          <a:solidFill>
                            <a:schemeClr val="dk1"/>
                          </a:solidFill>
                          <a:effectLst/>
                          <a:latin typeface="+mn-lt"/>
                          <a:ea typeface="+mn-ea"/>
                          <a:cs typeface="+mn-cs"/>
                        </a:rPr>
                        <a:t>-construcción </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5-/10.0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dirty="0"/>
                        <a:t>0-4 a 0-20*</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Muestra clínica de investigación. los pacientes con demencia y pacientes sin demencia.</a:t>
                      </a:r>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Sensibilidad 20 % Especificidad 60 %.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Ampliamente utilizado en entornos de investigación y la clínica, pero carece de sensibilidad para detectar los niveles de deterioro cognitivo. Leve.</a:t>
                      </a:r>
                    </a:p>
                    <a:p>
                      <a:endParaRPr lang="es-ES_tradnl" sz="900" dirty="0"/>
                    </a:p>
                  </a:txBody>
                  <a:tcPr marL="68580" marR="68580" marT="34290" marB="34290"/>
                </a:tc>
                <a:extLst>
                  <a:ext uri="{0D108BD9-81ED-4DB2-BD59-A6C34878D82A}">
                    <a16:rowId xmlns:a16="http://schemas.microsoft.com/office/drawing/2014/main" val="10004"/>
                  </a:ext>
                </a:extLst>
              </a:tr>
            </a:tbl>
          </a:graphicData>
        </a:graphic>
      </p:graphicFrame>
      <p:sp>
        <p:nvSpPr>
          <p:cNvPr id="6" name="Título 5"/>
          <p:cNvSpPr>
            <a:spLocks noGrp="1"/>
          </p:cNvSpPr>
          <p:nvPr>
            <p:ph type="title"/>
          </p:nvPr>
        </p:nvSpPr>
        <p:spPr>
          <a:xfrm>
            <a:off x="628650" y="451420"/>
            <a:ext cx="7886700" cy="488156"/>
          </a:xfrm>
        </p:spPr>
        <p:txBody>
          <a:bodyPr>
            <a:normAutofit fontScale="90000"/>
          </a:bodyPr>
          <a:lstStyle/>
          <a:p>
            <a:pPr algn="ctr"/>
            <a:r>
              <a:rPr lang="es-ES_tradnl" sz="2800" b="1" dirty="0"/>
              <a:t>Test de valoración: test cognitivos breves</a:t>
            </a:r>
          </a:p>
        </p:txBody>
      </p:sp>
    </p:spTree>
    <p:extLst>
      <p:ext uri="{BB962C8B-B14F-4D97-AF65-F5344CB8AC3E}">
        <p14:creationId xmlns:p14="http://schemas.microsoft.com/office/powerpoint/2010/main" val="1413794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nvGraphicFramePr>
        <p:xfrm>
          <a:off x="118533" y="1373717"/>
          <a:ext cx="8957732" cy="4692238"/>
        </p:xfrm>
        <a:graphic>
          <a:graphicData uri="http://schemas.openxmlformats.org/drawingml/2006/table">
            <a:tbl>
              <a:tblPr firstRow="1" bandRow="1">
                <a:tableStyleId>{5C22544A-7EE6-4342-B048-85BDC9FD1C3A}</a:tableStyleId>
              </a:tblPr>
              <a:tblGrid>
                <a:gridCol w="1406735">
                  <a:extLst>
                    <a:ext uri="{9D8B030D-6E8A-4147-A177-3AD203B41FA5}">
                      <a16:colId xmlns:a16="http://schemas.microsoft.com/office/drawing/2014/main" val="20000"/>
                    </a:ext>
                  </a:extLst>
                </a:gridCol>
                <a:gridCol w="1152617">
                  <a:extLst>
                    <a:ext uri="{9D8B030D-6E8A-4147-A177-3AD203B41FA5}">
                      <a16:colId xmlns:a16="http://schemas.microsoft.com/office/drawing/2014/main" val="20001"/>
                    </a:ext>
                  </a:extLst>
                </a:gridCol>
                <a:gridCol w="1279676">
                  <a:extLst>
                    <a:ext uri="{9D8B030D-6E8A-4147-A177-3AD203B41FA5}">
                      <a16:colId xmlns:a16="http://schemas.microsoft.com/office/drawing/2014/main" val="20002"/>
                    </a:ext>
                  </a:extLst>
                </a:gridCol>
                <a:gridCol w="1279676">
                  <a:extLst>
                    <a:ext uri="{9D8B030D-6E8A-4147-A177-3AD203B41FA5}">
                      <a16:colId xmlns:a16="http://schemas.microsoft.com/office/drawing/2014/main" val="20003"/>
                    </a:ext>
                  </a:extLst>
                </a:gridCol>
                <a:gridCol w="1279676">
                  <a:extLst>
                    <a:ext uri="{9D8B030D-6E8A-4147-A177-3AD203B41FA5}">
                      <a16:colId xmlns:a16="http://schemas.microsoft.com/office/drawing/2014/main" val="20004"/>
                    </a:ext>
                  </a:extLst>
                </a:gridCol>
                <a:gridCol w="1279676">
                  <a:extLst>
                    <a:ext uri="{9D8B030D-6E8A-4147-A177-3AD203B41FA5}">
                      <a16:colId xmlns:a16="http://schemas.microsoft.com/office/drawing/2014/main" val="20005"/>
                    </a:ext>
                  </a:extLst>
                </a:gridCol>
                <a:gridCol w="1279676">
                  <a:extLst>
                    <a:ext uri="{9D8B030D-6E8A-4147-A177-3AD203B41FA5}">
                      <a16:colId xmlns:a16="http://schemas.microsoft.com/office/drawing/2014/main" val="20006"/>
                    </a:ext>
                  </a:extLst>
                </a:gridCol>
              </a:tblGrid>
              <a:tr h="208221">
                <a:tc gridSpan="7">
                  <a:txBody>
                    <a:bodyPr/>
                    <a:lstStyle/>
                    <a:p>
                      <a:r>
                        <a:rPr lang="es-ES_tradnl" sz="900" dirty="0"/>
                        <a:t>Pruebas de detección cognitivos breves para ayudar en el diagnóstico de demencia </a:t>
                      </a:r>
                    </a:p>
                  </a:txBody>
                  <a:tcPr marL="68580" marR="68580" marT="34290" marB="34290"/>
                </a:tc>
                <a:tc hMerge="1">
                  <a:txBody>
                    <a:bodyPr/>
                    <a:lstStyle/>
                    <a:p>
                      <a:endParaRPr lang="es-ES_tradnl" dirty="0"/>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0"/>
                  </a:ext>
                </a:extLst>
              </a:tr>
              <a:tr h="676720">
                <a:tc>
                  <a:txBody>
                    <a:bodyPr/>
                    <a:lstStyle/>
                    <a:p>
                      <a:r>
                        <a:rPr lang="es-ES_tradnl" sz="900" b="1"/>
                        <a:t>Pruebas</a:t>
                      </a:r>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Dominios cognitivos</a:t>
                      </a:r>
                    </a:p>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evaluados</a:t>
                      </a:r>
                    </a:p>
                    <a:p>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a:t>Tiempo para</a:t>
                      </a:r>
                    </a:p>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a:t>administrar, min </a:t>
                      </a:r>
                      <a:endParaRPr lang="es-ES_tradnl" sz="900" b="1" dirty="0"/>
                    </a:p>
                  </a:txBody>
                  <a:tcPr marL="68580" marR="68580" marT="34290" marB="34290"/>
                </a:tc>
                <a:tc>
                  <a:txBody>
                    <a:bodyPr/>
                    <a:lstStyle/>
                    <a:p>
                      <a:r>
                        <a:rPr lang="es-ES_tradnl" sz="900" b="1"/>
                        <a:t>Rango de puntuación </a:t>
                      </a:r>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a:t>Muestras de validación</a:t>
                      </a:r>
                    </a:p>
                    <a:p>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a:t>Estimaciones de precisión</a:t>
                      </a:r>
                    </a:p>
                    <a:p>
                      <a:endParaRPr lang="es-ES_tradnl" sz="9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b="1" dirty="0"/>
                        <a:t>Comentarios</a:t>
                      </a:r>
                    </a:p>
                    <a:p>
                      <a:endParaRPr lang="es-ES_tradnl" sz="900" b="1" dirty="0"/>
                    </a:p>
                  </a:txBody>
                  <a:tcPr marL="68580" marR="68580" marT="34290" marB="34290"/>
                </a:tc>
                <a:extLst>
                  <a:ext uri="{0D108BD9-81ED-4DB2-BD59-A6C34878D82A}">
                    <a16:rowId xmlns:a16="http://schemas.microsoft.com/office/drawing/2014/main" val="10001"/>
                  </a:ext>
                </a:extLst>
              </a:tr>
              <a:tr h="1005146">
                <a:tc>
                  <a:txBody>
                    <a:bodyPr/>
                    <a:lstStyle/>
                    <a:p>
                      <a:r>
                        <a:rPr lang="es-ES_tradnl" sz="900" kern="1200" dirty="0">
                          <a:solidFill>
                            <a:schemeClr val="dk1"/>
                          </a:solidFill>
                          <a:effectLst/>
                          <a:latin typeface="+mn-lt"/>
                          <a:ea typeface="+mn-ea"/>
                          <a:cs typeface="+mn-cs"/>
                        </a:rPr>
                        <a:t>Evaluación cognitiva, Montreal (</a:t>
                      </a:r>
                      <a:r>
                        <a:rPr lang="es-ES_tradnl" sz="900" kern="1200" dirty="0" err="1">
                          <a:solidFill>
                            <a:schemeClr val="dk1"/>
                          </a:solidFill>
                          <a:effectLst/>
                          <a:latin typeface="+mn-lt"/>
                          <a:ea typeface="+mn-ea"/>
                          <a:cs typeface="+mn-cs"/>
                        </a:rPr>
                        <a:t>MoCa</a:t>
                      </a:r>
                      <a:r>
                        <a:rPr lang="es-ES_tradnl" sz="900" kern="1200" dirty="0">
                          <a:solidFill>
                            <a:schemeClr val="dk1"/>
                          </a:solidFill>
                          <a:effectLst/>
                          <a:latin typeface="+mn-lt"/>
                          <a:ea typeface="+mn-ea"/>
                          <a:cs typeface="+mn-cs"/>
                        </a:rPr>
                        <a:t>).</a:t>
                      </a:r>
                    </a:p>
                    <a:p>
                      <a:endParaRPr lang="es-ES_tradnl" sz="900" kern="1200" dirty="0">
                        <a:solidFill>
                          <a:schemeClr val="dk1"/>
                        </a:solidFill>
                        <a:effectLst/>
                        <a:latin typeface="+mn-lt"/>
                        <a:ea typeface="+mn-ea"/>
                        <a:cs typeface="+mn-cs"/>
                      </a:endParaRPr>
                    </a:p>
                  </a:txBody>
                  <a:tcPr marL="68580" marR="68580" marT="34290" marB="34290"/>
                </a:tc>
                <a:tc>
                  <a:txBody>
                    <a:bodyPr/>
                    <a:lstStyle/>
                    <a:p>
                      <a:r>
                        <a:rPr lang="es-ES_tradnl" sz="900" kern="1200" dirty="0">
                          <a:solidFill>
                            <a:schemeClr val="dk1"/>
                          </a:solidFill>
                          <a:effectLst/>
                          <a:latin typeface="+mn-lt"/>
                          <a:ea typeface="+mn-ea"/>
                          <a:cs typeface="+mn-cs"/>
                        </a:rPr>
                        <a:t>Memoria (inmediata y memoria diferida), orientación, atención, Función ejecutiva, el lenguaje, </a:t>
                      </a:r>
                      <a:r>
                        <a:rPr lang="es-ES_tradnl" sz="900" kern="1200" dirty="0" err="1">
                          <a:solidFill>
                            <a:schemeClr val="dk1"/>
                          </a:solidFill>
                          <a:effectLst/>
                          <a:latin typeface="+mn-lt"/>
                          <a:ea typeface="+mn-ea"/>
                          <a:cs typeface="+mn-cs"/>
                        </a:rPr>
                        <a:t>visuo</a:t>
                      </a:r>
                      <a:r>
                        <a:rPr lang="es-ES_tradnl" sz="900" kern="1200" dirty="0">
                          <a:solidFill>
                            <a:schemeClr val="dk1"/>
                          </a:solidFill>
                          <a:effectLst/>
                          <a:latin typeface="+mn-lt"/>
                          <a:ea typeface="+mn-ea"/>
                          <a:cs typeface="+mn-cs"/>
                        </a:rPr>
                        <a:t>-construcción.</a:t>
                      </a:r>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15-25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0-30.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Muestras de la clínica: pacientes con Alzheimer y controles normales.</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Sensibilidad 100 % especificidad 87 %. </a:t>
                      </a:r>
                    </a:p>
                    <a:p>
                      <a:br>
                        <a:rPr lang="es-ES_tradnl" sz="900" kern="1200" dirty="0">
                          <a:solidFill>
                            <a:schemeClr val="dk1"/>
                          </a:solidFill>
                          <a:effectLst/>
                          <a:latin typeface="+mn-lt"/>
                          <a:ea typeface="+mn-ea"/>
                          <a:cs typeface="+mn-cs"/>
                        </a:rPr>
                      </a:br>
                      <a:endParaRPr lang="es-ES_tradnl" sz="900" kern="1200" dirty="0">
                        <a:solidFill>
                          <a:schemeClr val="dk1"/>
                        </a:solidFill>
                        <a:effectLst/>
                        <a:latin typeface="+mn-lt"/>
                        <a:ea typeface="+mn-ea"/>
                        <a:cs typeface="+mn-cs"/>
                      </a:endParaRP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Más sensible que el mini mental en la detección de la enfermedad de Alzheimer y el deterioro cognitivo leve. </a:t>
                      </a: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900" kern="1200" dirty="0">
                        <a:solidFill>
                          <a:schemeClr val="dk1"/>
                        </a:solidFill>
                        <a:effectLst/>
                        <a:latin typeface="+mn-lt"/>
                        <a:ea typeface="+mn-ea"/>
                        <a:cs typeface="+mn-cs"/>
                      </a:endParaRPr>
                    </a:p>
                  </a:txBody>
                  <a:tcPr marL="68580" marR="68580" marT="34290" marB="34290"/>
                </a:tc>
                <a:extLst>
                  <a:ext uri="{0D108BD9-81ED-4DB2-BD59-A6C34878D82A}">
                    <a16:rowId xmlns:a16="http://schemas.microsoft.com/office/drawing/2014/main" val="10002"/>
                  </a:ext>
                </a:extLst>
              </a:tr>
              <a:tr h="1440180">
                <a:tc>
                  <a:txBody>
                    <a:bodyPr/>
                    <a:lstStyle/>
                    <a:p>
                      <a:r>
                        <a:rPr lang="es-ES_tradnl" sz="900" kern="1200" dirty="0" err="1">
                          <a:solidFill>
                            <a:schemeClr val="dk1"/>
                          </a:solidFill>
                          <a:effectLst/>
                          <a:latin typeface="+mn-lt"/>
                          <a:ea typeface="+mn-ea"/>
                          <a:cs typeface="+mn-cs"/>
                        </a:rPr>
                        <a:t>Derm</a:t>
                      </a:r>
                      <a:r>
                        <a:rPr lang="es-ES_tradnl" sz="900" kern="1200" dirty="0">
                          <a:solidFill>
                            <a:schemeClr val="dk1"/>
                          </a:solidFill>
                          <a:effectLst/>
                          <a:latin typeface="+mn-lt"/>
                          <a:ea typeface="+mn-ea"/>
                          <a:cs typeface="+mn-cs"/>
                        </a:rPr>
                        <a:t> </a:t>
                      </a:r>
                      <a:r>
                        <a:rPr lang="es-ES_tradnl" sz="900" kern="1200" dirty="0" err="1">
                          <a:solidFill>
                            <a:schemeClr val="dk1"/>
                          </a:solidFill>
                          <a:effectLst/>
                          <a:latin typeface="+mn-lt"/>
                          <a:ea typeface="+mn-ea"/>
                          <a:cs typeface="+mn-cs"/>
                        </a:rPr>
                        <a:t>Tect</a:t>
                      </a:r>
                      <a:endParaRPr lang="es-ES_tradnl" sz="900" kern="1200" dirty="0">
                        <a:solidFill>
                          <a:schemeClr val="dk1"/>
                        </a:solidFill>
                        <a:effectLst/>
                        <a:latin typeface="+mn-lt"/>
                        <a:ea typeface="+mn-ea"/>
                        <a:cs typeface="+mn-cs"/>
                      </a:endParaRPr>
                    </a:p>
                    <a:p>
                      <a:br>
                        <a:rPr lang="es-ES_tradnl" sz="900" kern="1200" dirty="0">
                          <a:solidFill>
                            <a:schemeClr val="dk1"/>
                          </a:solidFill>
                          <a:effectLst/>
                          <a:latin typeface="+mn-lt"/>
                          <a:ea typeface="+mn-ea"/>
                          <a:cs typeface="+mn-cs"/>
                        </a:rPr>
                      </a:br>
                      <a:endParaRPr lang="es-ES_tradnl" sz="900" kern="1200" dirty="0">
                        <a:solidFill>
                          <a:schemeClr val="dk1"/>
                        </a:solidFill>
                        <a:effectLst/>
                        <a:latin typeface="+mn-lt"/>
                        <a:ea typeface="+mn-ea"/>
                        <a:cs typeface="+mn-cs"/>
                      </a:endParaRPr>
                    </a:p>
                    <a:p>
                      <a:br>
                        <a:rPr lang="es-ES_tradnl" sz="900" kern="1200" dirty="0">
                          <a:solidFill>
                            <a:schemeClr val="dk1"/>
                          </a:solidFill>
                          <a:effectLst/>
                          <a:latin typeface="+mn-lt"/>
                          <a:ea typeface="+mn-ea"/>
                          <a:cs typeface="+mn-cs"/>
                        </a:rPr>
                      </a:br>
                      <a:endParaRPr lang="es-ES_tradnl" sz="900" kern="1200" dirty="0">
                        <a:solidFill>
                          <a:schemeClr val="dk1"/>
                        </a:solidFill>
                        <a:effectLst/>
                        <a:latin typeface="+mn-lt"/>
                        <a:ea typeface="+mn-ea"/>
                        <a:cs typeface="+mn-cs"/>
                      </a:endParaRP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Memoria (inmediata y memoria diferida), atención, función ejecutiva, el lenguaje.</a:t>
                      </a:r>
                    </a:p>
                    <a:p>
                      <a:endParaRPr lang="es-ES_tradnl" sz="900" kern="1200" dirty="0">
                        <a:solidFill>
                          <a:schemeClr val="dk1"/>
                        </a:solidFill>
                        <a:effectLst/>
                        <a:latin typeface="+mn-lt"/>
                        <a:ea typeface="+mn-ea"/>
                        <a:cs typeface="+mn-cs"/>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10-20</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0-18</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Muestras de las clínicas: 1-pacientes con Alzheimer y controles normales</a:t>
                      </a:r>
                    </a:p>
                    <a:p>
                      <a:r>
                        <a:rPr lang="es-ES_tradnl" sz="900" kern="1200" dirty="0">
                          <a:solidFill>
                            <a:schemeClr val="dk1"/>
                          </a:solidFill>
                          <a:effectLst/>
                          <a:latin typeface="+mn-lt"/>
                          <a:ea typeface="+mn-ea"/>
                          <a:cs typeface="+mn-cs"/>
                        </a:rPr>
                        <a:t>2-Los pacientes con Alzheimer y pacientes con deterioro cognitivo leve.</a:t>
                      </a:r>
                    </a:p>
                    <a:p>
                      <a:endParaRPr lang="es-ES_tradnl" sz="900" dirty="0"/>
                    </a:p>
                  </a:txBody>
                  <a:tcPr marL="68580" marR="68580" marT="34290" marB="34290"/>
                </a:tc>
                <a:tc>
                  <a:txBody>
                    <a:bodyPr/>
                    <a:lstStyle/>
                    <a:p>
                      <a:r>
                        <a:rPr lang="es-ES_tradnl" sz="900" dirty="0"/>
                        <a:t>1- sensibilidad 100%, </a:t>
                      </a:r>
                      <a:r>
                        <a:rPr lang="es-ES_tradnl" sz="900" dirty="0" err="1"/>
                        <a:t>Espeificidad</a:t>
                      </a:r>
                      <a:r>
                        <a:rPr lang="es-ES_tradnl" sz="900" baseline="0" dirty="0"/>
                        <a:t> 92%</a:t>
                      </a:r>
                    </a:p>
                    <a:p>
                      <a:r>
                        <a:rPr lang="es-ES_tradnl" sz="900" baseline="0" dirty="0"/>
                        <a:t>2-Sensibilidad 85%, Especificidad 81%</a:t>
                      </a:r>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Más sensible que el mini mental en la detección de la enfermedad de Alzheimer y el deterioro cognitivo leve. Discrimina entre la enfermedad de Alzheimer y el deterioro cognitivo. Leve.</a:t>
                      </a:r>
                    </a:p>
                    <a:p>
                      <a:endParaRPr lang="es-ES_tradnl" sz="900" dirty="0"/>
                    </a:p>
                  </a:txBody>
                  <a:tcPr marL="68580" marR="68580" marT="34290" marB="34290"/>
                </a:tc>
                <a:extLst>
                  <a:ext uri="{0D108BD9-81ED-4DB2-BD59-A6C34878D82A}">
                    <a16:rowId xmlns:a16="http://schemas.microsoft.com/office/drawing/2014/main" val="10003"/>
                  </a:ext>
                </a:extLst>
              </a:tr>
              <a:tr h="1201257">
                <a:tc>
                  <a:txBody>
                    <a:bodyPr/>
                    <a:lstStyle/>
                    <a:p>
                      <a:r>
                        <a:rPr lang="es-ES_tradnl" sz="900" kern="1200" dirty="0">
                          <a:solidFill>
                            <a:schemeClr val="dk1"/>
                          </a:solidFill>
                          <a:effectLst/>
                          <a:latin typeface="+mn-lt"/>
                          <a:ea typeface="+mn-ea"/>
                          <a:cs typeface="+mn-cs"/>
                        </a:rPr>
                        <a:t>Test de los siete minutos: </a:t>
                      </a:r>
                    </a:p>
                    <a:p>
                      <a:r>
                        <a:rPr lang="es-ES_tradnl" sz="900" kern="1200" dirty="0">
                          <a:solidFill>
                            <a:schemeClr val="dk1"/>
                          </a:solidFill>
                          <a:effectLst/>
                          <a:latin typeface="+mn-lt"/>
                          <a:ea typeface="+mn-ea"/>
                          <a:cs typeface="+mn-cs"/>
                        </a:rPr>
                        <a:t>. </a:t>
                      </a:r>
                    </a:p>
                    <a:p>
                      <a:r>
                        <a:rPr lang="es-ES_tradnl" sz="900" kern="1200" dirty="0">
                          <a:solidFill>
                            <a:schemeClr val="dk1"/>
                          </a:solidFill>
                          <a:effectLst/>
                          <a:latin typeface="+mn-lt"/>
                          <a:ea typeface="+mn-ea"/>
                          <a:cs typeface="+mn-cs"/>
                        </a:rPr>
                        <a:t> </a:t>
                      </a:r>
                    </a:p>
                    <a:p>
                      <a:endParaRPr lang="es-ES_tradnl" sz="900" dirty="0"/>
                    </a:p>
                  </a:txBody>
                  <a:tcPr marL="68580" marR="68580" marT="34290" marB="34290"/>
                </a:tc>
                <a:tc>
                  <a:txBody>
                    <a:bodyPr/>
                    <a:lstStyle/>
                    <a:p>
                      <a:r>
                        <a:rPr lang="es-ES_tradnl" sz="900" kern="1200" dirty="0">
                          <a:solidFill>
                            <a:schemeClr val="dk1"/>
                          </a:solidFill>
                          <a:effectLst/>
                          <a:latin typeface="+mn-lt"/>
                          <a:ea typeface="+mn-ea"/>
                          <a:cs typeface="+mn-cs"/>
                        </a:rPr>
                        <a:t>memoria (inmediata y memoria diferida), la orientación, el lenguaje, </a:t>
                      </a:r>
                      <a:r>
                        <a:rPr lang="es-ES_tradnl" sz="900" kern="1200" dirty="0" err="1">
                          <a:solidFill>
                            <a:schemeClr val="dk1"/>
                          </a:solidFill>
                          <a:effectLst/>
                          <a:latin typeface="+mn-lt"/>
                          <a:ea typeface="+mn-ea"/>
                          <a:cs typeface="+mn-cs"/>
                        </a:rPr>
                        <a:t>visuo</a:t>
                      </a:r>
                      <a:r>
                        <a:rPr lang="es-ES_tradnl" sz="900" kern="1200" dirty="0">
                          <a:solidFill>
                            <a:schemeClr val="dk1"/>
                          </a:solidFill>
                          <a:effectLst/>
                          <a:latin typeface="+mn-lt"/>
                          <a:ea typeface="+mn-ea"/>
                          <a:cs typeface="+mn-cs"/>
                        </a:rPr>
                        <a:t>-construcción</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10-15. </a:t>
                      </a:r>
                    </a:p>
                    <a:p>
                      <a:endParaRPr lang="es-ES_tradnl" sz="900" dirty="0"/>
                    </a:p>
                  </a:txBody>
                  <a:tcPr marL="68580" marR="68580" marT="34290" marB="34290"/>
                </a:tc>
                <a:tc>
                  <a:txBody>
                    <a:bodyPr/>
                    <a:lstStyle/>
                    <a:p>
                      <a:r>
                        <a:rPr lang="es-ES_tradnl" sz="900" dirty="0"/>
                        <a:t>---</a:t>
                      </a:r>
                    </a:p>
                  </a:txBody>
                  <a:tcPr marL="68580" marR="68580" marT="34290" marB="34290"/>
                </a:tc>
                <a:tc>
                  <a:txBody>
                    <a:bodyPr/>
                    <a:lstStyle/>
                    <a:p>
                      <a:r>
                        <a:rPr lang="es-ES_tradnl" sz="900" kern="1200" dirty="0">
                          <a:solidFill>
                            <a:schemeClr val="dk1"/>
                          </a:solidFill>
                          <a:effectLst/>
                          <a:latin typeface="+mn-lt"/>
                          <a:ea typeface="+mn-ea"/>
                          <a:cs typeface="+mn-cs"/>
                        </a:rPr>
                        <a:t>Clínica de la comunidad muestras: los pacientes con Alzheimer y controles normales.</a:t>
                      </a:r>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Sensibilidad 92 %. Especificidad 96 %. </a:t>
                      </a:r>
                    </a:p>
                    <a:p>
                      <a:endParaRPr lang="es-ES_tradnl" sz="9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dk1"/>
                          </a:solidFill>
                          <a:effectLst/>
                          <a:latin typeface="+mn-lt"/>
                          <a:ea typeface="+mn-ea"/>
                          <a:cs typeface="+mn-cs"/>
                        </a:rPr>
                        <a:t>Más sensible que el mini mental en la detección de la enfermedad de Alzheimer Leve. Válido en atención primaria.</a:t>
                      </a:r>
                    </a:p>
                    <a:p>
                      <a:endParaRPr lang="es-ES_tradnl" sz="900" dirty="0"/>
                    </a:p>
                  </a:txBody>
                  <a:tcPr marL="68580" marR="68580" marT="34290" marB="34290"/>
                </a:tc>
                <a:extLst>
                  <a:ext uri="{0D108BD9-81ED-4DB2-BD59-A6C34878D82A}">
                    <a16:rowId xmlns:a16="http://schemas.microsoft.com/office/drawing/2014/main" val="10004"/>
                  </a:ext>
                </a:extLst>
              </a:tr>
            </a:tbl>
          </a:graphicData>
        </a:graphic>
      </p:graphicFrame>
      <p:sp>
        <p:nvSpPr>
          <p:cNvPr id="4" name="Título 5">
            <a:extLst>
              <a:ext uri="{FF2B5EF4-FFF2-40B4-BE49-F238E27FC236}">
                <a16:creationId xmlns:a16="http://schemas.microsoft.com/office/drawing/2014/main" id="{49EAAFEA-054E-B115-8F28-AE6531C7C1C5}"/>
              </a:ext>
            </a:extLst>
          </p:cNvPr>
          <p:cNvSpPr txBox="1">
            <a:spLocks/>
          </p:cNvSpPr>
          <p:nvPr/>
        </p:nvSpPr>
        <p:spPr>
          <a:xfrm>
            <a:off x="628650" y="451420"/>
            <a:ext cx="7886700" cy="488156"/>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_tradnl" sz="2800" b="1"/>
              <a:t>Test de valoración: test cognitivos breves</a:t>
            </a:r>
            <a:endParaRPr lang="es-ES_tradnl" sz="2800" b="1" dirty="0"/>
          </a:p>
        </p:txBody>
      </p:sp>
    </p:spTree>
    <p:extLst>
      <p:ext uri="{BB962C8B-B14F-4D97-AF65-F5344CB8AC3E}">
        <p14:creationId xmlns:p14="http://schemas.microsoft.com/office/powerpoint/2010/main" val="2010188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1131094"/>
            <a:ext cx="7886700" cy="589757"/>
          </a:xfrm>
        </p:spPr>
        <p:txBody>
          <a:bodyPr>
            <a:normAutofit fontScale="90000"/>
          </a:bodyPr>
          <a:lstStyle/>
          <a:p>
            <a:r>
              <a:rPr lang="es-ES_tradnl"/>
              <a:t>Pruebas complementarias</a:t>
            </a:r>
            <a:br>
              <a:rPr lang="es-ES_tradnl" dirty="0"/>
            </a:br>
            <a:endParaRPr lang="es-ES_tradnl" dirty="0"/>
          </a:p>
        </p:txBody>
      </p:sp>
      <p:sp>
        <p:nvSpPr>
          <p:cNvPr id="3" name="Marcador de contenido 2"/>
          <p:cNvSpPr>
            <a:spLocks noGrp="1"/>
          </p:cNvSpPr>
          <p:nvPr>
            <p:ph idx="1"/>
          </p:nvPr>
        </p:nvSpPr>
        <p:spPr>
          <a:xfrm>
            <a:off x="628650" y="1915583"/>
            <a:ext cx="7886700" cy="3574389"/>
          </a:xfrm>
        </p:spPr>
        <p:txBody>
          <a:bodyPr>
            <a:normAutofit/>
          </a:bodyPr>
          <a:lstStyle/>
          <a:p>
            <a:pPr algn="just"/>
            <a:r>
              <a:rPr lang="es-ES_tradnl" sz="1800" b="1" dirty="0"/>
              <a:t>Pruebas de </a:t>
            </a:r>
            <a:r>
              <a:rPr lang="es-ES_tradnl" sz="1800" b="1" dirty="0" err="1"/>
              <a:t>neuroimagen</a:t>
            </a:r>
            <a:endParaRPr lang="es-ES_tradnl" sz="1800" b="1" dirty="0"/>
          </a:p>
          <a:p>
            <a:pPr marL="0" indent="0" algn="just">
              <a:buNone/>
            </a:pPr>
            <a:r>
              <a:rPr lang="es-ES_tradnl" sz="1800" dirty="0"/>
              <a:t>Estudios de neuroimagen como resonancia magnética (RNM) y PET han demostrado patrones diferenciales de atrofia cerebral, </a:t>
            </a:r>
            <a:r>
              <a:rPr lang="es-ES_tradnl" sz="1800" dirty="0" err="1"/>
              <a:t>hipo-metabolismo</a:t>
            </a:r>
            <a:r>
              <a:rPr lang="es-ES_tradnl" sz="1800" dirty="0"/>
              <a:t> en diferentes trastornos neurodegenerativos, lo que puede ser útil en el diagnóstico diferencial.</a:t>
            </a:r>
          </a:p>
          <a:p>
            <a:pPr marL="0" indent="0" algn="just">
              <a:buNone/>
            </a:pPr>
            <a:endParaRPr lang="es-ES_tradnl" sz="1800" dirty="0"/>
          </a:p>
          <a:p>
            <a:pPr algn="just"/>
            <a:r>
              <a:rPr lang="es-ES_tradnl" sz="1800" b="1" dirty="0"/>
              <a:t>Otras pruebas complementarias</a:t>
            </a:r>
          </a:p>
          <a:p>
            <a:pPr marL="0" indent="0" algn="just">
              <a:buNone/>
            </a:pPr>
            <a:r>
              <a:rPr lang="es-ES_tradnl" sz="1800" dirty="0"/>
              <a:t>En la actualidad los biomarcadores son una herramienta diagnóstica útil para categorizar de una forma cuantitativa las fases preclínicas y clínica leve de la EA, y en un futuro serán imprescindibles para monitorizar nuevas terapias en un contexto de medicina personalizada.</a:t>
            </a:r>
          </a:p>
        </p:txBody>
      </p:sp>
    </p:spTree>
    <p:extLst>
      <p:ext uri="{BB962C8B-B14F-4D97-AF65-F5344CB8AC3E}">
        <p14:creationId xmlns:p14="http://schemas.microsoft.com/office/powerpoint/2010/main" val="736657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lgn="ctr">
              <a:buNone/>
            </a:pPr>
            <a:r>
              <a:rPr lang="es-ES" b="1" dirty="0"/>
              <a:t>MÉTODOS DE CRIBAJE: IMPOTANCIA DEL </a:t>
            </a:r>
          </a:p>
          <a:p>
            <a:pPr algn="ctr">
              <a:buNone/>
            </a:pPr>
            <a:r>
              <a:rPr lang="es-ES" b="1" dirty="0"/>
              <a:t>“EFECTO TECHO”</a:t>
            </a:r>
          </a:p>
          <a:p>
            <a:r>
              <a:rPr lang="es-ES" sz="4600" dirty="0"/>
              <a:t>MINI-MENTAL</a:t>
            </a:r>
            <a:endParaRPr lang="es-ES" dirty="0"/>
          </a:p>
          <a:p>
            <a:r>
              <a:rPr lang="es-ES" dirty="0"/>
              <a:t>Test de las fotos  o </a:t>
            </a:r>
            <a:r>
              <a:rPr lang="es-ES" dirty="0" err="1"/>
              <a:t>Fototest</a:t>
            </a:r>
            <a:r>
              <a:rPr lang="es-ES" dirty="0"/>
              <a:t>.</a:t>
            </a:r>
          </a:p>
          <a:p>
            <a:r>
              <a:rPr lang="es-ES" dirty="0"/>
              <a:t>Test de Alteración de la Memoria (T@M)</a:t>
            </a:r>
          </a:p>
          <a:p>
            <a:r>
              <a:rPr lang="es-ES" dirty="0" err="1"/>
              <a:t>Eurotest</a:t>
            </a:r>
            <a:endParaRPr lang="es-ES" dirty="0"/>
          </a:p>
          <a:p>
            <a:r>
              <a:rPr lang="es-ES" dirty="0"/>
              <a:t>Test episódico</a:t>
            </a:r>
          </a:p>
          <a:p>
            <a:r>
              <a:rPr lang="es-ES" dirty="0"/>
              <a:t>Test del reloj.</a:t>
            </a:r>
          </a:p>
          <a:p>
            <a:r>
              <a:rPr lang="es-ES" dirty="0"/>
              <a:t>Mini-</a:t>
            </a:r>
            <a:r>
              <a:rPr lang="es-ES" dirty="0" err="1"/>
              <a:t>Cog</a:t>
            </a:r>
            <a:r>
              <a:rPr lang="es-ES" dirty="0"/>
              <a:t>.</a:t>
            </a:r>
          </a:p>
        </p:txBody>
      </p:sp>
      <p:sp>
        <p:nvSpPr>
          <p:cNvPr id="4" name="1 Título"/>
          <p:cNvSpPr>
            <a:spLocks noGrp="1"/>
          </p:cNvSpPr>
          <p:nvPr>
            <p:ph type="title"/>
          </p:nvPr>
        </p:nvSpPr>
        <p:spPr>
          <a:solidFill>
            <a:schemeClr val="accent6"/>
          </a:solidFill>
        </p:spPr>
        <p:txBody>
          <a:bodyPr/>
          <a:lstStyle/>
          <a:p>
            <a:r>
              <a:rPr lang="es-ES" dirty="0"/>
              <a:t>DETERIORO COGNITIVO LEVE (DCL)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solidFill>
            <a:schemeClr val="accent6"/>
          </a:solidFill>
        </p:spPr>
        <p:txBody>
          <a:bodyPr/>
          <a:lstStyle/>
          <a:p>
            <a:r>
              <a:rPr lang="es-ES" dirty="0"/>
              <a:t>QUEJAS SUBJETIVAS DE MEMORIA</a:t>
            </a:r>
          </a:p>
        </p:txBody>
      </p:sp>
      <p:sp>
        <p:nvSpPr>
          <p:cNvPr id="4" name="CuadroTexto 3">
            <a:extLst>
              <a:ext uri="{FF2B5EF4-FFF2-40B4-BE49-F238E27FC236}">
                <a16:creationId xmlns:a16="http://schemas.microsoft.com/office/drawing/2014/main" id="{5D409FC5-BAAA-E05B-BBC8-C37AC8922448}"/>
              </a:ext>
            </a:extLst>
          </p:cNvPr>
          <p:cNvSpPr txBox="1"/>
          <p:nvPr/>
        </p:nvSpPr>
        <p:spPr>
          <a:xfrm>
            <a:off x="683568" y="1772816"/>
            <a:ext cx="7776864" cy="369332"/>
          </a:xfrm>
          <a:prstGeom prst="rect">
            <a:avLst/>
          </a:prstGeom>
          <a:noFill/>
          <a:ln w="19050">
            <a:solidFill>
              <a:schemeClr val="tx1"/>
            </a:solidFill>
          </a:ln>
        </p:spPr>
        <p:txBody>
          <a:bodyPr wrap="square" rtlCol="0">
            <a:spAutoFit/>
          </a:bodyPr>
          <a:lstStyle/>
          <a:p>
            <a:r>
              <a:rPr lang="es-ES" dirty="0"/>
              <a:t>EVALUACIÓN COGNITIVA ABREVIADA / ENTREVISTA CON INFORMADOR FIABLE</a:t>
            </a:r>
          </a:p>
        </p:txBody>
      </p:sp>
      <p:sp>
        <p:nvSpPr>
          <p:cNvPr id="5" name="CuadroTexto 4">
            <a:extLst>
              <a:ext uri="{FF2B5EF4-FFF2-40B4-BE49-F238E27FC236}">
                <a16:creationId xmlns:a16="http://schemas.microsoft.com/office/drawing/2014/main" id="{B9BC03C1-8F86-40FC-0E1B-1E1DE19A282D}"/>
              </a:ext>
            </a:extLst>
          </p:cNvPr>
          <p:cNvSpPr txBox="1"/>
          <p:nvPr/>
        </p:nvSpPr>
        <p:spPr>
          <a:xfrm>
            <a:off x="539552" y="2636912"/>
            <a:ext cx="1584176" cy="369332"/>
          </a:xfrm>
          <a:prstGeom prst="rect">
            <a:avLst/>
          </a:prstGeom>
          <a:solidFill>
            <a:srgbClr val="92D050"/>
          </a:solidFill>
          <a:ln w="3175">
            <a:solidFill>
              <a:schemeClr val="tx1"/>
            </a:solidFill>
          </a:ln>
        </p:spPr>
        <p:txBody>
          <a:bodyPr wrap="square" rtlCol="0">
            <a:spAutoFit/>
          </a:bodyPr>
          <a:lstStyle/>
          <a:p>
            <a:r>
              <a:rPr lang="es-ES" dirty="0"/>
              <a:t>POSITIVO</a:t>
            </a:r>
          </a:p>
        </p:txBody>
      </p:sp>
      <p:sp>
        <p:nvSpPr>
          <p:cNvPr id="6" name="CuadroTexto 5">
            <a:extLst>
              <a:ext uri="{FF2B5EF4-FFF2-40B4-BE49-F238E27FC236}">
                <a16:creationId xmlns:a16="http://schemas.microsoft.com/office/drawing/2014/main" id="{A730C698-7BF7-210E-F8DE-2A2289BB79A4}"/>
              </a:ext>
            </a:extLst>
          </p:cNvPr>
          <p:cNvSpPr txBox="1"/>
          <p:nvPr/>
        </p:nvSpPr>
        <p:spPr>
          <a:xfrm>
            <a:off x="6156176" y="2604646"/>
            <a:ext cx="1584176" cy="369332"/>
          </a:xfrm>
          <a:prstGeom prst="rect">
            <a:avLst/>
          </a:prstGeom>
          <a:solidFill>
            <a:srgbClr val="FF0000"/>
          </a:solidFill>
          <a:ln w="3175">
            <a:solidFill>
              <a:schemeClr val="tx1"/>
            </a:solidFill>
          </a:ln>
        </p:spPr>
        <p:txBody>
          <a:bodyPr wrap="square" rtlCol="0">
            <a:spAutoFit/>
          </a:bodyPr>
          <a:lstStyle/>
          <a:p>
            <a:r>
              <a:rPr lang="es-ES" dirty="0"/>
              <a:t>NEGATIVO</a:t>
            </a:r>
          </a:p>
        </p:txBody>
      </p:sp>
      <p:sp>
        <p:nvSpPr>
          <p:cNvPr id="7" name="CuadroTexto 6">
            <a:extLst>
              <a:ext uri="{FF2B5EF4-FFF2-40B4-BE49-F238E27FC236}">
                <a16:creationId xmlns:a16="http://schemas.microsoft.com/office/drawing/2014/main" id="{7BEEC10D-A49C-DBF5-E5C6-8129ADA05043}"/>
              </a:ext>
            </a:extLst>
          </p:cNvPr>
          <p:cNvSpPr txBox="1"/>
          <p:nvPr/>
        </p:nvSpPr>
        <p:spPr>
          <a:xfrm>
            <a:off x="0" y="3348443"/>
            <a:ext cx="2232248" cy="584775"/>
          </a:xfrm>
          <a:prstGeom prst="rect">
            <a:avLst/>
          </a:prstGeom>
          <a:noFill/>
          <a:ln w="3175">
            <a:solidFill>
              <a:schemeClr val="tx1"/>
            </a:solidFill>
          </a:ln>
        </p:spPr>
        <p:txBody>
          <a:bodyPr wrap="square" rtlCol="0">
            <a:spAutoFit/>
          </a:bodyPr>
          <a:lstStyle/>
          <a:p>
            <a:pPr algn="ctr"/>
            <a:r>
              <a:rPr lang="es-ES" sz="1600" dirty="0"/>
              <a:t>VALORACIÓN NEUROPSICOLÓGICA</a:t>
            </a:r>
          </a:p>
        </p:txBody>
      </p:sp>
      <p:sp>
        <p:nvSpPr>
          <p:cNvPr id="8" name="CuadroTexto 7">
            <a:extLst>
              <a:ext uri="{FF2B5EF4-FFF2-40B4-BE49-F238E27FC236}">
                <a16:creationId xmlns:a16="http://schemas.microsoft.com/office/drawing/2014/main" id="{E2D74278-647A-BC1C-42E5-E12F7814B637}"/>
              </a:ext>
            </a:extLst>
          </p:cNvPr>
          <p:cNvSpPr txBox="1"/>
          <p:nvPr/>
        </p:nvSpPr>
        <p:spPr>
          <a:xfrm>
            <a:off x="2304256" y="3354034"/>
            <a:ext cx="2232248" cy="830997"/>
          </a:xfrm>
          <a:prstGeom prst="rect">
            <a:avLst/>
          </a:prstGeom>
          <a:noFill/>
          <a:ln w="3175">
            <a:solidFill>
              <a:schemeClr val="tx1"/>
            </a:solidFill>
          </a:ln>
        </p:spPr>
        <p:txBody>
          <a:bodyPr wrap="square" rtlCol="0">
            <a:spAutoFit/>
          </a:bodyPr>
          <a:lstStyle/>
          <a:p>
            <a:pPr algn="ctr"/>
            <a:r>
              <a:rPr lang="es-ES" sz="1600" dirty="0"/>
              <a:t>VALORACIÓN FUNCIONAL Y CONDUCTUAL</a:t>
            </a:r>
          </a:p>
        </p:txBody>
      </p:sp>
      <p:sp>
        <p:nvSpPr>
          <p:cNvPr id="11" name="CuadroTexto 10">
            <a:extLst>
              <a:ext uri="{FF2B5EF4-FFF2-40B4-BE49-F238E27FC236}">
                <a16:creationId xmlns:a16="http://schemas.microsoft.com/office/drawing/2014/main" id="{008C5215-4DA5-D49F-B16A-AAFE4146D214}"/>
              </a:ext>
            </a:extLst>
          </p:cNvPr>
          <p:cNvSpPr txBox="1"/>
          <p:nvPr/>
        </p:nvSpPr>
        <p:spPr>
          <a:xfrm>
            <a:off x="4607498" y="3362509"/>
            <a:ext cx="2052734" cy="830997"/>
          </a:xfrm>
          <a:prstGeom prst="rect">
            <a:avLst/>
          </a:prstGeom>
          <a:noFill/>
          <a:ln w="3175">
            <a:solidFill>
              <a:schemeClr val="tx1"/>
            </a:solidFill>
          </a:ln>
        </p:spPr>
        <p:txBody>
          <a:bodyPr wrap="square" rtlCol="0">
            <a:spAutoFit/>
          </a:bodyPr>
          <a:lstStyle/>
          <a:p>
            <a:pPr algn="ctr"/>
            <a:r>
              <a:rPr lang="es-ES" sz="1600" dirty="0"/>
              <a:t>EXP. FÍSICA Y ANALÍTICA </a:t>
            </a:r>
          </a:p>
          <a:p>
            <a:pPr algn="ctr"/>
            <a:r>
              <a:rPr lang="es-ES" sz="1600" dirty="0"/>
              <a:t>(HT. VITB12 y otros)</a:t>
            </a:r>
          </a:p>
        </p:txBody>
      </p:sp>
      <p:sp>
        <p:nvSpPr>
          <p:cNvPr id="12" name="CuadroTexto 11">
            <a:extLst>
              <a:ext uri="{FF2B5EF4-FFF2-40B4-BE49-F238E27FC236}">
                <a16:creationId xmlns:a16="http://schemas.microsoft.com/office/drawing/2014/main" id="{09A815E3-1878-A202-5723-166CE4459E78}"/>
              </a:ext>
            </a:extLst>
          </p:cNvPr>
          <p:cNvSpPr txBox="1"/>
          <p:nvPr/>
        </p:nvSpPr>
        <p:spPr>
          <a:xfrm>
            <a:off x="6731226" y="3348443"/>
            <a:ext cx="2357737" cy="1077218"/>
          </a:xfrm>
          <a:prstGeom prst="rect">
            <a:avLst/>
          </a:prstGeom>
          <a:noFill/>
          <a:ln w="3175">
            <a:solidFill>
              <a:schemeClr val="tx1"/>
            </a:solidFill>
          </a:ln>
        </p:spPr>
        <p:txBody>
          <a:bodyPr wrap="square" rtlCol="0">
            <a:spAutoFit/>
          </a:bodyPr>
          <a:lstStyle/>
          <a:p>
            <a:r>
              <a:rPr lang="es-ES" sz="1600" dirty="0"/>
              <a:t>REEVALUAR EN 6 MESES:</a:t>
            </a:r>
          </a:p>
          <a:p>
            <a:r>
              <a:rPr lang="es-ES" sz="1600" dirty="0"/>
              <a:t>-Screening neuropsicológico.</a:t>
            </a:r>
          </a:p>
          <a:p>
            <a:r>
              <a:rPr lang="es-ES" sz="1600" dirty="0"/>
              <a:t>Entrevista a informador.</a:t>
            </a:r>
          </a:p>
        </p:txBody>
      </p:sp>
      <p:sp>
        <p:nvSpPr>
          <p:cNvPr id="13" name="CuadroTexto 12">
            <a:extLst>
              <a:ext uri="{FF2B5EF4-FFF2-40B4-BE49-F238E27FC236}">
                <a16:creationId xmlns:a16="http://schemas.microsoft.com/office/drawing/2014/main" id="{9AF5CBB5-A50F-F3DD-B33B-A82C9D2D7EDA}"/>
              </a:ext>
            </a:extLst>
          </p:cNvPr>
          <p:cNvSpPr txBox="1"/>
          <p:nvPr/>
        </p:nvSpPr>
        <p:spPr>
          <a:xfrm>
            <a:off x="2519772" y="4441105"/>
            <a:ext cx="3312368" cy="369332"/>
          </a:xfrm>
          <a:prstGeom prst="rect">
            <a:avLst/>
          </a:prstGeom>
          <a:solidFill>
            <a:srgbClr val="FFFF00"/>
          </a:solidFill>
          <a:ln w="3175">
            <a:solidFill>
              <a:schemeClr val="tx1"/>
            </a:solidFill>
          </a:ln>
        </p:spPr>
        <p:txBody>
          <a:bodyPr wrap="square" rtlCol="0">
            <a:spAutoFit/>
          </a:bodyPr>
          <a:lstStyle/>
          <a:p>
            <a:pPr algn="ctr"/>
            <a:r>
              <a:rPr lang="es-ES" dirty="0"/>
              <a:t>ESTUDIO NEUROIMAGEN</a:t>
            </a:r>
          </a:p>
        </p:txBody>
      </p:sp>
      <p:sp>
        <p:nvSpPr>
          <p:cNvPr id="14" name="CuadroTexto 13">
            <a:extLst>
              <a:ext uri="{FF2B5EF4-FFF2-40B4-BE49-F238E27FC236}">
                <a16:creationId xmlns:a16="http://schemas.microsoft.com/office/drawing/2014/main" id="{A7019B80-A7B4-D7A8-5C91-F161D16179BE}"/>
              </a:ext>
            </a:extLst>
          </p:cNvPr>
          <p:cNvSpPr txBox="1"/>
          <p:nvPr/>
        </p:nvSpPr>
        <p:spPr>
          <a:xfrm>
            <a:off x="248046" y="5058036"/>
            <a:ext cx="2484276" cy="1015663"/>
          </a:xfrm>
          <a:prstGeom prst="rect">
            <a:avLst/>
          </a:prstGeom>
          <a:noFill/>
          <a:ln w="3175">
            <a:solidFill>
              <a:schemeClr val="tx1"/>
            </a:solidFill>
          </a:ln>
        </p:spPr>
        <p:txBody>
          <a:bodyPr wrap="square" rtlCol="0">
            <a:spAutoFit/>
          </a:bodyPr>
          <a:lstStyle/>
          <a:p>
            <a:r>
              <a:rPr lang="es-ES" sz="1200" dirty="0"/>
              <a:t>OTRAS CAUSAS:</a:t>
            </a:r>
          </a:p>
          <a:p>
            <a:r>
              <a:rPr lang="es-ES" sz="1200" dirty="0"/>
              <a:t>-HCF a presión normal</a:t>
            </a:r>
          </a:p>
          <a:p>
            <a:r>
              <a:rPr lang="es-ES" sz="1200" dirty="0"/>
              <a:t>- Lesiones ocupantes de espacio</a:t>
            </a:r>
          </a:p>
          <a:p>
            <a:r>
              <a:rPr lang="es-ES" sz="1200" dirty="0"/>
              <a:t>- ACV</a:t>
            </a:r>
          </a:p>
          <a:p>
            <a:r>
              <a:rPr lang="es-ES" sz="1200" dirty="0"/>
              <a:t>-Otras</a:t>
            </a:r>
          </a:p>
        </p:txBody>
      </p:sp>
      <p:sp>
        <p:nvSpPr>
          <p:cNvPr id="15" name="CuadroTexto 14">
            <a:extLst>
              <a:ext uri="{FF2B5EF4-FFF2-40B4-BE49-F238E27FC236}">
                <a16:creationId xmlns:a16="http://schemas.microsoft.com/office/drawing/2014/main" id="{2FA481DA-5300-4F46-A046-67B3B4B24BD0}"/>
              </a:ext>
            </a:extLst>
          </p:cNvPr>
          <p:cNvSpPr txBox="1"/>
          <p:nvPr/>
        </p:nvSpPr>
        <p:spPr>
          <a:xfrm>
            <a:off x="236166" y="6237312"/>
            <a:ext cx="2592288" cy="369332"/>
          </a:xfrm>
          <a:prstGeom prst="rect">
            <a:avLst/>
          </a:prstGeom>
          <a:solidFill>
            <a:srgbClr val="00B0F0"/>
          </a:solidFill>
          <a:ln w="3175">
            <a:solidFill>
              <a:schemeClr val="tx1"/>
            </a:solidFill>
          </a:ln>
        </p:spPr>
        <p:txBody>
          <a:bodyPr wrap="square" rtlCol="0">
            <a:spAutoFit/>
          </a:bodyPr>
          <a:lstStyle/>
          <a:p>
            <a:pPr algn="ctr"/>
            <a:r>
              <a:rPr lang="es-ES" dirty="0"/>
              <a:t>ABORDAJE ETIOLOGICO</a:t>
            </a:r>
          </a:p>
        </p:txBody>
      </p:sp>
      <p:sp>
        <p:nvSpPr>
          <p:cNvPr id="16" name="CuadroTexto 15">
            <a:extLst>
              <a:ext uri="{FF2B5EF4-FFF2-40B4-BE49-F238E27FC236}">
                <a16:creationId xmlns:a16="http://schemas.microsoft.com/office/drawing/2014/main" id="{7F78F1B5-6E6B-9F6C-6C33-EFA98D9499C3}"/>
              </a:ext>
            </a:extLst>
          </p:cNvPr>
          <p:cNvSpPr txBox="1"/>
          <p:nvPr/>
        </p:nvSpPr>
        <p:spPr>
          <a:xfrm>
            <a:off x="3421553" y="4910371"/>
            <a:ext cx="2232248" cy="307777"/>
          </a:xfrm>
          <a:prstGeom prst="rect">
            <a:avLst/>
          </a:prstGeom>
          <a:noFill/>
          <a:ln w="3175">
            <a:solidFill>
              <a:schemeClr val="tx1"/>
            </a:solidFill>
          </a:ln>
        </p:spPr>
        <p:txBody>
          <a:bodyPr wrap="square" rtlCol="0">
            <a:spAutoFit/>
          </a:bodyPr>
          <a:lstStyle/>
          <a:p>
            <a:pPr algn="ctr"/>
            <a:r>
              <a:rPr lang="es-ES" sz="1400" dirty="0"/>
              <a:t>SIGNOS de DEGENERACIÓN</a:t>
            </a:r>
          </a:p>
        </p:txBody>
      </p:sp>
      <p:sp>
        <p:nvSpPr>
          <p:cNvPr id="17" name="CuadroTexto 16">
            <a:extLst>
              <a:ext uri="{FF2B5EF4-FFF2-40B4-BE49-F238E27FC236}">
                <a16:creationId xmlns:a16="http://schemas.microsoft.com/office/drawing/2014/main" id="{FAF15641-6DE0-020B-1D19-FB9CF379D3D3}"/>
              </a:ext>
            </a:extLst>
          </p:cNvPr>
          <p:cNvSpPr txBox="1"/>
          <p:nvPr/>
        </p:nvSpPr>
        <p:spPr>
          <a:xfrm>
            <a:off x="5868144" y="4913954"/>
            <a:ext cx="2232248" cy="307777"/>
          </a:xfrm>
          <a:prstGeom prst="rect">
            <a:avLst/>
          </a:prstGeom>
          <a:noFill/>
          <a:ln w="3175">
            <a:solidFill>
              <a:schemeClr val="tx1"/>
            </a:solidFill>
          </a:ln>
        </p:spPr>
        <p:txBody>
          <a:bodyPr wrap="square" rtlCol="0">
            <a:spAutoFit/>
          </a:bodyPr>
          <a:lstStyle/>
          <a:p>
            <a:pPr algn="ctr"/>
            <a:r>
              <a:rPr lang="es-ES" sz="1400" dirty="0"/>
              <a:t>PATOLOGÍA VASCULAR</a:t>
            </a:r>
          </a:p>
        </p:txBody>
      </p:sp>
      <p:sp>
        <p:nvSpPr>
          <p:cNvPr id="18" name="CuadroTexto 17">
            <a:extLst>
              <a:ext uri="{FF2B5EF4-FFF2-40B4-BE49-F238E27FC236}">
                <a16:creationId xmlns:a16="http://schemas.microsoft.com/office/drawing/2014/main" id="{2EC834B7-3009-7F02-CF83-EFA44DB32B49}"/>
              </a:ext>
            </a:extLst>
          </p:cNvPr>
          <p:cNvSpPr txBox="1"/>
          <p:nvPr/>
        </p:nvSpPr>
        <p:spPr>
          <a:xfrm>
            <a:off x="4716016" y="5307468"/>
            <a:ext cx="2232248" cy="338554"/>
          </a:xfrm>
          <a:prstGeom prst="rect">
            <a:avLst/>
          </a:prstGeom>
          <a:solidFill>
            <a:srgbClr val="00B0F0"/>
          </a:solidFill>
          <a:ln w="3175">
            <a:solidFill>
              <a:schemeClr val="tx1"/>
            </a:solidFill>
          </a:ln>
        </p:spPr>
        <p:txBody>
          <a:bodyPr wrap="square" rtlCol="0">
            <a:spAutoFit/>
          </a:bodyPr>
          <a:lstStyle/>
          <a:p>
            <a:pPr algn="ctr"/>
            <a:r>
              <a:rPr lang="es-ES" sz="1600" dirty="0"/>
              <a:t>INICIAR TRATAMIENTO</a:t>
            </a:r>
          </a:p>
        </p:txBody>
      </p:sp>
      <p:sp>
        <p:nvSpPr>
          <p:cNvPr id="20" name="CuadroTexto 19">
            <a:extLst>
              <a:ext uri="{FF2B5EF4-FFF2-40B4-BE49-F238E27FC236}">
                <a16:creationId xmlns:a16="http://schemas.microsoft.com/office/drawing/2014/main" id="{E08DEADA-0F7B-82FC-7356-08CAF646FB7A}"/>
              </a:ext>
            </a:extLst>
          </p:cNvPr>
          <p:cNvSpPr txBox="1"/>
          <p:nvPr/>
        </p:nvSpPr>
        <p:spPr>
          <a:xfrm>
            <a:off x="4644008" y="5785512"/>
            <a:ext cx="2538026" cy="1061829"/>
          </a:xfrm>
          <a:prstGeom prst="rect">
            <a:avLst/>
          </a:prstGeom>
          <a:noFill/>
          <a:ln w="3175">
            <a:solidFill>
              <a:schemeClr val="tx1"/>
            </a:solidFill>
          </a:ln>
        </p:spPr>
        <p:txBody>
          <a:bodyPr wrap="square" rtlCol="0">
            <a:spAutoFit/>
          </a:bodyPr>
          <a:lstStyle/>
          <a:p>
            <a:pPr algn="ctr"/>
            <a:r>
              <a:rPr lang="es-ES" sz="1050" dirty="0"/>
              <a:t>REVISIÓN EN 6 MESES</a:t>
            </a:r>
          </a:p>
          <a:p>
            <a:pPr algn="ctr"/>
            <a:r>
              <a:rPr lang="es-ES" sz="1050" dirty="0"/>
              <a:t>-Valoración NEUROPSICOLÓGICA</a:t>
            </a:r>
          </a:p>
          <a:p>
            <a:pPr algn="ctr"/>
            <a:r>
              <a:rPr lang="es-ES" sz="1050" dirty="0"/>
              <a:t>-Valoración CONDUCTUAL</a:t>
            </a:r>
          </a:p>
          <a:p>
            <a:pPr algn="ctr"/>
            <a:r>
              <a:rPr lang="es-ES" sz="1050" dirty="0"/>
              <a:t>-Valoración FUNCIONAL</a:t>
            </a:r>
          </a:p>
          <a:p>
            <a:pPr algn="ctr"/>
            <a:r>
              <a:rPr lang="es-ES" sz="1050" dirty="0"/>
              <a:t>-Valoración CLÍNICA</a:t>
            </a:r>
          </a:p>
          <a:p>
            <a:pPr algn="ctr"/>
            <a:r>
              <a:rPr lang="es-ES" sz="1050" dirty="0"/>
              <a:t>-Entrevista INFORMADOR FIABLE</a:t>
            </a:r>
          </a:p>
        </p:txBody>
      </p:sp>
      <p:cxnSp>
        <p:nvCxnSpPr>
          <p:cNvPr id="22" name="Conector recto de flecha 21">
            <a:extLst>
              <a:ext uri="{FF2B5EF4-FFF2-40B4-BE49-F238E27FC236}">
                <a16:creationId xmlns:a16="http://schemas.microsoft.com/office/drawing/2014/main" id="{D9561CB1-305F-1205-6321-96369211C5F7}"/>
              </a:ext>
            </a:extLst>
          </p:cNvPr>
          <p:cNvCxnSpPr>
            <a:endCxn id="5" idx="0"/>
          </p:cNvCxnSpPr>
          <p:nvPr/>
        </p:nvCxnSpPr>
        <p:spPr>
          <a:xfrm>
            <a:off x="1403648" y="2204864"/>
            <a:ext cx="0"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4C617CEA-9108-ED22-2D66-ADFB995C6F1F}"/>
              </a:ext>
            </a:extLst>
          </p:cNvPr>
          <p:cNvCxnSpPr/>
          <p:nvPr/>
        </p:nvCxnSpPr>
        <p:spPr>
          <a:xfrm>
            <a:off x="6876256" y="2195233"/>
            <a:ext cx="0"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85EEFB54-8C62-2F82-B41E-2E94553AF21A}"/>
              </a:ext>
            </a:extLst>
          </p:cNvPr>
          <p:cNvCxnSpPr>
            <a:cxnSpLocks/>
          </p:cNvCxnSpPr>
          <p:nvPr/>
        </p:nvCxnSpPr>
        <p:spPr>
          <a:xfrm>
            <a:off x="7236296" y="3002469"/>
            <a:ext cx="0" cy="282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20C025F3-4C0E-6C35-DBBB-7A78005C8B40}"/>
              </a:ext>
            </a:extLst>
          </p:cNvPr>
          <p:cNvCxnSpPr>
            <a:cxnSpLocks/>
            <a:stCxn id="5" idx="3"/>
          </p:cNvCxnSpPr>
          <p:nvPr/>
        </p:nvCxnSpPr>
        <p:spPr>
          <a:xfrm>
            <a:off x="2123728" y="2821578"/>
            <a:ext cx="3096344" cy="4634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C8714CD8-399B-3142-38D6-81AAE41CB47D}"/>
              </a:ext>
            </a:extLst>
          </p:cNvPr>
          <p:cNvCxnSpPr>
            <a:cxnSpLocks/>
          </p:cNvCxnSpPr>
          <p:nvPr/>
        </p:nvCxnSpPr>
        <p:spPr>
          <a:xfrm>
            <a:off x="1763688" y="3002469"/>
            <a:ext cx="936104" cy="282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A79CBFD1-9231-5FA6-845C-D85DD0E98379}"/>
              </a:ext>
            </a:extLst>
          </p:cNvPr>
          <p:cNvCxnSpPr>
            <a:cxnSpLocks/>
          </p:cNvCxnSpPr>
          <p:nvPr/>
        </p:nvCxnSpPr>
        <p:spPr>
          <a:xfrm>
            <a:off x="971600" y="3002469"/>
            <a:ext cx="0" cy="282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a16="http://schemas.microsoft.com/office/drawing/2014/main" id="{3E0BF0D6-84D0-192C-AD8E-0A105611F775}"/>
              </a:ext>
            </a:extLst>
          </p:cNvPr>
          <p:cNvCxnSpPr>
            <a:cxnSpLocks/>
          </p:cNvCxnSpPr>
          <p:nvPr/>
        </p:nvCxnSpPr>
        <p:spPr>
          <a:xfrm>
            <a:off x="5226628" y="4209637"/>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a16="http://schemas.microsoft.com/office/drawing/2014/main" id="{CBF14270-151A-A85B-357F-68105DA5F3B3}"/>
              </a:ext>
            </a:extLst>
          </p:cNvPr>
          <p:cNvCxnSpPr>
            <a:cxnSpLocks/>
          </p:cNvCxnSpPr>
          <p:nvPr/>
        </p:nvCxnSpPr>
        <p:spPr>
          <a:xfrm>
            <a:off x="3347864" y="4193506"/>
            <a:ext cx="0" cy="232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de flecha 35">
            <a:extLst>
              <a:ext uri="{FF2B5EF4-FFF2-40B4-BE49-F238E27FC236}">
                <a16:creationId xmlns:a16="http://schemas.microsoft.com/office/drawing/2014/main" id="{345DC17B-4349-C0FD-A808-708ECC30E5EC}"/>
              </a:ext>
            </a:extLst>
          </p:cNvPr>
          <p:cNvCxnSpPr>
            <a:cxnSpLocks/>
          </p:cNvCxnSpPr>
          <p:nvPr/>
        </p:nvCxnSpPr>
        <p:spPr>
          <a:xfrm>
            <a:off x="1411759" y="4013486"/>
            <a:ext cx="1072009" cy="495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D2A2E33F-28A9-4DE2-59BC-AF7EBCDB1C55}"/>
              </a:ext>
            </a:extLst>
          </p:cNvPr>
          <p:cNvCxnSpPr>
            <a:cxnSpLocks/>
          </p:cNvCxnSpPr>
          <p:nvPr/>
        </p:nvCxnSpPr>
        <p:spPr>
          <a:xfrm flipH="1">
            <a:off x="2627784" y="4810437"/>
            <a:ext cx="200670" cy="235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a:extLst>
              <a:ext uri="{FF2B5EF4-FFF2-40B4-BE49-F238E27FC236}">
                <a16:creationId xmlns:a16="http://schemas.microsoft.com/office/drawing/2014/main" id="{B4EC7C02-D454-9EE2-572B-8C50AF2985BC}"/>
              </a:ext>
            </a:extLst>
          </p:cNvPr>
          <p:cNvCxnSpPr>
            <a:cxnSpLocks/>
          </p:cNvCxnSpPr>
          <p:nvPr/>
        </p:nvCxnSpPr>
        <p:spPr>
          <a:xfrm>
            <a:off x="1490184" y="6073699"/>
            <a:ext cx="0" cy="183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a16="http://schemas.microsoft.com/office/drawing/2014/main" id="{07A1F57E-680E-BD22-4937-609FD48917BE}"/>
              </a:ext>
            </a:extLst>
          </p:cNvPr>
          <p:cNvCxnSpPr>
            <a:cxnSpLocks/>
          </p:cNvCxnSpPr>
          <p:nvPr/>
        </p:nvCxnSpPr>
        <p:spPr>
          <a:xfrm>
            <a:off x="5760972" y="4810893"/>
            <a:ext cx="0" cy="510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ector recto de flecha 51">
            <a:extLst>
              <a:ext uri="{FF2B5EF4-FFF2-40B4-BE49-F238E27FC236}">
                <a16:creationId xmlns:a16="http://schemas.microsoft.com/office/drawing/2014/main" id="{59AF5D33-A593-1137-5DEB-0283F72F80BC}"/>
              </a:ext>
            </a:extLst>
          </p:cNvPr>
          <p:cNvCxnSpPr>
            <a:cxnSpLocks/>
            <a:endCxn id="20" idx="0"/>
          </p:cNvCxnSpPr>
          <p:nvPr/>
        </p:nvCxnSpPr>
        <p:spPr>
          <a:xfrm>
            <a:off x="5868144" y="5646022"/>
            <a:ext cx="44877" cy="1394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166F020A-152D-938F-FA8C-9BF20EA300D6}"/>
              </a:ext>
            </a:extLst>
          </p:cNvPr>
          <p:cNvCxnSpPr>
            <a:stCxn id="16" idx="3"/>
            <a:endCxn id="17" idx="1"/>
          </p:cNvCxnSpPr>
          <p:nvPr/>
        </p:nvCxnSpPr>
        <p:spPr>
          <a:xfrm>
            <a:off x="5653801" y="5064260"/>
            <a:ext cx="214343" cy="358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5085184"/>
            <a:ext cx="7772400" cy="1470025"/>
          </a:xfrm>
        </p:spPr>
        <p:txBody>
          <a:bodyPr>
            <a:normAutofit/>
          </a:bodyPr>
          <a:lstStyle/>
          <a:p>
            <a:r>
              <a:rPr lang="es-ES" sz="4800" b="1" dirty="0"/>
              <a:t>ENFERMEDAD DE ALZHEIMER</a:t>
            </a:r>
          </a:p>
        </p:txBody>
      </p:sp>
      <p:pic>
        <p:nvPicPr>
          <p:cNvPr id="4" name="3 Imagen" descr="5.jpg"/>
          <p:cNvPicPr>
            <a:picLocks noChangeAspect="1"/>
          </p:cNvPicPr>
          <p:nvPr/>
        </p:nvPicPr>
        <p:blipFill>
          <a:blip r:embed="rId2" cstate="print"/>
          <a:stretch>
            <a:fillRect/>
          </a:stretch>
        </p:blipFill>
        <p:spPr>
          <a:xfrm>
            <a:off x="1547664" y="692696"/>
            <a:ext cx="6286500" cy="4191000"/>
          </a:xfrm>
          <a:prstGeom prst="rect">
            <a:avLst/>
          </a:prstGeom>
        </p:spPr>
      </p:pic>
    </p:spTree>
  </p:cSld>
  <p:clrMapOvr>
    <a:masterClrMapping/>
  </p:clrMapOvr>
  <p:transition spd="slow">
    <p:strips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18.bmp"/>
          <p:cNvPicPr>
            <a:picLocks noGrp="1" noChangeAspect="1"/>
          </p:cNvPicPr>
          <p:nvPr>
            <p:ph idx="1"/>
          </p:nvPr>
        </p:nvPicPr>
        <p:blipFill>
          <a:blip r:embed="rId2" cstate="print"/>
          <a:stretch>
            <a:fillRect/>
          </a:stretch>
        </p:blipFill>
        <p:spPr>
          <a:xfrm>
            <a:off x="1835696" y="1700808"/>
            <a:ext cx="5829600" cy="3225966"/>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15.bmp"/>
          <p:cNvPicPr>
            <a:picLocks noChangeAspect="1"/>
          </p:cNvPicPr>
          <p:nvPr/>
        </p:nvPicPr>
        <p:blipFill>
          <a:blip r:embed="rId3" cstate="print"/>
          <a:stretch>
            <a:fillRect/>
          </a:stretch>
        </p:blipFill>
        <p:spPr>
          <a:xfrm>
            <a:off x="683568" y="1052736"/>
            <a:ext cx="7440341" cy="46191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Sin título.png"/>
          <p:cNvPicPr>
            <a:picLocks noChangeAspect="1"/>
          </p:cNvPicPr>
          <p:nvPr/>
        </p:nvPicPr>
        <p:blipFill>
          <a:blip r:embed="rId3" cstate="print"/>
          <a:stretch>
            <a:fillRect/>
          </a:stretch>
        </p:blipFill>
        <p:spPr>
          <a:xfrm>
            <a:off x="0" y="44624"/>
            <a:ext cx="9144000" cy="6768752"/>
          </a:xfrm>
          <a:prstGeom prst="rect">
            <a:avLst/>
          </a:prstGeom>
        </p:spPr>
      </p:pic>
      <p:pic>
        <p:nvPicPr>
          <p:cNvPr id="8" name="3 Marcador de contenido" descr="19911.png"/>
          <p:cNvPicPr>
            <a:picLocks noChangeAspect="1"/>
          </p:cNvPicPr>
          <p:nvPr/>
        </p:nvPicPr>
        <p:blipFill>
          <a:blip r:embed="rId4" cstate="print"/>
          <a:stretch>
            <a:fillRect/>
          </a:stretch>
        </p:blipFill>
        <p:spPr>
          <a:xfrm>
            <a:off x="3275856" y="1844824"/>
            <a:ext cx="2967638" cy="2967638"/>
          </a:xfrm>
          <a:prstGeom prst="rect">
            <a:avLst/>
          </a:prstGeom>
        </p:spPr>
      </p:pic>
      <p:sp>
        <p:nvSpPr>
          <p:cNvPr id="10" name="9 CuadroTexto"/>
          <p:cNvSpPr txBox="1"/>
          <p:nvPr/>
        </p:nvSpPr>
        <p:spPr>
          <a:xfrm>
            <a:off x="3707904" y="2780928"/>
            <a:ext cx="1512168" cy="1200329"/>
          </a:xfrm>
          <a:prstGeom prst="rect">
            <a:avLst/>
          </a:prstGeom>
          <a:solidFill>
            <a:srgbClr val="FF0000"/>
          </a:solidFill>
        </p:spPr>
        <p:txBody>
          <a:bodyPr wrap="square" rtlCol="0">
            <a:spAutoFit/>
          </a:bodyPr>
          <a:lstStyle/>
          <a:p>
            <a:pPr algn="ctr"/>
            <a:r>
              <a:rPr lang="es-ES" sz="2400" b="1" dirty="0"/>
              <a:t>Pérdida de memoria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32410.png"/>
          <p:cNvPicPr>
            <a:picLocks noChangeAspect="1"/>
          </p:cNvPicPr>
          <p:nvPr/>
        </p:nvPicPr>
        <p:blipFill>
          <a:blip r:embed="rId3" cstate="print"/>
          <a:stretch>
            <a:fillRect/>
          </a:stretch>
        </p:blipFill>
        <p:spPr>
          <a:xfrm rot="10800000">
            <a:off x="4572000" y="1844824"/>
            <a:ext cx="1944216" cy="1944216"/>
          </a:xfrm>
          <a:prstGeom prst="rect">
            <a:avLst/>
          </a:prstGeom>
        </p:spPr>
      </p:pic>
      <p:pic>
        <p:nvPicPr>
          <p:cNvPr id="6" name="5 Imagen" descr="41925.png"/>
          <p:cNvPicPr>
            <a:picLocks noChangeAspect="1"/>
          </p:cNvPicPr>
          <p:nvPr/>
        </p:nvPicPr>
        <p:blipFill>
          <a:blip r:embed="rId4" cstate="print"/>
          <a:stretch>
            <a:fillRect/>
          </a:stretch>
        </p:blipFill>
        <p:spPr>
          <a:xfrm rot="5400000">
            <a:off x="2339752" y="1412776"/>
            <a:ext cx="2448272" cy="2448272"/>
          </a:xfrm>
          <a:prstGeom prst="rect">
            <a:avLst/>
          </a:prstGeom>
        </p:spPr>
      </p:pic>
      <p:pic>
        <p:nvPicPr>
          <p:cNvPr id="7" name="6 Imagen" descr="19911.png"/>
          <p:cNvPicPr>
            <a:picLocks noChangeAspect="1"/>
          </p:cNvPicPr>
          <p:nvPr/>
        </p:nvPicPr>
        <p:blipFill>
          <a:blip r:embed="rId5" cstate="print"/>
          <a:stretch>
            <a:fillRect/>
          </a:stretch>
        </p:blipFill>
        <p:spPr>
          <a:xfrm rot="5400000">
            <a:off x="827584" y="1844824"/>
            <a:ext cx="1944216" cy="1944216"/>
          </a:xfrm>
          <a:prstGeom prst="rect">
            <a:avLst/>
          </a:prstGeom>
        </p:spPr>
      </p:pic>
      <p:sp>
        <p:nvSpPr>
          <p:cNvPr id="9" name="8 CuadroTexto"/>
          <p:cNvSpPr txBox="1"/>
          <p:nvPr/>
        </p:nvSpPr>
        <p:spPr>
          <a:xfrm>
            <a:off x="1187624" y="2204864"/>
            <a:ext cx="1080120" cy="830997"/>
          </a:xfrm>
          <a:prstGeom prst="rect">
            <a:avLst/>
          </a:prstGeom>
          <a:noFill/>
        </p:spPr>
        <p:txBody>
          <a:bodyPr wrap="square" rtlCol="0">
            <a:spAutoFit/>
          </a:bodyPr>
          <a:lstStyle/>
          <a:p>
            <a:pPr algn="ctr"/>
            <a:r>
              <a:rPr lang="es-ES" sz="1600" dirty="0"/>
              <a:t>Amnesia </a:t>
            </a:r>
          </a:p>
          <a:p>
            <a:pPr algn="ctr"/>
            <a:r>
              <a:rPr lang="es-ES" sz="1600" dirty="0"/>
              <a:t>de </a:t>
            </a:r>
          </a:p>
          <a:p>
            <a:pPr algn="ctr"/>
            <a:r>
              <a:rPr lang="es-ES" sz="1600" dirty="0"/>
              <a:t>evocación</a:t>
            </a:r>
          </a:p>
        </p:txBody>
      </p:sp>
      <p:sp>
        <p:nvSpPr>
          <p:cNvPr id="10" name="9 CuadroTexto"/>
          <p:cNvSpPr txBox="1"/>
          <p:nvPr/>
        </p:nvSpPr>
        <p:spPr>
          <a:xfrm>
            <a:off x="2843808" y="1700808"/>
            <a:ext cx="1440160" cy="1477328"/>
          </a:xfrm>
          <a:prstGeom prst="rect">
            <a:avLst/>
          </a:prstGeom>
          <a:noFill/>
        </p:spPr>
        <p:txBody>
          <a:bodyPr wrap="square" rtlCol="0">
            <a:spAutoFit/>
          </a:bodyPr>
          <a:lstStyle/>
          <a:p>
            <a:pPr algn="ctr"/>
            <a:endParaRPr lang="es-ES" dirty="0"/>
          </a:p>
          <a:p>
            <a:pPr algn="ctr"/>
            <a:r>
              <a:rPr lang="es-ES" dirty="0"/>
              <a:t> Trastornos</a:t>
            </a:r>
          </a:p>
          <a:p>
            <a:pPr algn="ctr"/>
            <a:r>
              <a:rPr lang="es-ES" dirty="0"/>
              <a:t> del </a:t>
            </a:r>
          </a:p>
          <a:p>
            <a:pPr algn="ctr"/>
            <a:endParaRPr lang="es-ES" dirty="0"/>
          </a:p>
          <a:p>
            <a:pPr algn="ctr"/>
            <a:r>
              <a:rPr lang="es-ES" dirty="0"/>
              <a:t>lenguaje </a:t>
            </a:r>
          </a:p>
        </p:txBody>
      </p:sp>
      <p:sp>
        <p:nvSpPr>
          <p:cNvPr id="11" name="10 CuadroTexto"/>
          <p:cNvSpPr txBox="1"/>
          <p:nvPr/>
        </p:nvSpPr>
        <p:spPr>
          <a:xfrm>
            <a:off x="4716016" y="2492896"/>
            <a:ext cx="1872208" cy="338554"/>
          </a:xfrm>
          <a:prstGeom prst="rect">
            <a:avLst/>
          </a:prstGeom>
          <a:noFill/>
        </p:spPr>
        <p:txBody>
          <a:bodyPr wrap="square" rtlCol="0">
            <a:spAutoFit/>
          </a:bodyPr>
          <a:lstStyle/>
          <a:p>
            <a:r>
              <a:rPr lang="es-ES" sz="1600" dirty="0"/>
              <a:t>Desorientación</a:t>
            </a:r>
          </a:p>
        </p:txBody>
      </p:sp>
      <p:pic>
        <p:nvPicPr>
          <p:cNvPr id="12" name="11 Imagen" descr="41925.png"/>
          <p:cNvPicPr>
            <a:picLocks noChangeAspect="1"/>
          </p:cNvPicPr>
          <p:nvPr/>
        </p:nvPicPr>
        <p:blipFill>
          <a:blip r:embed="rId4" cstate="print"/>
          <a:stretch>
            <a:fillRect/>
          </a:stretch>
        </p:blipFill>
        <p:spPr>
          <a:xfrm>
            <a:off x="6516216" y="1556792"/>
            <a:ext cx="2160240" cy="2160240"/>
          </a:xfrm>
          <a:prstGeom prst="rect">
            <a:avLst/>
          </a:prstGeom>
        </p:spPr>
      </p:pic>
      <p:sp>
        <p:nvSpPr>
          <p:cNvPr id="13" name="12 CuadroTexto"/>
          <p:cNvSpPr txBox="1"/>
          <p:nvPr/>
        </p:nvSpPr>
        <p:spPr>
          <a:xfrm>
            <a:off x="6948264" y="2348880"/>
            <a:ext cx="1296144" cy="523220"/>
          </a:xfrm>
          <a:prstGeom prst="rect">
            <a:avLst/>
          </a:prstGeom>
          <a:noFill/>
        </p:spPr>
        <p:txBody>
          <a:bodyPr wrap="square" rtlCol="0">
            <a:spAutoFit/>
          </a:bodyPr>
          <a:lstStyle/>
          <a:p>
            <a:pPr algn="ctr"/>
            <a:r>
              <a:rPr lang="es-ES" sz="1400" dirty="0"/>
              <a:t>Disfunción ejecutiva</a:t>
            </a:r>
          </a:p>
        </p:txBody>
      </p:sp>
      <p:pic>
        <p:nvPicPr>
          <p:cNvPr id="14" name="13 Imagen" descr="41925.png"/>
          <p:cNvPicPr>
            <a:picLocks noChangeAspect="1"/>
          </p:cNvPicPr>
          <p:nvPr/>
        </p:nvPicPr>
        <p:blipFill>
          <a:blip r:embed="rId4" cstate="print"/>
          <a:stretch>
            <a:fillRect/>
          </a:stretch>
        </p:blipFill>
        <p:spPr>
          <a:xfrm rot="2644294">
            <a:off x="5634889" y="3734518"/>
            <a:ext cx="1447600" cy="1406069"/>
          </a:xfrm>
          <a:prstGeom prst="rect">
            <a:avLst/>
          </a:prstGeom>
        </p:spPr>
      </p:pic>
      <p:pic>
        <p:nvPicPr>
          <p:cNvPr id="15" name="14 Imagen" descr="32465.png"/>
          <p:cNvPicPr>
            <a:picLocks noChangeAspect="1"/>
          </p:cNvPicPr>
          <p:nvPr/>
        </p:nvPicPr>
        <p:blipFill>
          <a:blip r:embed="rId6" cstate="print"/>
          <a:stretch>
            <a:fillRect/>
          </a:stretch>
        </p:blipFill>
        <p:spPr>
          <a:xfrm rot="2582558">
            <a:off x="4106139" y="3395187"/>
            <a:ext cx="1229927" cy="1229927"/>
          </a:xfrm>
          <a:prstGeom prst="rect">
            <a:avLst/>
          </a:prstGeom>
        </p:spPr>
      </p:pic>
      <p:pic>
        <p:nvPicPr>
          <p:cNvPr id="16" name="15 Imagen" descr="19911.png"/>
          <p:cNvPicPr>
            <a:picLocks noChangeAspect="1"/>
          </p:cNvPicPr>
          <p:nvPr/>
        </p:nvPicPr>
        <p:blipFill>
          <a:blip r:embed="rId5" cstate="print"/>
          <a:stretch>
            <a:fillRect/>
          </a:stretch>
        </p:blipFill>
        <p:spPr>
          <a:xfrm rot="10800000">
            <a:off x="755576" y="4941168"/>
            <a:ext cx="1483819" cy="1483819"/>
          </a:xfrm>
          <a:prstGeom prst="rect">
            <a:avLst/>
          </a:prstGeom>
        </p:spPr>
      </p:pic>
      <p:pic>
        <p:nvPicPr>
          <p:cNvPr id="17" name="16 Imagen" descr="16048.png"/>
          <p:cNvPicPr>
            <a:picLocks noChangeAspect="1"/>
          </p:cNvPicPr>
          <p:nvPr/>
        </p:nvPicPr>
        <p:blipFill>
          <a:blip r:embed="rId7" cstate="print"/>
          <a:stretch>
            <a:fillRect/>
          </a:stretch>
        </p:blipFill>
        <p:spPr>
          <a:xfrm rot="17773157">
            <a:off x="2903915" y="4857259"/>
            <a:ext cx="1629489" cy="1629489"/>
          </a:xfrm>
          <a:prstGeom prst="rect">
            <a:avLst/>
          </a:prstGeom>
        </p:spPr>
      </p:pic>
      <p:sp>
        <p:nvSpPr>
          <p:cNvPr id="19" name="18 CuadroTexto"/>
          <p:cNvSpPr txBox="1"/>
          <p:nvPr/>
        </p:nvSpPr>
        <p:spPr>
          <a:xfrm rot="20882031">
            <a:off x="4139952" y="3861048"/>
            <a:ext cx="1296144" cy="369332"/>
          </a:xfrm>
          <a:prstGeom prst="rect">
            <a:avLst/>
          </a:prstGeom>
          <a:noFill/>
        </p:spPr>
        <p:txBody>
          <a:bodyPr wrap="square" rtlCol="0">
            <a:spAutoFit/>
          </a:bodyPr>
          <a:lstStyle/>
          <a:p>
            <a:r>
              <a:rPr lang="es-ES" dirty="0"/>
              <a:t>Temporal</a:t>
            </a:r>
          </a:p>
        </p:txBody>
      </p:sp>
      <p:sp>
        <p:nvSpPr>
          <p:cNvPr id="20" name="19 CuadroTexto"/>
          <p:cNvSpPr txBox="1"/>
          <p:nvPr/>
        </p:nvSpPr>
        <p:spPr>
          <a:xfrm rot="2330205">
            <a:off x="5920650" y="4348072"/>
            <a:ext cx="1224136" cy="369332"/>
          </a:xfrm>
          <a:prstGeom prst="rect">
            <a:avLst/>
          </a:prstGeom>
          <a:noFill/>
        </p:spPr>
        <p:txBody>
          <a:bodyPr wrap="square" rtlCol="0">
            <a:spAutoFit/>
          </a:bodyPr>
          <a:lstStyle/>
          <a:p>
            <a:r>
              <a:rPr lang="es-ES" dirty="0"/>
              <a:t>Espacial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Grupo de criterios “clásicos” diagnósticos para la EA</a:t>
            </a:r>
          </a:p>
        </p:txBody>
      </p:sp>
      <p:pic>
        <p:nvPicPr>
          <p:cNvPr id="4" name="3 Marcador de contenido" descr="Nueva imagen (4).bmp"/>
          <p:cNvPicPr>
            <a:picLocks noGrp="1" noChangeAspect="1"/>
          </p:cNvPicPr>
          <p:nvPr>
            <p:ph idx="1"/>
          </p:nvPr>
        </p:nvPicPr>
        <p:blipFill>
          <a:blip r:embed="rId3" cstate="print"/>
          <a:stretch>
            <a:fillRect/>
          </a:stretch>
        </p:blipFill>
        <p:spPr>
          <a:xfrm>
            <a:off x="1763688" y="1772816"/>
            <a:ext cx="6119555" cy="4108748"/>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DF84FE-FE1E-911F-661E-9CCA313D01B8}"/>
              </a:ext>
            </a:extLst>
          </p:cNvPr>
          <p:cNvSpPr>
            <a:spLocks noGrp="1"/>
          </p:cNvSpPr>
          <p:nvPr>
            <p:ph type="title"/>
          </p:nvPr>
        </p:nvSpPr>
        <p:spPr/>
        <p:txBody>
          <a:bodyPr/>
          <a:lstStyle/>
          <a:p>
            <a:r>
              <a:rPr lang="es-ES" b="1" dirty="0"/>
              <a:t>IDEAS GENERALES</a:t>
            </a:r>
          </a:p>
        </p:txBody>
      </p:sp>
      <p:sp>
        <p:nvSpPr>
          <p:cNvPr id="3" name="Marcador de contenido 2">
            <a:extLst>
              <a:ext uri="{FF2B5EF4-FFF2-40B4-BE49-F238E27FC236}">
                <a16:creationId xmlns:a16="http://schemas.microsoft.com/office/drawing/2014/main" id="{C0834A53-872F-FCCE-B471-63D2280941A6}"/>
              </a:ext>
            </a:extLst>
          </p:cNvPr>
          <p:cNvSpPr>
            <a:spLocks noGrp="1"/>
          </p:cNvSpPr>
          <p:nvPr>
            <p:ph idx="1"/>
          </p:nvPr>
        </p:nvSpPr>
        <p:spPr/>
        <p:txBody>
          <a:bodyPr>
            <a:normAutofit fontScale="77500" lnSpcReduction="20000"/>
          </a:bodyPr>
          <a:lstStyle/>
          <a:p>
            <a:pPr algn="just"/>
            <a:r>
              <a:rPr lang="es-ES" dirty="0"/>
              <a:t>La forma más frecuente de demencia (70%); siendo principal causa de </a:t>
            </a:r>
            <a:r>
              <a:rPr lang="es-ES" dirty="0" err="1"/>
              <a:t>det</a:t>
            </a:r>
            <a:r>
              <a:rPr lang="es-ES" dirty="0"/>
              <a:t>. Cognitivo en el mundo. </a:t>
            </a:r>
          </a:p>
          <a:p>
            <a:pPr algn="just"/>
            <a:endParaRPr lang="es-ES" dirty="0"/>
          </a:p>
          <a:p>
            <a:pPr algn="just"/>
            <a:r>
              <a:rPr lang="es-ES" dirty="0"/>
              <a:t>Afecta a 800.000 persona es en España (SEN); pero la CEFA cifra los casos en 1,2 millones que junto a sus familiares son 5 millones de personas afectadas.</a:t>
            </a:r>
          </a:p>
          <a:p>
            <a:pPr algn="just"/>
            <a:endParaRPr lang="es-ES" dirty="0"/>
          </a:p>
          <a:p>
            <a:pPr algn="just"/>
            <a:r>
              <a:rPr lang="es-ES" dirty="0"/>
              <a:t>No se conoce la causa con exactitud pero las investigaciones apuntan a un origen multifactorial. </a:t>
            </a:r>
          </a:p>
          <a:p>
            <a:pPr algn="just"/>
            <a:endParaRPr lang="es-ES" dirty="0"/>
          </a:p>
          <a:p>
            <a:pPr algn="just"/>
            <a:r>
              <a:rPr lang="es-ES" dirty="0"/>
              <a:t>Estudios afirman que se podría prevenir el 30% de los casos. </a:t>
            </a:r>
          </a:p>
        </p:txBody>
      </p:sp>
    </p:spTree>
    <p:extLst>
      <p:ext uri="{BB962C8B-B14F-4D97-AF65-F5344CB8AC3E}">
        <p14:creationId xmlns:p14="http://schemas.microsoft.com/office/powerpoint/2010/main" val="675628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IDEAS GENERALES</a:t>
            </a:r>
          </a:p>
        </p:txBody>
      </p:sp>
      <p:sp>
        <p:nvSpPr>
          <p:cNvPr id="3" name="2 Marcador de contenido"/>
          <p:cNvSpPr>
            <a:spLocks noGrp="1"/>
          </p:cNvSpPr>
          <p:nvPr>
            <p:ph idx="1"/>
          </p:nvPr>
        </p:nvSpPr>
        <p:spPr/>
        <p:txBody>
          <a:bodyPr/>
          <a:lstStyle/>
          <a:p>
            <a:r>
              <a:rPr lang="es-ES" sz="2400" b="1" dirty="0"/>
              <a:t>PATOGENIA:  </a:t>
            </a:r>
            <a:r>
              <a:rPr lang="es-ES" sz="2000" dirty="0"/>
              <a:t>resultado de depósitos de agregados insolubles de proteínas que producen efectos tóxicos y/o alteran el funcionamiento neuronal y destruyen progresivamente el tejido cerebral.</a:t>
            </a:r>
            <a:endParaRPr lang="es-ES" dirty="0"/>
          </a:p>
          <a:p>
            <a:r>
              <a:rPr lang="es-ES" sz="2400" b="1" dirty="0"/>
              <a:t>GENÉTICA</a:t>
            </a:r>
            <a:r>
              <a:rPr lang="es-ES" sz="2000" dirty="0"/>
              <a:t>: la mayoría de los casos de pacientes con EA son esporádicos.</a:t>
            </a:r>
          </a:p>
          <a:p>
            <a:r>
              <a:rPr lang="es-ES" sz="2400" b="1" dirty="0"/>
              <a:t>DIAGNÓSTICO</a:t>
            </a:r>
            <a:r>
              <a:rPr lang="es-ES" sz="2000" dirty="0"/>
              <a:t>: </a:t>
            </a:r>
          </a:p>
          <a:p>
            <a:pPr lvl="1"/>
            <a:r>
              <a:rPr lang="es-ES" sz="1600" dirty="0"/>
              <a:t>Fundamentalmente </a:t>
            </a:r>
            <a:r>
              <a:rPr lang="es-ES" sz="1600" b="1" dirty="0"/>
              <a:t>CLÍNICO</a:t>
            </a:r>
            <a:r>
              <a:rPr lang="es-ES" sz="1600" dirty="0"/>
              <a:t> (historia, exploración); sustentado en un sistema de valoración de los diferentes dominios: Cognitivo, Funcional, Psicológico-Conductual y de Sobrecarga del cuidador.</a:t>
            </a:r>
          </a:p>
          <a:p>
            <a:pPr lvl="1"/>
            <a:r>
              <a:rPr lang="es-ES" sz="1600" b="1" dirty="0"/>
              <a:t>PRUEBAS DE LABORATORIO</a:t>
            </a:r>
            <a:r>
              <a:rPr lang="es-ES" sz="1600" dirty="0"/>
              <a:t>: hemograma, electrolitos, calcio, </a:t>
            </a:r>
            <a:r>
              <a:rPr lang="es-ES" sz="1600" dirty="0" err="1"/>
              <a:t>creatinina</a:t>
            </a:r>
            <a:r>
              <a:rPr lang="es-ES" sz="1600" dirty="0"/>
              <a:t>, función tiroidea y concentración de vitamina B12.</a:t>
            </a:r>
          </a:p>
          <a:p>
            <a:pPr lvl="1"/>
            <a:r>
              <a:rPr lang="es-ES" sz="1600" dirty="0"/>
              <a:t>Batería de escalas de evaluación.</a:t>
            </a:r>
          </a:p>
          <a:p>
            <a:pPr>
              <a:buFont typeface="Arial" charset="0"/>
              <a:buChar char="•"/>
            </a:pPr>
            <a:endParaRPr lang="es-E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16.bmp"/>
          <p:cNvPicPr>
            <a:picLocks noGrp="1" noChangeAspect="1"/>
          </p:cNvPicPr>
          <p:nvPr>
            <p:ph idx="1"/>
          </p:nvPr>
        </p:nvPicPr>
        <p:blipFill>
          <a:blip r:embed="rId3" cstate="print"/>
          <a:stretch>
            <a:fillRect/>
          </a:stretch>
        </p:blipFill>
        <p:spPr>
          <a:xfrm>
            <a:off x="2627784" y="404664"/>
            <a:ext cx="4154195" cy="5753582"/>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17.bmp"/>
          <p:cNvPicPr>
            <a:picLocks noGrp="1" noChangeAspect="1"/>
          </p:cNvPicPr>
          <p:nvPr>
            <p:ph idx="1"/>
          </p:nvPr>
        </p:nvPicPr>
        <p:blipFill>
          <a:blip r:embed="rId3" cstate="print"/>
          <a:stretch>
            <a:fillRect/>
          </a:stretch>
        </p:blipFill>
        <p:spPr>
          <a:xfrm>
            <a:off x="2339752" y="116632"/>
            <a:ext cx="5151709" cy="648413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E0F5F3-4052-3B40-98E5-5981F6791AAC}"/>
              </a:ext>
            </a:extLst>
          </p:cNvPr>
          <p:cNvPicPr>
            <a:picLocks noChangeAspect="1"/>
          </p:cNvPicPr>
          <p:nvPr/>
        </p:nvPicPr>
        <p:blipFill rotWithShape="1">
          <a:blip r:embed="rId2"/>
          <a:srcRect b="25000"/>
          <a:stretch/>
        </p:blipFill>
        <p:spPr>
          <a:xfrm>
            <a:off x="2" y="10"/>
            <a:ext cx="9143998" cy="6857988"/>
          </a:xfrm>
          <a:prstGeom prst="rect">
            <a:avLst/>
          </a:prstGeom>
        </p:spPr>
      </p:pic>
      <p:grpSp>
        <p:nvGrpSpPr>
          <p:cNvPr id="9" name="Group 8">
            <a:extLst>
              <a:ext uri="{FF2B5EF4-FFF2-40B4-BE49-F238E27FC236}">
                <a16:creationId xmlns:a16="http://schemas.microsoft.com/office/drawing/2014/main" id="{17F72E41-D8D7-F589-0125-D336DE2AF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9" y="21736"/>
            <a:ext cx="9154949" cy="6879745"/>
            <a:chOff x="-14598" y="21736"/>
            <a:chExt cx="12206598" cy="6879745"/>
          </a:xfrm>
        </p:grpSpPr>
        <p:sp>
          <p:nvSpPr>
            <p:cNvPr id="10" name="Rectangle 9">
              <a:extLst>
                <a:ext uri="{FF2B5EF4-FFF2-40B4-BE49-F238E27FC236}">
                  <a16:creationId xmlns:a16="http://schemas.microsoft.com/office/drawing/2014/main" id="{FC13EADE-3A56-21CF-6809-E58C7DDCB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4578264" y="-733992"/>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B1EA0F4-FEA8-8A8D-25F3-BCCDA3F4F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3832304"/>
              <a:ext cx="12192000" cy="3055057"/>
            </a:xfrm>
            <a:prstGeom prst="rect">
              <a:avLst/>
            </a:prstGeom>
            <a:gradFill flip="none" rotWithShape="1">
              <a:gsLst>
                <a:gs pos="0">
                  <a:schemeClr val="accent5"/>
                </a:gs>
                <a:gs pos="75000">
                  <a:schemeClr val="accent5">
                    <a:lumMod val="60000"/>
                    <a:lumOff val="40000"/>
                    <a:alpha val="0"/>
                  </a:schemeClr>
                </a:gs>
              </a:gsLst>
              <a:lin ang="55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DD3842CE-80A1-1110-8DDA-D6F18BE0C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617204" y="1610686"/>
              <a:ext cx="4574794" cy="5290794"/>
            </a:xfrm>
            <a:prstGeom prst="rect">
              <a:avLst/>
            </a:prstGeom>
            <a:gradFill flip="none" rotWithShape="1">
              <a:gsLst>
                <a:gs pos="5000">
                  <a:schemeClr val="accent2"/>
                </a:gs>
                <a:gs pos="49000">
                  <a:schemeClr val="accent5">
                    <a:lumMod val="60000"/>
                    <a:lumOff val="40000"/>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1C9318B-F00C-0365-EC3A-B46DF3523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4597" y="21736"/>
              <a:ext cx="3585523"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E92A2C8-D25D-5522-FFDD-CF5793AEF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6026" y="1712428"/>
              <a:ext cx="4354310" cy="5995557"/>
            </a:xfrm>
            <a:prstGeom prst="rect">
              <a:avLst/>
            </a:prstGeom>
            <a:gradFill flip="none" rotWithShape="1">
              <a:gsLst>
                <a:gs pos="0">
                  <a:schemeClr val="accent5">
                    <a:lumMod val="60000"/>
                    <a:lumOff val="40000"/>
                  </a:schemeClr>
                </a:gs>
                <a:gs pos="54000">
                  <a:schemeClr val="accent2">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8C2D6382-C0D3-4971-FFD9-5DE5B4488905}"/>
              </a:ext>
            </a:extLst>
          </p:cNvPr>
          <p:cNvSpPr>
            <a:spLocks noGrp="1"/>
          </p:cNvSpPr>
          <p:nvPr>
            <p:ph type="ctrTitle"/>
          </p:nvPr>
        </p:nvSpPr>
        <p:spPr>
          <a:xfrm>
            <a:off x="628650" y="4693447"/>
            <a:ext cx="7605780" cy="1126109"/>
          </a:xfrm>
        </p:spPr>
        <p:txBody>
          <a:bodyPr>
            <a:normAutofit/>
          </a:bodyPr>
          <a:lstStyle/>
          <a:p>
            <a:pPr algn="l"/>
            <a:r>
              <a:rPr lang="es-ES" sz="3100">
                <a:solidFill>
                  <a:srgbClr val="FFFFFF"/>
                </a:solidFill>
              </a:rPr>
              <a:t> </a:t>
            </a:r>
          </a:p>
        </p:txBody>
      </p:sp>
      <p:sp>
        <p:nvSpPr>
          <p:cNvPr id="3" name="Marcador de contenido 2">
            <a:extLst>
              <a:ext uri="{FF2B5EF4-FFF2-40B4-BE49-F238E27FC236}">
                <a16:creationId xmlns:a16="http://schemas.microsoft.com/office/drawing/2014/main" id="{3E651440-6208-93D0-573A-F6A519691F34}"/>
              </a:ext>
            </a:extLst>
          </p:cNvPr>
          <p:cNvSpPr>
            <a:spLocks noGrp="1"/>
          </p:cNvSpPr>
          <p:nvPr>
            <p:ph type="subTitle" idx="1"/>
          </p:nvPr>
        </p:nvSpPr>
        <p:spPr>
          <a:xfrm>
            <a:off x="628650" y="5829303"/>
            <a:ext cx="7605780" cy="476251"/>
          </a:xfrm>
        </p:spPr>
        <p:txBody>
          <a:bodyPr>
            <a:normAutofit fontScale="92500" lnSpcReduction="20000"/>
          </a:bodyPr>
          <a:lstStyle/>
          <a:p>
            <a:pPr algn="l"/>
            <a:r>
              <a:rPr lang="es-ES" dirty="0">
                <a:solidFill>
                  <a:srgbClr val="FFFFFF"/>
                </a:solidFill>
              </a:rPr>
              <a:t>TRATAMIENTO  NO FARMACOLÓGICO </a:t>
            </a:r>
          </a:p>
        </p:txBody>
      </p:sp>
    </p:spTree>
    <p:extLst>
      <p:ext uri="{BB962C8B-B14F-4D97-AF65-F5344CB8AC3E}">
        <p14:creationId xmlns:p14="http://schemas.microsoft.com/office/powerpoint/2010/main" val="4291324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D0162C-DD40-1A62-6F22-BC39FA215C2C}"/>
              </a:ext>
            </a:extLst>
          </p:cNvPr>
          <p:cNvSpPr>
            <a:spLocks noGrp="1"/>
          </p:cNvSpPr>
          <p:nvPr>
            <p:ph type="ctrTitle"/>
          </p:nvPr>
        </p:nvSpPr>
        <p:spPr>
          <a:xfrm>
            <a:off x="1249019" y="880700"/>
            <a:ext cx="6858000" cy="1790700"/>
          </a:xfrm>
        </p:spPr>
        <p:txBody>
          <a:bodyPr>
            <a:normAutofit fontScale="90000"/>
          </a:bodyPr>
          <a:lstStyle/>
          <a:p>
            <a:r>
              <a:rPr lang="es-ES" b="1" dirty="0"/>
              <a:t>SE CONSERVA LA PLASTICIDAD CEREBRAL EN LAS DEMENCIA </a:t>
            </a:r>
          </a:p>
        </p:txBody>
      </p:sp>
      <p:pic>
        <p:nvPicPr>
          <p:cNvPr id="5" name="Imagen 4" descr="Imagen que contiene interior, pequeño, tabla, parado&#10;&#10;Descripción generada automáticamente">
            <a:extLst>
              <a:ext uri="{FF2B5EF4-FFF2-40B4-BE49-F238E27FC236}">
                <a16:creationId xmlns:a16="http://schemas.microsoft.com/office/drawing/2014/main" id="{386FA6BF-BE96-308E-8C91-A306C71986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3774" y="3134803"/>
            <a:ext cx="3567320" cy="2140391"/>
          </a:xfrm>
          <a:prstGeom prst="rect">
            <a:avLst/>
          </a:prstGeom>
        </p:spPr>
      </p:pic>
    </p:spTree>
    <p:extLst>
      <p:ext uri="{BB962C8B-B14F-4D97-AF65-F5344CB8AC3E}">
        <p14:creationId xmlns:p14="http://schemas.microsoft.com/office/powerpoint/2010/main" val="4191674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3190B-8DB9-2BB7-AD2B-0190D4511EFC}"/>
              </a:ext>
            </a:extLst>
          </p:cNvPr>
          <p:cNvSpPr>
            <a:spLocks noGrp="1"/>
          </p:cNvSpPr>
          <p:nvPr>
            <p:ph type="title"/>
          </p:nvPr>
        </p:nvSpPr>
        <p:spPr/>
        <p:txBody>
          <a:bodyPr/>
          <a:lstStyle/>
          <a:p>
            <a:pPr algn="ctr"/>
            <a:r>
              <a:rPr lang="es-ES" b="1" dirty="0"/>
              <a:t>NEUROPLASTICIDAD CEREBRAL</a:t>
            </a:r>
          </a:p>
        </p:txBody>
      </p:sp>
      <p:sp>
        <p:nvSpPr>
          <p:cNvPr id="3" name="Marcador de contenido 2">
            <a:extLst>
              <a:ext uri="{FF2B5EF4-FFF2-40B4-BE49-F238E27FC236}">
                <a16:creationId xmlns:a16="http://schemas.microsoft.com/office/drawing/2014/main" id="{E26CB475-2C05-9756-9BA4-4697B3A81C58}"/>
              </a:ext>
            </a:extLst>
          </p:cNvPr>
          <p:cNvSpPr>
            <a:spLocks noGrp="1"/>
          </p:cNvSpPr>
          <p:nvPr>
            <p:ph idx="1"/>
          </p:nvPr>
        </p:nvSpPr>
        <p:spPr/>
        <p:txBody>
          <a:bodyPr>
            <a:normAutofit fontScale="85000" lnSpcReduction="10000"/>
          </a:bodyPr>
          <a:lstStyle/>
          <a:p>
            <a:r>
              <a:rPr lang="es-ES" dirty="0"/>
              <a:t>Psicólogo William James (1980) primero en plantear el concepto de </a:t>
            </a:r>
            <a:r>
              <a:rPr lang="es-ES" dirty="0" err="1"/>
              <a:t>neuroplasticidad</a:t>
            </a:r>
            <a:r>
              <a:rPr lang="es-ES" dirty="0"/>
              <a:t> cerebral. “Conductas repetidas favorecen nuevas rutas cerebrales”. –carecía del concepto de sinapsis”.</a:t>
            </a:r>
          </a:p>
          <a:p>
            <a:r>
              <a:rPr lang="es-ES" dirty="0"/>
              <a:t>Ramón y Cajal (1984) postuló que el aprendizaje exige la formación de nuevas conexiones neuronales.</a:t>
            </a:r>
          </a:p>
          <a:p>
            <a:r>
              <a:rPr lang="es-ES" dirty="0"/>
              <a:t>La </a:t>
            </a:r>
            <a:r>
              <a:rPr lang="es-ES" dirty="0" err="1"/>
              <a:t>neuroplasticidad</a:t>
            </a:r>
            <a:r>
              <a:rPr lang="es-ES" dirty="0"/>
              <a:t> es una propiedad del cerebro que emerge cuando las neuronas establecen comunicación a través de las sinapsis, concepto introducido por Charles </a:t>
            </a:r>
            <a:r>
              <a:rPr lang="es-ES" dirty="0" err="1"/>
              <a:t>Scot</a:t>
            </a:r>
            <a:r>
              <a:rPr lang="es-ES" dirty="0"/>
              <a:t> (1897) –por eso también podemos hablar de Plasticidad Sináptica. </a:t>
            </a:r>
          </a:p>
        </p:txBody>
      </p:sp>
    </p:spTree>
    <p:extLst>
      <p:ext uri="{BB962C8B-B14F-4D97-AF65-F5344CB8AC3E}">
        <p14:creationId xmlns:p14="http://schemas.microsoft.com/office/powerpoint/2010/main" val="234475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3190B-8DB9-2BB7-AD2B-0190D4511EFC}"/>
              </a:ext>
            </a:extLst>
          </p:cNvPr>
          <p:cNvSpPr>
            <a:spLocks noGrp="1"/>
          </p:cNvSpPr>
          <p:nvPr>
            <p:ph type="title"/>
          </p:nvPr>
        </p:nvSpPr>
        <p:spPr/>
        <p:txBody>
          <a:bodyPr/>
          <a:lstStyle/>
          <a:p>
            <a:pPr algn="ctr"/>
            <a:r>
              <a:rPr lang="es-ES" b="1" dirty="0"/>
              <a:t>NEUROPLASTICIDAD CEREBRAL</a:t>
            </a:r>
          </a:p>
        </p:txBody>
      </p:sp>
      <p:sp>
        <p:nvSpPr>
          <p:cNvPr id="3" name="Marcador de contenido 2">
            <a:extLst>
              <a:ext uri="{FF2B5EF4-FFF2-40B4-BE49-F238E27FC236}">
                <a16:creationId xmlns:a16="http://schemas.microsoft.com/office/drawing/2014/main" id="{E26CB475-2C05-9756-9BA4-4697B3A81C58}"/>
              </a:ext>
            </a:extLst>
          </p:cNvPr>
          <p:cNvSpPr>
            <a:spLocks noGrp="1"/>
          </p:cNvSpPr>
          <p:nvPr>
            <p:ph idx="1"/>
          </p:nvPr>
        </p:nvSpPr>
        <p:spPr/>
        <p:txBody>
          <a:bodyPr>
            <a:normAutofit fontScale="85000" lnSpcReduction="10000"/>
          </a:bodyPr>
          <a:lstStyle/>
          <a:p>
            <a:r>
              <a:rPr lang="es-ES" dirty="0"/>
              <a:t>Es una propiedad innata del Sistema Nervioso, está presente durante la niñez hasta la vejez, aunque aquí se encuentra más reducida. </a:t>
            </a:r>
          </a:p>
          <a:p>
            <a:r>
              <a:rPr lang="es-ES" dirty="0"/>
              <a:t>Siguiendo existiendo en la Enfermedad de Alzheimer y en otras enfermedades neurodegenerativas.</a:t>
            </a:r>
          </a:p>
          <a:p>
            <a:r>
              <a:rPr lang="es-ES" dirty="0"/>
              <a:t>Ante esta afirmación es posible la estimulación cognitiva en la demencia, eso sí, en la fase leve (GDS 3-4) y moderada (GDS 5). En las fases de deterioro cognitivo grave (GDS 6-7) la neurodegeneración es tal que la plasticidad cerebral es prácticamente nula. </a:t>
            </a:r>
          </a:p>
        </p:txBody>
      </p:sp>
    </p:spTree>
    <p:extLst>
      <p:ext uri="{BB962C8B-B14F-4D97-AF65-F5344CB8AC3E}">
        <p14:creationId xmlns:p14="http://schemas.microsoft.com/office/powerpoint/2010/main" val="768314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3190B-8DB9-2BB7-AD2B-0190D4511EFC}"/>
              </a:ext>
            </a:extLst>
          </p:cNvPr>
          <p:cNvSpPr>
            <a:spLocks noGrp="1"/>
          </p:cNvSpPr>
          <p:nvPr>
            <p:ph type="title"/>
          </p:nvPr>
        </p:nvSpPr>
        <p:spPr/>
        <p:txBody>
          <a:bodyPr/>
          <a:lstStyle/>
          <a:p>
            <a:pPr algn="ctr"/>
            <a:r>
              <a:rPr lang="es-ES" b="1" dirty="0"/>
              <a:t>NEUROPLASTICIDAD CERBRAL</a:t>
            </a:r>
          </a:p>
        </p:txBody>
      </p:sp>
      <p:sp>
        <p:nvSpPr>
          <p:cNvPr id="3" name="Marcador de contenido 2">
            <a:extLst>
              <a:ext uri="{FF2B5EF4-FFF2-40B4-BE49-F238E27FC236}">
                <a16:creationId xmlns:a16="http://schemas.microsoft.com/office/drawing/2014/main" id="{E26CB475-2C05-9756-9BA4-4697B3A81C58}"/>
              </a:ext>
            </a:extLst>
          </p:cNvPr>
          <p:cNvSpPr>
            <a:spLocks noGrp="1"/>
          </p:cNvSpPr>
          <p:nvPr>
            <p:ph idx="1"/>
          </p:nvPr>
        </p:nvSpPr>
        <p:spPr/>
        <p:txBody>
          <a:bodyPr>
            <a:normAutofit fontScale="85000" lnSpcReduction="10000"/>
          </a:bodyPr>
          <a:lstStyle/>
          <a:p>
            <a:r>
              <a:rPr lang="es-ES" dirty="0"/>
              <a:t>Psicólogo William James (1980) primero en plantear el concepto de </a:t>
            </a:r>
            <a:r>
              <a:rPr lang="es-ES" dirty="0" err="1"/>
              <a:t>neuroplasticidad</a:t>
            </a:r>
            <a:r>
              <a:rPr lang="es-ES" dirty="0"/>
              <a:t> cerebral. “Conductas repetidas favorecen nuevas rutas cerebrales”. –carecía del concepto de sinapsis”.</a:t>
            </a:r>
          </a:p>
          <a:p>
            <a:r>
              <a:rPr lang="es-ES" dirty="0"/>
              <a:t>Ramón y Cajal (1984) postuló que el aprendizaje exige la formación de nuevas conexiones neuronales.</a:t>
            </a:r>
          </a:p>
          <a:p>
            <a:r>
              <a:rPr lang="es-ES" dirty="0"/>
              <a:t>La </a:t>
            </a:r>
            <a:r>
              <a:rPr lang="es-ES" dirty="0" err="1"/>
              <a:t>neuroplasticidad</a:t>
            </a:r>
            <a:r>
              <a:rPr lang="es-ES" dirty="0"/>
              <a:t> es una propiedad del cerebro que emerge cuando las neuronas establecen comunicación a través de las sinapsis, concepto introducido por Charles </a:t>
            </a:r>
            <a:r>
              <a:rPr lang="es-ES" dirty="0" err="1"/>
              <a:t>Scot</a:t>
            </a:r>
            <a:r>
              <a:rPr lang="es-ES" dirty="0"/>
              <a:t> (1897) –por eso también podemos hablar de Plasticidad Sináptica. </a:t>
            </a:r>
          </a:p>
        </p:txBody>
      </p:sp>
    </p:spTree>
    <p:extLst>
      <p:ext uri="{BB962C8B-B14F-4D97-AF65-F5344CB8AC3E}">
        <p14:creationId xmlns:p14="http://schemas.microsoft.com/office/powerpoint/2010/main" val="3923540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6D2B650-20C5-0030-76FB-E5BCA5E31F53}"/>
              </a:ext>
            </a:extLst>
          </p:cNvPr>
          <p:cNvSpPr>
            <a:spLocks noGrp="1"/>
          </p:cNvSpPr>
          <p:nvPr>
            <p:ph type="ctrTitle"/>
          </p:nvPr>
        </p:nvSpPr>
        <p:spPr>
          <a:xfrm>
            <a:off x="967409" y="1244049"/>
            <a:ext cx="6208644" cy="899751"/>
          </a:xfrm>
        </p:spPr>
        <p:txBody>
          <a:bodyPr>
            <a:normAutofit fontScale="90000"/>
          </a:bodyPr>
          <a:lstStyle/>
          <a:p>
            <a:r>
              <a:rPr lang="es-ES" b="1" dirty="0"/>
              <a:t>ESTIMULACIÓN COGNITIVA</a:t>
            </a:r>
          </a:p>
        </p:txBody>
      </p:sp>
      <p:pic>
        <p:nvPicPr>
          <p:cNvPr id="11" name="Imagen 10" descr="Un dibujo de una persona&#10;&#10;Descripción generada automáticamente con confianza media">
            <a:extLst>
              <a:ext uri="{FF2B5EF4-FFF2-40B4-BE49-F238E27FC236}">
                <a16:creationId xmlns:a16="http://schemas.microsoft.com/office/drawing/2014/main" id="{4CF2CBB8-487A-4EF3-5867-1E48878B5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4469" y="2628347"/>
            <a:ext cx="4357895" cy="2905263"/>
          </a:xfrm>
          <a:prstGeom prst="rect">
            <a:avLst/>
          </a:prstGeom>
        </p:spPr>
      </p:pic>
      <p:sp>
        <p:nvSpPr>
          <p:cNvPr id="12" name="CuadroTexto 11">
            <a:extLst>
              <a:ext uri="{FF2B5EF4-FFF2-40B4-BE49-F238E27FC236}">
                <a16:creationId xmlns:a16="http://schemas.microsoft.com/office/drawing/2014/main" id="{5FAFB43D-E3C9-ABEE-0E9E-3F2088858CFA}"/>
              </a:ext>
            </a:extLst>
          </p:cNvPr>
          <p:cNvSpPr txBox="1"/>
          <p:nvPr/>
        </p:nvSpPr>
        <p:spPr>
          <a:xfrm>
            <a:off x="815307" y="3017667"/>
            <a:ext cx="2501846" cy="300082"/>
          </a:xfrm>
          <a:prstGeom prst="rect">
            <a:avLst/>
          </a:prstGeom>
          <a:solidFill>
            <a:srgbClr val="00B0F0"/>
          </a:solidFill>
        </p:spPr>
        <p:txBody>
          <a:bodyPr wrap="square" rtlCol="0">
            <a:spAutoFit/>
          </a:bodyPr>
          <a:lstStyle/>
          <a:p>
            <a:pPr algn="ctr"/>
            <a:r>
              <a:rPr lang="es-ES" sz="1350" b="1" dirty="0"/>
              <a:t>RESERVA COGNITIVA</a:t>
            </a:r>
          </a:p>
        </p:txBody>
      </p:sp>
      <p:sp>
        <p:nvSpPr>
          <p:cNvPr id="13" name="CuadroTexto 12">
            <a:extLst>
              <a:ext uri="{FF2B5EF4-FFF2-40B4-BE49-F238E27FC236}">
                <a16:creationId xmlns:a16="http://schemas.microsoft.com/office/drawing/2014/main" id="{4495D00A-FA18-FF99-712B-38F064078C1F}"/>
              </a:ext>
            </a:extLst>
          </p:cNvPr>
          <p:cNvSpPr txBox="1"/>
          <p:nvPr/>
        </p:nvSpPr>
        <p:spPr>
          <a:xfrm>
            <a:off x="440933" y="3317044"/>
            <a:ext cx="3306119" cy="715581"/>
          </a:xfrm>
          <a:prstGeom prst="rect">
            <a:avLst/>
          </a:prstGeom>
          <a:noFill/>
        </p:spPr>
        <p:txBody>
          <a:bodyPr wrap="square" rtlCol="0">
            <a:spAutoFit/>
          </a:bodyPr>
          <a:lstStyle/>
          <a:p>
            <a:pPr algn="ctr"/>
            <a:r>
              <a:rPr lang="es-ES" sz="1350" dirty="0"/>
              <a:t>Es la capacidad de minimizar el deterioro cognitivo en enfermedades neurodegenerativas.</a:t>
            </a:r>
          </a:p>
        </p:txBody>
      </p:sp>
    </p:spTree>
    <p:extLst>
      <p:ext uri="{BB962C8B-B14F-4D97-AF65-F5344CB8AC3E}">
        <p14:creationId xmlns:p14="http://schemas.microsoft.com/office/powerpoint/2010/main" val="3246452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8F3B3-9DB3-D80E-8917-B7F96833586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05476C80-BDE3-43C3-F5FE-7D8733983D58}"/>
              </a:ext>
            </a:extLst>
          </p:cNvPr>
          <p:cNvSpPr>
            <a:spLocks noGrp="1"/>
          </p:cNvSpPr>
          <p:nvPr>
            <p:ph idx="1"/>
          </p:nvPr>
        </p:nvSpPr>
        <p:spPr/>
        <p:txBody>
          <a:bodyPr>
            <a:normAutofit fontScale="70000" lnSpcReduction="20000"/>
          </a:bodyPr>
          <a:lstStyle/>
          <a:p>
            <a:r>
              <a:rPr lang="es-ES" dirty="0"/>
              <a:t>Todos los hábitos saludables mantienen y/o aumentan la reserva cognitiva: alimentación adecuada, evitar tóxicos, control de la salud y vacunación , relaciones sociales satisfactorias, control del estrés y bienestar emocional y como no, la estimulación cognitiva. </a:t>
            </a:r>
          </a:p>
          <a:p>
            <a:r>
              <a:rPr lang="es-ES" dirty="0"/>
              <a:t>La mejor estimulación cognitiva es la que la persona desea hacer y que sea de su interés:</a:t>
            </a:r>
          </a:p>
          <a:p>
            <a:pPr lvl="1"/>
            <a:r>
              <a:rPr lang="es-ES" dirty="0"/>
              <a:t>Más que el resultado, lo importante es el disfrute.</a:t>
            </a:r>
          </a:p>
          <a:p>
            <a:pPr lvl="1"/>
            <a:r>
              <a:rPr lang="es-ES" dirty="0"/>
              <a:t>Hay que tener en cuenta las aficiones y gustos de la persona.</a:t>
            </a:r>
          </a:p>
          <a:p>
            <a:pPr lvl="1"/>
            <a:r>
              <a:rPr lang="es-ES" dirty="0"/>
              <a:t>Elegir la activada que más le guste.</a:t>
            </a:r>
          </a:p>
          <a:p>
            <a:pPr lvl="1"/>
            <a:r>
              <a:rPr lang="es-ES" dirty="0"/>
              <a:t>Si se cansa de la actividad o se frustra ofrecerle otras opciones. </a:t>
            </a:r>
          </a:p>
          <a:p>
            <a:pPr lvl="1"/>
            <a:r>
              <a:rPr lang="es-ES" dirty="0"/>
              <a:t>Buscar el momento idóneo del día.</a:t>
            </a:r>
          </a:p>
          <a:p>
            <a:pPr lvl="1"/>
            <a:r>
              <a:rPr lang="es-ES" dirty="0"/>
              <a:t>Muy importante que la actividad se adapte a la capacidad de la persona. </a:t>
            </a:r>
          </a:p>
          <a:p>
            <a:pPr lvl="1"/>
            <a:r>
              <a:rPr lang="es-ES" dirty="0"/>
              <a:t>Tener en cuenta las limitaciones sensoriales. </a:t>
            </a:r>
          </a:p>
        </p:txBody>
      </p:sp>
    </p:spTree>
    <p:extLst>
      <p:ext uri="{BB962C8B-B14F-4D97-AF65-F5344CB8AC3E}">
        <p14:creationId xmlns:p14="http://schemas.microsoft.com/office/powerpoint/2010/main" val="62243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E0F5F3-4052-3B40-98E5-5981F6791AAC}"/>
              </a:ext>
            </a:extLst>
          </p:cNvPr>
          <p:cNvPicPr>
            <a:picLocks noChangeAspect="1"/>
          </p:cNvPicPr>
          <p:nvPr/>
        </p:nvPicPr>
        <p:blipFill rotWithShape="1">
          <a:blip r:embed="rId2"/>
          <a:srcRect b="25000"/>
          <a:stretch/>
        </p:blipFill>
        <p:spPr>
          <a:xfrm>
            <a:off x="2" y="10"/>
            <a:ext cx="9143998" cy="6857988"/>
          </a:xfrm>
          <a:prstGeom prst="rect">
            <a:avLst/>
          </a:prstGeom>
        </p:spPr>
      </p:pic>
      <p:sp>
        <p:nvSpPr>
          <p:cNvPr id="2" name="Título 1">
            <a:extLst>
              <a:ext uri="{FF2B5EF4-FFF2-40B4-BE49-F238E27FC236}">
                <a16:creationId xmlns:a16="http://schemas.microsoft.com/office/drawing/2014/main" id="{8C2D6382-C0D3-4971-FFD9-5DE5B4488905}"/>
              </a:ext>
            </a:extLst>
          </p:cNvPr>
          <p:cNvSpPr>
            <a:spLocks noGrp="1"/>
          </p:cNvSpPr>
          <p:nvPr>
            <p:ph type="ctrTitle"/>
          </p:nvPr>
        </p:nvSpPr>
        <p:spPr>
          <a:xfrm>
            <a:off x="628650" y="4693447"/>
            <a:ext cx="7605780" cy="1126109"/>
          </a:xfrm>
        </p:spPr>
        <p:txBody>
          <a:bodyPr>
            <a:normAutofit/>
          </a:bodyPr>
          <a:lstStyle/>
          <a:p>
            <a:pPr algn="l"/>
            <a:r>
              <a:rPr lang="es-ES" sz="3100">
                <a:solidFill>
                  <a:srgbClr val="FFFFFF"/>
                </a:solidFill>
              </a:rPr>
              <a:t> </a:t>
            </a:r>
          </a:p>
        </p:txBody>
      </p:sp>
      <p:sp>
        <p:nvSpPr>
          <p:cNvPr id="3" name="Marcador de contenido 2">
            <a:extLst>
              <a:ext uri="{FF2B5EF4-FFF2-40B4-BE49-F238E27FC236}">
                <a16:creationId xmlns:a16="http://schemas.microsoft.com/office/drawing/2014/main" id="{3E651440-6208-93D0-573A-F6A519691F34}"/>
              </a:ext>
            </a:extLst>
          </p:cNvPr>
          <p:cNvSpPr>
            <a:spLocks noGrp="1"/>
          </p:cNvSpPr>
          <p:nvPr>
            <p:ph type="subTitle" idx="1"/>
          </p:nvPr>
        </p:nvSpPr>
        <p:spPr>
          <a:xfrm>
            <a:off x="628650" y="5829303"/>
            <a:ext cx="7605780" cy="476251"/>
          </a:xfrm>
        </p:spPr>
        <p:txBody>
          <a:bodyPr>
            <a:normAutofit fontScale="92500" lnSpcReduction="20000"/>
          </a:bodyPr>
          <a:lstStyle/>
          <a:p>
            <a:pPr algn="l"/>
            <a:r>
              <a:rPr lang="es-ES" dirty="0">
                <a:solidFill>
                  <a:srgbClr val="FFFFFF"/>
                </a:solidFill>
              </a:rPr>
              <a:t>TRATAMIENTO   FARMACOLÓGICO </a:t>
            </a:r>
          </a:p>
        </p:txBody>
      </p:sp>
    </p:spTree>
    <p:extLst>
      <p:ext uri="{BB962C8B-B14F-4D97-AF65-F5344CB8AC3E}">
        <p14:creationId xmlns:p14="http://schemas.microsoft.com/office/powerpoint/2010/main" val="2512711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TRATAMIENTO FARMACOLÓGICO </a:t>
            </a:r>
          </a:p>
        </p:txBody>
      </p:sp>
      <p:sp>
        <p:nvSpPr>
          <p:cNvPr id="3" name="2 Marcador de contenido"/>
          <p:cNvSpPr>
            <a:spLocks noGrp="1"/>
          </p:cNvSpPr>
          <p:nvPr>
            <p:ph idx="1"/>
          </p:nvPr>
        </p:nvSpPr>
        <p:spPr/>
        <p:txBody>
          <a:bodyPr>
            <a:normAutofit fontScale="92500" lnSpcReduction="10000"/>
          </a:bodyPr>
          <a:lstStyle/>
          <a:p>
            <a:pPr>
              <a:buNone/>
            </a:pPr>
            <a:r>
              <a:rPr lang="es-ES" dirty="0"/>
              <a:t>OBJETIVOS:</a:t>
            </a:r>
          </a:p>
          <a:p>
            <a:pPr>
              <a:buNone/>
            </a:pPr>
            <a:r>
              <a:rPr lang="es-ES" dirty="0"/>
              <a:t>1.- Evitar la degeneración neuronal.</a:t>
            </a:r>
          </a:p>
          <a:p>
            <a:pPr>
              <a:buNone/>
            </a:pPr>
            <a:r>
              <a:rPr lang="es-ES" dirty="0"/>
              <a:t>2.- Potenciar la actividad de las neuronas no afectadas por el proceso demencial.</a:t>
            </a:r>
          </a:p>
          <a:p>
            <a:pPr>
              <a:buNone/>
            </a:pPr>
            <a:r>
              <a:rPr lang="es-ES" dirty="0"/>
              <a:t>3.- Incrementar la actividad y el metabolismo cerebral y contrarrestar los déficits de diferentes neurotransmisores.</a:t>
            </a:r>
          </a:p>
          <a:p>
            <a:pPr>
              <a:buNone/>
            </a:pPr>
            <a:r>
              <a:rPr lang="es-ES" dirty="0"/>
              <a:t>4.- Disminuir o aliviar los síntomas asociados al deterioro cognitivo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E758B9-4A1A-1F88-ACEB-77D42048747B}"/>
              </a:ext>
            </a:extLst>
          </p:cNvPr>
          <p:cNvSpPr>
            <a:spLocks noGrp="1"/>
          </p:cNvSpPr>
          <p:nvPr>
            <p:ph idx="1"/>
          </p:nvPr>
        </p:nvSpPr>
        <p:spPr/>
        <p:txBody>
          <a:bodyPr/>
          <a:lstStyle/>
          <a:p>
            <a:r>
              <a:rPr lang="es-ES" dirty="0"/>
              <a:t>Las proteínas beta-amiloide y tau se acumulan en el cerebro de los enfermos con EA. </a:t>
            </a:r>
          </a:p>
          <a:p>
            <a:r>
              <a:rPr lang="es-ES" dirty="0"/>
              <a:t>Actualmente cuatro son los medicamentos que se usan, que ayudan a paliar los síntomas de la enfermedad, pero sus resultados son muy limitados (1989-2003)</a:t>
            </a:r>
          </a:p>
        </p:txBody>
      </p:sp>
      <p:sp>
        <p:nvSpPr>
          <p:cNvPr id="4" name="1 Título">
            <a:extLst>
              <a:ext uri="{FF2B5EF4-FFF2-40B4-BE49-F238E27FC236}">
                <a16:creationId xmlns:a16="http://schemas.microsoft.com/office/drawing/2014/main" id="{4B7F9A35-0812-1B09-3928-8C47DE01AD4C}"/>
              </a:ext>
            </a:extLst>
          </p:cNvPr>
          <p:cNvSpPr>
            <a:spLocks noGrp="1"/>
          </p:cNvSpPr>
          <p:nvPr>
            <p:ph type="title"/>
          </p:nvPr>
        </p:nvSpPr>
        <p:spPr>
          <a:xfrm>
            <a:off x="457200" y="274638"/>
            <a:ext cx="8229600" cy="1143000"/>
          </a:xfrm>
        </p:spPr>
        <p:txBody>
          <a:bodyPr/>
          <a:lstStyle/>
          <a:p>
            <a:r>
              <a:rPr lang="es-ES" b="1" dirty="0"/>
              <a:t>TRATAMIENTO FARMACOLÓGICO </a:t>
            </a:r>
          </a:p>
        </p:txBody>
      </p:sp>
    </p:spTree>
    <p:extLst>
      <p:ext uri="{BB962C8B-B14F-4D97-AF65-F5344CB8AC3E}">
        <p14:creationId xmlns:p14="http://schemas.microsoft.com/office/powerpoint/2010/main" val="2283456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TRATAMIENTO FARMACOLÓGICO </a:t>
            </a:r>
          </a:p>
        </p:txBody>
      </p:sp>
      <p:sp>
        <p:nvSpPr>
          <p:cNvPr id="3" name="2 Marcador de contenido"/>
          <p:cNvSpPr>
            <a:spLocks noGrp="1"/>
          </p:cNvSpPr>
          <p:nvPr>
            <p:ph idx="1"/>
          </p:nvPr>
        </p:nvSpPr>
        <p:spPr>
          <a:xfrm>
            <a:off x="467544" y="1556792"/>
            <a:ext cx="8579296" cy="4525963"/>
          </a:xfrm>
        </p:spPr>
        <p:txBody>
          <a:bodyPr>
            <a:normAutofit/>
          </a:bodyPr>
          <a:lstStyle/>
          <a:p>
            <a:r>
              <a:rPr lang="es-ES" dirty="0"/>
              <a:t>Inhibidores de </a:t>
            </a:r>
            <a:r>
              <a:rPr lang="es-ES" dirty="0" err="1"/>
              <a:t>acetil-colinesterasa</a:t>
            </a:r>
            <a:r>
              <a:rPr lang="es-ES" dirty="0"/>
              <a:t> (IACE)</a:t>
            </a:r>
          </a:p>
          <a:p>
            <a:pPr lvl="1"/>
            <a:r>
              <a:rPr lang="es-ES" dirty="0"/>
              <a:t>DONEPEZILO </a:t>
            </a:r>
            <a:r>
              <a:rPr lang="es-ES" sz="1800" dirty="0"/>
              <a:t>(inhibidor selectivo y reversible de la </a:t>
            </a:r>
            <a:r>
              <a:rPr lang="es-ES" sz="1800" dirty="0" err="1"/>
              <a:t>acetil</a:t>
            </a:r>
            <a:r>
              <a:rPr lang="es-ES" sz="1800" dirty="0"/>
              <a:t> </a:t>
            </a:r>
            <a:r>
              <a:rPr lang="es-ES" sz="1800" dirty="0" err="1"/>
              <a:t>colinesterasa</a:t>
            </a:r>
            <a:r>
              <a:rPr lang="es-ES" sz="1800" dirty="0"/>
              <a:t>).</a:t>
            </a:r>
            <a:endParaRPr lang="es-ES" dirty="0"/>
          </a:p>
          <a:p>
            <a:pPr lvl="1"/>
            <a:r>
              <a:rPr lang="es-ES" dirty="0"/>
              <a:t>RIVASTIGMINA  </a:t>
            </a:r>
            <a:r>
              <a:rPr lang="es-ES" sz="1800" dirty="0"/>
              <a:t>(inhibidor relativamente selectivo, </a:t>
            </a:r>
            <a:r>
              <a:rPr lang="es-ES" sz="1800" dirty="0" err="1"/>
              <a:t>pseudoirreversible</a:t>
            </a:r>
            <a:r>
              <a:rPr lang="es-ES" sz="1800" dirty="0"/>
              <a:t> de la </a:t>
            </a:r>
            <a:r>
              <a:rPr lang="es-ES" sz="1800" dirty="0" err="1"/>
              <a:t>acetil-colinesterasa</a:t>
            </a:r>
            <a:r>
              <a:rPr lang="es-ES" sz="1800" dirty="0"/>
              <a:t>).</a:t>
            </a:r>
          </a:p>
          <a:p>
            <a:pPr lvl="1"/>
            <a:r>
              <a:rPr lang="es-ES" dirty="0"/>
              <a:t>GALANTAMINA </a:t>
            </a:r>
            <a:r>
              <a:rPr lang="es-ES" sz="1800" dirty="0"/>
              <a:t>(inhibidor selectivo y competitivo de </a:t>
            </a:r>
            <a:r>
              <a:rPr lang="es-ES" sz="1800" dirty="0" err="1"/>
              <a:t>acetil-colinesterasa</a:t>
            </a:r>
            <a:r>
              <a:rPr lang="es-ES" sz="1800" dirty="0"/>
              <a:t>).</a:t>
            </a:r>
            <a:endParaRPr lang="es-ES" dirty="0"/>
          </a:p>
          <a:p>
            <a:pPr>
              <a:buNone/>
            </a:pPr>
            <a:endParaRPr lang="es-ES" dirty="0"/>
          </a:p>
        </p:txBody>
      </p:sp>
      <p:pic>
        <p:nvPicPr>
          <p:cNvPr id="4" name="4 Marcador de contenido" descr="22.bmp"/>
          <p:cNvPicPr>
            <a:picLocks noChangeAspect="1"/>
          </p:cNvPicPr>
          <p:nvPr/>
        </p:nvPicPr>
        <p:blipFill>
          <a:blip r:embed="rId3" cstate="print"/>
          <a:stretch>
            <a:fillRect/>
          </a:stretch>
        </p:blipFill>
        <p:spPr>
          <a:xfrm>
            <a:off x="1475656" y="4077072"/>
            <a:ext cx="5678859" cy="257840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TRATAMIENTO FARMACOLÓGICO </a:t>
            </a:r>
          </a:p>
        </p:txBody>
      </p:sp>
      <p:sp>
        <p:nvSpPr>
          <p:cNvPr id="3" name="2 Marcador de contenido"/>
          <p:cNvSpPr>
            <a:spLocks noGrp="1"/>
          </p:cNvSpPr>
          <p:nvPr>
            <p:ph idx="1"/>
          </p:nvPr>
        </p:nvSpPr>
        <p:spPr>
          <a:xfrm>
            <a:off x="457200" y="1600200"/>
            <a:ext cx="8579296" cy="4525963"/>
          </a:xfrm>
        </p:spPr>
        <p:txBody>
          <a:bodyPr>
            <a:normAutofit/>
          </a:bodyPr>
          <a:lstStyle/>
          <a:p>
            <a:r>
              <a:rPr lang="es-ES" dirty="0"/>
              <a:t>Antagonistas del receptor N-</a:t>
            </a:r>
            <a:r>
              <a:rPr lang="es-ES" dirty="0" err="1"/>
              <a:t>Metil</a:t>
            </a:r>
            <a:r>
              <a:rPr lang="es-ES" dirty="0"/>
              <a:t>-D </a:t>
            </a:r>
            <a:r>
              <a:rPr lang="es-ES" dirty="0" err="1"/>
              <a:t>Aspartato</a:t>
            </a:r>
            <a:r>
              <a:rPr lang="es-ES" dirty="0"/>
              <a:t>.</a:t>
            </a:r>
          </a:p>
          <a:p>
            <a:pPr lvl="1"/>
            <a:r>
              <a:rPr lang="es-ES" dirty="0"/>
              <a:t>MEMANTINA </a:t>
            </a:r>
          </a:p>
          <a:p>
            <a:pPr lvl="1">
              <a:buNone/>
            </a:pPr>
            <a:endParaRPr lang="es-ES" dirty="0"/>
          </a:p>
          <a:p>
            <a:endParaRPr lang="es-ES" dirty="0"/>
          </a:p>
          <a:p>
            <a:endParaRPr lang="es-ES" dirty="0"/>
          </a:p>
          <a:p>
            <a:endParaRPr lang="es-ES" dirty="0"/>
          </a:p>
          <a:p>
            <a:r>
              <a:rPr lang="es-ES" dirty="0"/>
              <a:t>Antioxidantes: Vitamina E. </a:t>
            </a:r>
          </a:p>
          <a:p>
            <a:pPr>
              <a:buNone/>
            </a:pPr>
            <a:endParaRPr lang="es-ES" dirty="0"/>
          </a:p>
        </p:txBody>
      </p:sp>
      <p:pic>
        <p:nvPicPr>
          <p:cNvPr id="4" name="3 Imagen" descr="23.bmp"/>
          <p:cNvPicPr>
            <a:picLocks noChangeAspect="1"/>
          </p:cNvPicPr>
          <p:nvPr/>
        </p:nvPicPr>
        <p:blipFill>
          <a:blip r:embed="rId3" cstate="print"/>
          <a:stretch>
            <a:fillRect/>
          </a:stretch>
        </p:blipFill>
        <p:spPr>
          <a:xfrm>
            <a:off x="2987824" y="2996952"/>
            <a:ext cx="3491857" cy="165618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MANEJO PRÁCTICO </a:t>
            </a:r>
          </a:p>
        </p:txBody>
      </p:sp>
      <p:graphicFrame>
        <p:nvGraphicFramePr>
          <p:cNvPr id="4" name="3 Marcador de contenido"/>
          <p:cNvGraphicFramePr>
            <a:graphicFrameLocks noGrp="1"/>
          </p:cNvGraphicFramePr>
          <p:nvPr>
            <p:ph idx="1"/>
          </p:nvPr>
        </p:nvGraphicFramePr>
        <p:xfrm>
          <a:off x="457200" y="1600200"/>
          <a:ext cx="8229600" cy="3383280"/>
        </p:xfrm>
        <a:graphic>
          <a:graphicData uri="http://schemas.openxmlformats.org/drawingml/2006/table">
            <a:tbl>
              <a:tblPr firstRow="1" bandRow="1">
                <a:tableStyleId>{5C22544A-7EE6-4342-B048-85BDC9FD1C3A}</a:tableStyleId>
              </a:tblPr>
              <a:tblGrid>
                <a:gridCol w="2098576">
                  <a:extLst>
                    <a:ext uri="{9D8B030D-6E8A-4147-A177-3AD203B41FA5}">
                      <a16:colId xmlns:a16="http://schemas.microsoft.com/office/drawing/2014/main" val="20000"/>
                    </a:ext>
                  </a:extLst>
                </a:gridCol>
                <a:gridCol w="6131024">
                  <a:extLst>
                    <a:ext uri="{9D8B030D-6E8A-4147-A177-3AD203B41FA5}">
                      <a16:colId xmlns:a16="http://schemas.microsoft.com/office/drawing/2014/main" val="20001"/>
                    </a:ext>
                  </a:extLst>
                </a:gridCol>
              </a:tblGrid>
              <a:tr h="370840">
                <a:tc>
                  <a:txBody>
                    <a:bodyPr/>
                    <a:lstStyle/>
                    <a:p>
                      <a:r>
                        <a:rPr lang="es-ES" b="0" dirty="0">
                          <a:solidFill>
                            <a:schemeClr val="tx1"/>
                          </a:solidFill>
                        </a:rPr>
                        <a:t>INICIO</a:t>
                      </a:r>
                    </a:p>
                  </a:txBody>
                  <a:tcPr>
                    <a:solidFill>
                      <a:schemeClr val="accent1">
                        <a:lumMod val="20000"/>
                        <a:lumOff val="80000"/>
                      </a:schemeClr>
                    </a:solidFill>
                  </a:tcPr>
                </a:tc>
                <a:tc>
                  <a:txBody>
                    <a:bodyPr/>
                    <a:lstStyle/>
                    <a:p>
                      <a:r>
                        <a:rPr lang="es-ES" b="0" dirty="0">
                          <a:solidFill>
                            <a:schemeClr val="tx1"/>
                          </a:solidFill>
                        </a:rPr>
                        <a:t>Diagnóstico de EA estadio leve-moderado</a:t>
                      </a:r>
                    </a:p>
                    <a:p>
                      <a:r>
                        <a:rPr lang="es-ES" b="0" dirty="0">
                          <a:solidFill>
                            <a:schemeClr val="tx1"/>
                          </a:solidFill>
                        </a:rPr>
                        <a:t>Valoración</a:t>
                      </a:r>
                      <a:r>
                        <a:rPr lang="es-ES" b="0" baseline="0" dirty="0">
                          <a:solidFill>
                            <a:schemeClr val="tx1"/>
                          </a:solidFill>
                        </a:rPr>
                        <a:t> cognitiva basal</a:t>
                      </a:r>
                    </a:p>
                    <a:p>
                      <a:r>
                        <a:rPr lang="es-ES" b="0" baseline="0" dirty="0">
                          <a:solidFill>
                            <a:schemeClr val="tx1"/>
                          </a:solidFill>
                        </a:rPr>
                        <a:t>Repasar medicación con acción </a:t>
                      </a:r>
                      <a:r>
                        <a:rPr lang="es-ES" b="0" baseline="0" dirty="0" err="1">
                          <a:solidFill>
                            <a:schemeClr val="tx1"/>
                          </a:solidFill>
                        </a:rPr>
                        <a:t>anticolinergica</a:t>
                      </a:r>
                      <a:r>
                        <a:rPr lang="es-ES" b="0" baseline="0" dirty="0">
                          <a:solidFill>
                            <a:schemeClr val="tx1"/>
                          </a:solidFill>
                        </a:rPr>
                        <a:t>.</a:t>
                      </a:r>
                      <a:endParaRPr lang="es-ES" b="0"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10000"/>
                  </a:ext>
                </a:extLst>
              </a:tr>
              <a:tr h="370840">
                <a:tc>
                  <a:txBody>
                    <a:bodyPr/>
                    <a:lstStyle/>
                    <a:p>
                      <a:r>
                        <a:rPr lang="es-ES" dirty="0"/>
                        <a:t>TITULACIÓN</a:t>
                      </a:r>
                    </a:p>
                  </a:txBody>
                  <a:tcPr/>
                </a:tc>
                <a:tc>
                  <a:txBody>
                    <a:bodyPr/>
                    <a:lstStyle/>
                    <a:p>
                      <a:r>
                        <a:rPr lang="es-ES" dirty="0"/>
                        <a:t>Incrementar la dosis progresivamente hasta alcanzar</a:t>
                      </a:r>
                      <a:r>
                        <a:rPr lang="es-ES" baseline="0" dirty="0"/>
                        <a:t> la máxima tolerada. </a:t>
                      </a:r>
                      <a:endParaRPr lang="es-ES"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MONITORIZACIÓN</a:t>
                      </a:r>
                    </a:p>
                  </a:txBody>
                  <a:tcPr/>
                </a:tc>
                <a:tc>
                  <a:txBody>
                    <a:bodyPr/>
                    <a:lstStyle/>
                    <a:p>
                      <a:r>
                        <a:rPr lang="es-ES" dirty="0"/>
                        <a:t>Comprobar la actuación del fármaco sobre la función cognitiva, la impresión del cuidador, los trastornos conductuales, la calidad de vida así como la impresión general o global. </a:t>
                      </a:r>
                    </a:p>
                  </a:txBody>
                  <a:tcPr/>
                </a:tc>
                <a:extLst>
                  <a:ext uri="{0D108BD9-81ED-4DB2-BD59-A6C34878D82A}">
                    <a16:rowId xmlns:a16="http://schemas.microsoft.com/office/drawing/2014/main" val="10002"/>
                  </a:ext>
                </a:extLst>
              </a:tr>
              <a:tr h="370840">
                <a:tc>
                  <a:txBody>
                    <a:bodyPr/>
                    <a:lstStyle/>
                    <a:p>
                      <a:r>
                        <a:rPr lang="es-ES" dirty="0"/>
                        <a:t>SUSPENSIÓN.</a:t>
                      </a:r>
                      <a:r>
                        <a:rPr lang="es-ES" baseline="0" dirty="0"/>
                        <a:t> </a:t>
                      </a:r>
                      <a:endParaRPr lang="es-ES" dirty="0"/>
                    </a:p>
                  </a:txBody>
                  <a:tcPr/>
                </a:tc>
                <a:tc>
                  <a:txBody>
                    <a:bodyPr/>
                    <a:lstStyle/>
                    <a:p>
                      <a:r>
                        <a:rPr lang="es-ES" dirty="0"/>
                        <a:t>Grado de la demencia es muy severo o no existen expectativas terapéuticas razonables se debe suspender definitivamente el tratamiento. </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6AA33C-18CF-C3F6-6AFD-53FF526C31B6}"/>
              </a:ext>
            </a:extLst>
          </p:cNvPr>
          <p:cNvSpPr>
            <a:spLocks noGrp="1"/>
          </p:cNvSpPr>
          <p:nvPr>
            <p:ph type="title"/>
          </p:nvPr>
        </p:nvSpPr>
        <p:spPr/>
        <p:txBody>
          <a:bodyPr>
            <a:normAutofit fontScale="90000"/>
          </a:bodyPr>
          <a:lstStyle/>
          <a:p>
            <a:r>
              <a:rPr lang="es-ES" b="1" dirty="0"/>
              <a:t>NUEVO FÁRMACO PARA ENFERMEDAD DE ALZHEIMER</a:t>
            </a:r>
          </a:p>
        </p:txBody>
      </p:sp>
      <p:sp>
        <p:nvSpPr>
          <p:cNvPr id="3" name="Marcador de contenido 2">
            <a:extLst>
              <a:ext uri="{FF2B5EF4-FFF2-40B4-BE49-F238E27FC236}">
                <a16:creationId xmlns:a16="http://schemas.microsoft.com/office/drawing/2014/main" id="{2C9B8AB5-1003-9AAF-DF35-DC27205DB2E8}"/>
              </a:ext>
            </a:extLst>
          </p:cNvPr>
          <p:cNvSpPr>
            <a:spLocks noGrp="1"/>
          </p:cNvSpPr>
          <p:nvPr>
            <p:ph idx="1"/>
          </p:nvPr>
        </p:nvSpPr>
        <p:spPr>
          <a:xfrm>
            <a:off x="467544" y="1844824"/>
            <a:ext cx="8229600" cy="820688"/>
          </a:xfrm>
        </p:spPr>
        <p:txBody>
          <a:bodyPr/>
          <a:lstStyle/>
          <a:p>
            <a:pPr marL="0" indent="0" algn="ctr">
              <a:buNone/>
            </a:pPr>
            <a:r>
              <a:rPr lang="es-ES" b="1" dirty="0">
                <a:solidFill>
                  <a:srgbClr val="FF0000"/>
                </a:solidFill>
              </a:rPr>
              <a:t>LECANEMAB </a:t>
            </a:r>
            <a:r>
              <a:rPr lang="es-ES" b="1" i="0" dirty="0">
                <a:solidFill>
                  <a:srgbClr val="4A0D66"/>
                </a:solidFill>
                <a:effectLst/>
                <a:latin typeface="HouschkaAltPro"/>
              </a:rPr>
              <a:t>(</a:t>
            </a:r>
            <a:r>
              <a:rPr lang="es-ES" b="1" i="0" dirty="0" err="1">
                <a:solidFill>
                  <a:srgbClr val="4A0D66"/>
                </a:solidFill>
                <a:effectLst/>
                <a:latin typeface="HouschkaAltPro"/>
              </a:rPr>
              <a:t>Leqembi</a:t>
            </a:r>
            <a:r>
              <a:rPr lang="es-ES" b="1" i="0" dirty="0">
                <a:solidFill>
                  <a:srgbClr val="4A0D66"/>
                </a:solidFill>
                <a:effectLst/>
                <a:latin typeface="HouschkaAltPro"/>
              </a:rPr>
              <a:t>™) </a:t>
            </a:r>
          </a:p>
          <a:p>
            <a:pPr marL="0" indent="0" algn="ctr">
              <a:buNone/>
            </a:pPr>
            <a:endParaRPr lang="es-ES" b="1" dirty="0">
              <a:solidFill>
                <a:srgbClr val="FF0000"/>
              </a:solidFill>
            </a:endParaRPr>
          </a:p>
        </p:txBody>
      </p:sp>
      <p:sp>
        <p:nvSpPr>
          <p:cNvPr id="5" name="CuadroTexto 4">
            <a:extLst>
              <a:ext uri="{FF2B5EF4-FFF2-40B4-BE49-F238E27FC236}">
                <a16:creationId xmlns:a16="http://schemas.microsoft.com/office/drawing/2014/main" id="{76C038C4-E7BF-DE7D-678E-7729E71F82BC}"/>
              </a:ext>
            </a:extLst>
          </p:cNvPr>
          <p:cNvSpPr txBox="1"/>
          <p:nvPr/>
        </p:nvSpPr>
        <p:spPr>
          <a:xfrm>
            <a:off x="539552" y="2665512"/>
            <a:ext cx="7992888" cy="3970318"/>
          </a:xfrm>
          <a:prstGeom prst="rect">
            <a:avLst/>
          </a:prstGeom>
          <a:noFill/>
        </p:spPr>
        <p:txBody>
          <a:bodyPr wrap="square" rtlCol="0">
            <a:spAutoFit/>
          </a:bodyPr>
          <a:lstStyle/>
          <a:p>
            <a:pPr marL="285750" indent="-285750" algn="just">
              <a:buFont typeface="Arial" panose="020B0604020202020204" pitchFamily="34" charset="0"/>
              <a:buChar char="•"/>
            </a:pPr>
            <a:r>
              <a:rPr lang="es-ES" dirty="0"/>
              <a:t>Fármaco experimental contra la EA fabricado por las compañías </a:t>
            </a:r>
            <a:r>
              <a:rPr lang="es-ES" dirty="0" err="1"/>
              <a:t>Eisai</a:t>
            </a:r>
            <a:r>
              <a:rPr lang="es-ES" dirty="0"/>
              <a:t> Co </a:t>
            </a:r>
            <a:r>
              <a:rPr lang="es-ES" dirty="0" err="1"/>
              <a:t>Ltd</a:t>
            </a:r>
            <a:r>
              <a:rPr lang="es-ES" dirty="0"/>
              <a:t> Biogen. </a:t>
            </a:r>
          </a:p>
          <a:p>
            <a:pPr marL="285750" indent="-285750" algn="just">
              <a:buFont typeface="Arial" panose="020B0604020202020204" pitchFamily="34" charset="0"/>
              <a:buChar char="•"/>
            </a:pPr>
            <a:r>
              <a:rPr lang="es-ES" dirty="0"/>
              <a:t>Ralentiza el deterioro cognitivo y funcional  en un gran ensayo de 1800 pacientes en la primera fase de la enfermedad. Demuestra que la eliminación de los depósitos pegajosos de una proteína llamada beta amiloide del cerebro de las personas con EA en fase inicial puede retrasar el avance de la enfermedad.</a:t>
            </a:r>
          </a:p>
          <a:p>
            <a:pPr marL="285750" indent="-285750" algn="just">
              <a:buFont typeface="Arial" panose="020B0604020202020204" pitchFamily="34" charset="0"/>
              <a:buChar char="•"/>
            </a:pPr>
            <a:r>
              <a:rPr lang="es-ES" dirty="0"/>
              <a:t>Será dirigido hacia  EA en fase temprana y DCL debido a EA que mostraron evidencias de acumulación de placas beta-amiloide en el cerebro. </a:t>
            </a:r>
          </a:p>
          <a:p>
            <a:pPr algn="just"/>
            <a:endParaRPr lang="es-ES" dirty="0"/>
          </a:p>
          <a:p>
            <a:pPr marL="285750" indent="-285750" algn="just">
              <a:buFont typeface="Arial" panose="020B0604020202020204" pitchFamily="34" charset="0"/>
              <a:buChar char="•"/>
            </a:pPr>
            <a:r>
              <a:rPr lang="es-ES" dirty="0"/>
              <a:t>Esto se convierte en un gran impulso para estudios similares que llevan a cabo laboratorios como Roche (GANRENERUMAB) y Eli Lilly (DONANEMAB).</a:t>
            </a:r>
          </a:p>
          <a:p>
            <a:pPr marL="285750" indent="-285750" algn="just">
              <a:buFont typeface="Arial" panose="020B0604020202020204" pitchFamily="34" charset="0"/>
              <a:buChar char="•"/>
            </a:pPr>
            <a:r>
              <a:rPr lang="es-ES" dirty="0"/>
              <a:t>Estos trabajos están basados en la posible interacción de anticuerpos monoclonales con las proteínas b-amiloide y Tau.</a:t>
            </a:r>
          </a:p>
          <a:p>
            <a:pPr marL="285750" indent="-285750">
              <a:buFont typeface="Arial" panose="020B0604020202020204" pitchFamily="34" charset="0"/>
              <a:buChar char="•"/>
            </a:pPr>
            <a:endParaRPr lang="es-ES" dirty="0"/>
          </a:p>
        </p:txBody>
      </p:sp>
    </p:spTree>
    <p:extLst>
      <p:ext uri="{BB962C8B-B14F-4D97-AF65-F5344CB8AC3E}">
        <p14:creationId xmlns:p14="http://schemas.microsoft.com/office/powerpoint/2010/main" val="83003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1B17D1-E0CF-6754-D2FC-0A0A476F44BE}"/>
              </a:ext>
            </a:extLst>
          </p:cNvPr>
          <p:cNvSpPr>
            <a:spLocks noGrp="1"/>
          </p:cNvSpPr>
          <p:nvPr>
            <p:ph type="title"/>
          </p:nvPr>
        </p:nvSpPr>
        <p:spPr/>
        <p:txBody>
          <a:bodyPr/>
          <a:lstStyle/>
          <a:p>
            <a:r>
              <a:rPr lang="es-ES" b="1" dirty="0"/>
              <a:t>PREVENCIÓN</a:t>
            </a:r>
          </a:p>
        </p:txBody>
      </p:sp>
      <p:sp>
        <p:nvSpPr>
          <p:cNvPr id="3" name="Marcador de contenido 2">
            <a:extLst>
              <a:ext uri="{FF2B5EF4-FFF2-40B4-BE49-F238E27FC236}">
                <a16:creationId xmlns:a16="http://schemas.microsoft.com/office/drawing/2014/main" id="{4D3B64BC-0D06-586C-31B1-1AAF28D51C09}"/>
              </a:ext>
            </a:extLst>
          </p:cNvPr>
          <p:cNvSpPr>
            <a:spLocks noGrp="1"/>
          </p:cNvSpPr>
          <p:nvPr>
            <p:ph idx="1"/>
          </p:nvPr>
        </p:nvSpPr>
        <p:spPr/>
        <p:txBody>
          <a:bodyPr>
            <a:normAutofit fontScale="85000" lnSpcReduction="10000"/>
          </a:bodyPr>
          <a:lstStyle/>
          <a:p>
            <a:pPr marL="0" indent="0">
              <a:buNone/>
            </a:pPr>
            <a:r>
              <a:rPr lang="es-ES" b="1" dirty="0"/>
              <a:t>A la espera de nuevos fármacos, priorizar la prevención:</a:t>
            </a:r>
          </a:p>
          <a:p>
            <a:pPr lvl="1">
              <a:buFont typeface="Courier New" panose="02070309020205020404" pitchFamily="49" charset="0"/>
              <a:buChar char="o"/>
            </a:pPr>
            <a:r>
              <a:rPr lang="es-ES" dirty="0"/>
              <a:t>Alimentación adecuada.</a:t>
            </a:r>
          </a:p>
          <a:p>
            <a:pPr lvl="1">
              <a:buFont typeface="Courier New" panose="02070309020205020404" pitchFamily="49" charset="0"/>
              <a:buChar char="o"/>
            </a:pPr>
            <a:r>
              <a:rPr lang="es-ES" dirty="0"/>
              <a:t>Ejercicio físico.</a:t>
            </a:r>
          </a:p>
          <a:p>
            <a:pPr lvl="1">
              <a:buFont typeface="Courier New" panose="02070309020205020404" pitchFamily="49" charset="0"/>
              <a:buChar char="o"/>
            </a:pPr>
            <a:r>
              <a:rPr lang="es-ES" dirty="0"/>
              <a:t>Control del estrés y  del estado de ánimo.</a:t>
            </a:r>
          </a:p>
          <a:p>
            <a:pPr lvl="1">
              <a:buFont typeface="Courier New" panose="02070309020205020404" pitchFamily="49" charset="0"/>
              <a:buChar char="o"/>
            </a:pPr>
            <a:r>
              <a:rPr lang="es-ES" dirty="0"/>
              <a:t>Relaciones sociales satisfactorias.</a:t>
            </a:r>
          </a:p>
          <a:p>
            <a:pPr lvl="1">
              <a:buFont typeface="Courier New" panose="02070309020205020404" pitchFamily="49" charset="0"/>
              <a:buChar char="o"/>
            </a:pPr>
            <a:r>
              <a:rPr lang="es-ES" dirty="0"/>
              <a:t>Mantenerse intelectualmente activo.</a:t>
            </a:r>
          </a:p>
          <a:p>
            <a:pPr lvl="1">
              <a:buFont typeface="Courier New" panose="02070309020205020404" pitchFamily="49" charset="0"/>
              <a:buChar char="o"/>
            </a:pPr>
            <a:r>
              <a:rPr lang="es-ES" dirty="0"/>
              <a:t>Eliminación de tóxicos.</a:t>
            </a:r>
          </a:p>
          <a:p>
            <a:pPr lvl="1">
              <a:buFont typeface="Courier New" panose="02070309020205020404" pitchFamily="49" charset="0"/>
              <a:buChar char="o"/>
            </a:pPr>
            <a:r>
              <a:rPr lang="es-ES" dirty="0"/>
              <a:t>Peso saludable.</a:t>
            </a:r>
          </a:p>
          <a:p>
            <a:pPr lvl="1">
              <a:buFont typeface="Courier New" panose="02070309020205020404" pitchFamily="49" charset="0"/>
              <a:buChar char="o"/>
            </a:pPr>
            <a:r>
              <a:rPr lang="es-ES" dirty="0"/>
              <a:t>Control de la salud y uso de medicamentos.</a:t>
            </a:r>
          </a:p>
          <a:p>
            <a:pPr lvl="1">
              <a:buFont typeface="Courier New" panose="02070309020205020404" pitchFamily="49" charset="0"/>
              <a:buChar char="o"/>
            </a:pPr>
            <a:r>
              <a:rPr lang="es-ES" dirty="0"/>
              <a:t>Corregir los problemas de audición.</a:t>
            </a:r>
          </a:p>
          <a:p>
            <a:pPr lvl="1">
              <a:buFont typeface="Courier New" panose="02070309020205020404" pitchFamily="49" charset="0"/>
              <a:buChar char="o"/>
            </a:pPr>
            <a:r>
              <a:rPr lang="es-ES" dirty="0"/>
              <a:t>Evitar los traumatismos craneoencefálicos. </a:t>
            </a:r>
          </a:p>
        </p:txBody>
      </p:sp>
    </p:spTree>
    <p:extLst>
      <p:ext uri="{BB962C8B-B14F-4D97-AF65-F5344CB8AC3E}">
        <p14:creationId xmlns:p14="http://schemas.microsoft.com/office/powerpoint/2010/main" val="913685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normAutofit fontScale="90000"/>
          </a:bodyPr>
          <a:lstStyle/>
          <a:p>
            <a:r>
              <a:rPr lang="es-ES" sz="5400" b="1" dirty="0"/>
              <a:t>DIAGNOSTICO DIFERENCIAL CON DEMENCIAS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209632-D995-E931-C9FE-CB74AD529E23}"/>
              </a:ext>
            </a:extLst>
          </p:cNvPr>
          <p:cNvSpPr>
            <a:spLocks noGrp="1"/>
          </p:cNvSpPr>
          <p:nvPr>
            <p:ph type="title"/>
          </p:nvPr>
        </p:nvSpPr>
        <p:spPr/>
        <p:txBody>
          <a:bodyPr/>
          <a:lstStyle/>
          <a:p>
            <a:r>
              <a:rPr lang="es-ES" b="1" dirty="0"/>
              <a:t>DEPRESIÓN EN EL MAYOR</a:t>
            </a:r>
          </a:p>
        </p:txBody>
      </p:sp>
      <p:sp>
        <p:nvSpPr>
          <p:cNvPr id="3" name="Marcador de contenido 2">
            <a:extLst>
              <a:ext uri="{FF2B5EF4-FFF2-40B4-BE49-F238E27FC236}">
                <a16:creationId xmlns:a16="http://schemas.microsoft.com/office/drawing/2014/main" id="{6E111B58-E627-2510-0199-7E7370122B35}"/>
              </a:ext>
            </a:extLst>
          </p:cNvPr>
          <p:cNvSpPr>
            <a:spLocks noGrp="1"/>
          </p:cNvSpPr>
          <p:nvPr>
            <p:ph idx="1"/>
          </p:nvPr>
        </p:nvSpPr>
        <p:spPr>
          <a:xfrm>
            <a:off x="251520" y="1600200"/>
            <a:ext cx="8784976" cy="4525963"/>
          </a:xfrm>
        </p:spPr>
        <p:txBody>
          <a:bodyPr>
            <a:normAutofit fontScale="92500" lnSpcReduction="20000"/>
          </a:bodyPr>
          <a:lstStyle/>
          <a:p>
            <a:r>
              <a:rPr lang="es-ES" dirty="0"/>
              <a:t>SÍNTOMAS SOMÁTICOS.</a:t>
            </a:r>
          </a:p>
          <a:p>
            <a:r>
              <a:rPr lang="es-ES" dirty="0"/>
              <a:t>PERDIDA DE PESO (por falta de apetito) E INSOMNIO </a:t>
            </a:r>
          </a:p>
          <a:p>
            <a:r>
              <a:rPr lang="es-ES" dirty="0"/>
              <a:t>La depresión tiene como base ENFERMEDADES ORGÁNICAS (artropatías, neurológicas, cardiovasculares, reumatológicas,...)</a:t>
            </a:r>
          </a:p>
          <a:p>
            <a:r>
              <a:rPr lang="es-ES" dirty="0"/>
              <a:t>POLIFARMACIA.</a:t>
            </a:r>
          </a:p>
          <a:p>
            <a:r>
              <a:rPr lang="es-ES" dirty="0"/>
              <a:t>Depresión y DETERIORO COGNITIVO</a:t>
            </a:r>
          </a:p>
          <a:p>
            <a:pPr lvl="1"/>
            <a:r>
              <a:rPr lang="es-ES" dirty="0"/>
              <a:t>Demencia más episodios depresivos.</a:t>
            </a:r>
          </a:p>
          <a:p>
            <a:pPr lvl="1"/>
            <a:r>
              <a:rPr lang="es-ES" dirty="0"/>
              <a:t>Depresión con apariencia de demencia (</a:t>
            </a:r>
            <a:r>
              <a:rPr lang="es-ES" dirty="0" err="1"/>
              <a:t>Pseudodemencia</a:t>
            </a:r>
            <a:r>
              <a:rPr lang="es-ES" dirty="0"/>
              <a:t>).</a:t>
            </a:r>
          </a:p>
          <a:p>
            <a:pPr lvl="1"/>
            <a:r>
              <a:rPr lang="es-ES" dirty="0"/>
              <a:t>Depresión que evoluciona a demencia.   </a:t>
            </a:r>
          </a:p>
        </p:txBody>
      </p:sp>
    </p:spTree>
    <p:extLst>
      <p:ext uri="{BB962C8B-B14F-4D97-AF65-F5344CB8AC3E}">
        <p14:creationId xmlns:p14="http://schemas.microsoft.com/office/powerpoint/2010/main" val="4155448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lstStyle/>
          <a:p>
            <a:r>
              <a:rPr lang="es-ES" b="1" dirty="0"/>
              <a:t>PSEUDODEMENCIA DEPRESIVA</a:t>
            </a:r>
          </a:p>
        </p:txBody>
      </p:sp>
      <p:sp>
        <p:nvSpPr>
          <p:cNvPr id="3" name="2 Marcador de contenido"/>
          <p:cNvSpPr>
            <a:spLocks noGrp="1"/>
          </p:cNvSpPr>
          <p:nvPr>
            <p:ph idx="1"/>
          </p:nvPr>
        </p:nvSpPr>
        <p:spPr/>
        <p:txBody>
          <a:bodyPr/>
          <a:lstStyle/>
          <a:p>
            <a:r>
              <a:rPr lang="es-ES" dirty="0"/>
              <a:t>Cuando coinciden en un paciente síntomas cognitivos y afectivos evidentes es obligado el diagnóstico diferencial de la </a:t>
            </a:r>
            <a:r>
              <a:rPr lang="es-ES" b="1" dirty="0" err="1"/>
              <a:t>Pseudodemencia</a:t>
            </a:r>
            <a:r>
              <a:rPr lang="es-ES" b="1" dirty="0"/>
              <a:t> depresiva</a:t>
            </a:r>
            <a:r>
              <a:rPr lang="es-ES" dirty="0"/>
              <a:t>.</a:t>
            </a:r>
          </a:p>
          <a:p>
            <a:r>
              <a:rPr lang="es-ES" dirty="0"/>
              <a:t>Se trata de una depresión que cursa con una afectación cognitiva reversible; que si no se trata puede evolucionar a demencia.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ln w="19050">
            <a:solidFill>
              <a:schemeClr val="tx1"/>
            </a:solidFill>
          </a:ln>
        </p:spPr>
        <p:txBody>
          <a:bodyPr/>
          <a:lstStyle/>
          <a:p>
            <a:r>
              <a:rPr lang="es-ES" dirty="0"/>
              <a:t>DEMENCIA VS PSEUDODEMENCIA</a:t>
            </a:r>
          </a:p>
        </p:txBody>
      </p:sp>
      <p:graphicFrame>
        <p:nvGraphicFramePr>
          <p:cNvPr id="4" name="3 Marcador de contenido"/>
          <p:cNvGraphicFramePr>
            <a:graphicFrameLocks noGrp="1"/>
          </p:cNvGraphicFramePr>
          <p:nvPr>
            <p:ph idx="1"/>
          </p:nvPr>
        </p:nvGraphicFramePr>
        <p:xfrm>
          <a:off x="457200" y="1600200"/>
          <a:ext cx="8229600" cy="3606800"/>
        </p:xfrm>
        <a:graphic>
          <a:graphicData uri="http://schemas.openxmlformats.org/drawingml/2006/table">
            <a:tbl>
              <a:tblPr firstRow="1" bandRow="1">
                <a:tableStyleId>{5C22544A-7EE6-4342-B048-85BDC9FD1C3A}</a:tableStyleId>
              </a:tblPr>
              <a:tblGrid>
                <a:gridCol w="2962672">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3322712">
                  <a:extLst>
                    <a:ext uri="{9D8B030D-6E8A-4147-A177-3AD203B41FA5}">
                      <a16:colId xmlns:a16="http://schemas.microsoft.com/office/drawing/2014/main" val="20002"/>
                    </a:ext>
                  </a:extLst>
                </a:gridCol>
              </a:tblGrid>
              <a:tr h="370840">
                <a:tc>
                  <a:txBody>
                    <a:bodyPr/>
                    <a:lstStyle/>
                    <a:p>
                      <a:endParaRPr lang="es-ES" dirty="0"/>
                    </a:p>
                  </a:txBody>
                  <a:tcPr/>
                </a:tc>
                <a:tc>
                  <a:txBody>
                    <a:bodyPr/>
                    <a:lstStyle/>
                    <a:p>
                      <a:r>
                        <a:rPr lang="es-ES" dirty="0"/>
                        <a:t>DEMENCIA</a:t>
                      </a:r>
                    </a:p>
                  </a:txBody>
                  <a:tcPr/>
                </a:tc>
                <a:tc>
                  <a:txBody>
                    <a:bodyPr/>
                    <a:lstStyle/>
                    <a:p>
                      <a:r>
                        <a:rPr lang="es-ES" dirty="0"/>
                        <a:t>PSEUDODEMENCIA</a:t>
                      </a:r>
                      <a:r>
                        <a:rPr lang="es-ES" baseline="0" dirty="0"/>
                        <a:t> DEPRESIVA</a:t>
                      </a:r>
                      <a:endParaRPr lang="es-ES" dirty="0"/>
                    </a:p>
                  </a:txBody>
                  <a:tcPr/>
                </a:tc>
                <a:extLst>
                  <a:ext uri="{0D108BD9-81ED-4DB2-BD59-A6C34878D82A}">
                    <a16:rowId xmlns:a16="http://schemas.microsoft.com/office/drawing/2014/main" val="10000"/>
                  </a:ext>
                </a:extLst>
              </a:tr>
              <a:tr h="370840">
                <a:tc>
                  <a:txBody>
                    <a:bodyPr/>
                    <a:lstStyle/>
                    <a:p>
                      <a:r>
                        <a:rPr lang="es-ES" dirty="0"/>
                        <a:t>DEBUT</a:t>
                      </a:r>
                    </a:p>
                  </a:txBody>
                  <a:tcPr/>
                </a:tc>
                <a:tc>
                  <a:txBody>
                    <a:bodyPr/>
                    <a:lstStyle/>
                    <a:p>
                      <a:r>
                        <a:rPr lang="es-ES" dirty="0"/>
                        <a:t>Impreciso,</a:t>
                      </a:r>
                      <a:r>
                        <a:rPr lang="es-ES" baseline="0" dirty="0"/>
                        <a:t> lento</a:t>
                      </a:r>
                      <a:endParaRPr lang="es-ES" dirty="0"/>
                    </a:p>
                  </a:txBody>
                  <a:tcPr/>
                </a:tc>
                <a:tc>
                  <a:txBody>
                    <a:bodyPr/>
                    <a:lstStyle/>
                    <a:p>
                      <a:r>
                        <a:rPr lang="es-ES" dirty="0"/>
                        <a:t>Preciso,</a:t>
                      </a:r>
                      <a:r>
                        <a:rPr lang="es-ES" baseline="0" dirty="0"/>
                        <a:t> rápido</a:t>
                      </a:r>
                      <a:endParaRPr lang="es-ES" dirty="0"/>
                    </a:p>
                  </a:txBody>
                  <a:tcPr/>
                </a:tc>
                <a:extLst>
                  <a:ext uri="{0D108BD9-81ED-4DB2-BD59-A6C34878D82A}">
                    <a16:rowId xmlns:a16="http://schemas.microsoft.com/office/drawing/2014/main" val="10001"/>
                  </a:ext>
                </a:extLst>
              </a:tr>
              <a:tr h="370840">
                <a:tc>
                  <a:txBody>
                    <a:bodyPr/>
                    <a:lstStyle/>
                    <a:p>
                      <a:r>
                        <a:rPr lang="es-ES" dirty="0"/>
                        <a:t>Antecedentes</a:t>
                      </a:r>
                      <a:r>
                        <a:rPr lang="es-ES" baseline="0" dirty="0"/>
                        <a:t> depresivos</a:t>
                      </a:r>
                      <a:endParaRPr lang="es-ES" dirty="0"/>
                    </a:p>
                  </a:txBody>
                  <a:tcPr/>
                </a:tc>
                <a:tc>
                  <a:txBody>
                    <a:bodyPr/>
                    <a:lstStyle/>
                    <a:p>
                      <a:r>
                        <a:rPr lang="es-ES" dirty="0"/>
                        <a:t>No</a:t>
                      </a:r>
                    </a:p>
                  </a:txBody>
                  <a:tcPr/>
                </a:tc>
                <a:tc>
                  <a:txBody>
                    <a:bodyPr/>
                    <a:lstStyle/>
                    <a:p>
                      <a:r>
                        <a:rPr lang="es-ES" dirty="0"/>
                        <a:t>Si</a:t>
                      </a:r>
                    </a:p>
                  </a:txBody>
                  <a:tcPr/>
                </a:tc>
                <a:extLst>
                  <a:ext uri="{0D108BD9-81ED-4DB2-BD59-A6C34878D82A}">
                    <a16:rowId xmlns:a16="http://schemas.microsoft.com/office/drawing/2014/main" val="10002"/>
                  </a:ext>
                </a:extLst>
              </a:tr>
              <a:tr h="370840">
                <a:tc>
                  <a:txBody>
                    <a:bodyPr/>
                    <a:lstStyle/>
                    <a:p>
                      <a:r>
                        <a:rPr lang="es-ES" dirty="0"/>
                        <a:t>Quejas subjetivas</a:t>
                      </a:r>
                      <a:r>
                        <a:rPr lang="es-ES" baseline="0" dirty="0"/>
                        <a:t> pérdida memoria</a:t>
                      </a:r>
                      <a:endParaRPr lang="es-ES" dirty="0"/>
                    </a:p>
                  </a:txBody>
                  <a:tcPr/>
                </a:tc>
                <a:tc>
                  <a:txBody>
                    <a:bodyPr/>
                    <a:lstStyle/>
                    <a:p>
                      <a:r>
                        <a:rPr lang="es-ES" dirty="0"/>
                        <a:t>No</a:t>
                      </a:r>
                    </a:p>
                  </a:txBody>
                  <a:tcPr/>
                </a:tc>
                <a:tc>
                  <a:txBody>
                    <a:bodyPr/>
                    <a:lstStyle/>
                    <a:p>
                      <a:r>
                        <a:rPr lang="es-ES" dirty="0"/>
                        <a:t>Si</a:t>
                      </a:r>
                    </a:p>
                  </a:txBody>
                  <a:tcPr/>
                </a:tc>
                <a:extLst>
                  <a:ext uri="{0D108BD9-81ED-4DB2-BD59-A6C34878D82A}">
                    <a16:rowId xmlns:a16="http://schemas.microsoft.com/office/drawing/2014/main" val="10003"/>
                  </a:ext>
                </a:extLst>
              </a:tr>
              <a:tr h="370840">
                <a:tc>
                  <a:txBody>
                    <a:bodyPr/>
                    <a:lstStyle/>
                    <a:p>
                      <a:r>
                        <a:rPr lang="es-ES" dirty="0"/>
                        <a:t>Variación circadiana</a:t>
                      </a:r>
                    </a:p>
                  </a:txBody>
                  <a:tcPr/>
                </a:tc>
                <a:tc>
                  <a:txBody>
                    <a:bodyPr/>
                    <a:lstStyle/>
                    <a:p>
                      <a:r>
                        <a:rPr lang="es-ES" dirty="0"/>
                        <a:t>No</a:t>
                      </a:r>
                    </a:p>
                  </a:txBody>
                  <a:tcPr/>
                </a:tc>
                <a:tc>
                  <a:txBody>
                    <a:bodyPr/>
                    <a:lstStyle/>
                    <a:p>
                      <a:r>
                        <a:rPr lang="es-ES" dirty="0"/>
                        <a:t>Si</a:t>
                      </a:r>
                    </a:p>
                  </a:txBody>
                  <a:tcPr/>
                </a:tc>
                <a:extLst>
                  <a:ext uri="{0D108BD9-81ED-4DB2-BD59-A6C34878D82A}">
                    <a16:rowId xmlns:a16="http://schemas.microsoft.com/office/drawing/2014/main" val="10004"/>
                  </a:ext>
                </a:extLst>
              </a:tr>
              <a:tr h="370840">
                <a:tc>
                  <a:txBody>
                    <a:bodyPr/>
                    <a:lstStyle/>
                    <a:p>
                      <a:r>
                        <a:rPr lang="es-ES" dirty="0"/>
                        <a:t>Ideas de culpo</a:t>
                      </a:r>
                    </a:p>
                  </a:txBody>
                  <a:tcPr/>
                </a:tc>
                <a:tc>
                  <a:txBody>
                    <a:bodyPr/>
                    <a:lstStyle/>
                    <a:p>
                      <a:r>
                        <a:rPr lang="es-ES" dirty="0"/>
                        <a:t>No</a:t>
                      </a:r>
                    </a:p>
                  </a:txBody>
                  <a:tcPr/>
                </a:tc>
                <a:tc>
                  <a:txBody>
                    <a:bodyPr/>
                    <a:lstStyle/>
                    <a:p>
                      <a:r>
                        <a:rPr lang="es-ES" dirty="0"/>
                        <a:t>Si</a:t>
                      </a:r>
                    </a:p>
                  </a:txBody>
                  <a:tcPr/>
                </a:tc>
                <a:extLst>
                  <a:ext uri="{0D108BD9-81ED-4DB2-BD59-A6C34878D82A}">
                    <a16:rowId xmlns:a16="http://schemas.microsoft.com/office/drawing/2014/main" val="10005"/>
                  </a:ext>
                </a:extLst>
              </a:tr>
              <a:tr h="370840">
                <a:tc>
                  <a:txBody>
                    <a:bodyPr/>
                    <a:lstStyle/>
                    <a:p>
                      <a:r>
                        <a:rPr lang="es-ES" dirty="0"/>
                        <a:t>Respuesta</a:t>
                      </a:r>
                      <a:r>
                        <a:rPr lang="es-ES" baseline="0" dirty="0"/>
                        <a:t> tipo “no se”</a:t>
                      </a:r>
                      <a:endParaRPr lang="es-ES" dirty="0"/>
                    </a:p>
                  </a:txBody>
                  <a:tcPr/>
                </a:tc>
                <a:tc>
                  <a:txBody>
                    <a:bodyPr/>
                    <a:lstStyle/>
                    <a:p>
                      <a:r>
                        <a:rPr lang="es-ES" dirty="0"/>
                        <a:t>Frecuentes</a:t>
                      </a:r>
                      <a:r>
                        <a:rPr lang="es-ES" baseline="0" dirty="0"/>
                        <a:t> </a:t>
                      </a:r>
                      <a:endParaRPr lang="es-ES" dirty="0"/>
                    </a:p>
                  </a:txBody>
                  <a:tcPr/>
                </a:tc>
                <a:tc>
                  <a:txBody>
                    <a:bodyPr/>
                    <a:lstStyle/>
                    <a:p>
                      <a:r>
                        <a:rPr lang="es-ES" dirty="0"/>
                        <a:t>Infrecuentes </a:t>
                      </a:r>
                    </a:p>
                  </a:txBody>
                  <a:tcPr/>
                </a:tc>
                <a:extLst>
                  <a:ext uri="{0D108BD9-81ED-4DB2-BD59-A6C34878D82A}">
                    <a16:rowId xmlns:a16="http://schemas.microsoft.com/office/drawing/2014/main" val="10006"/>
                  </a:ext>
                </a:extLst>
              </a:tr>
              <a:tr h="370840">
                <a:tc>
                  <a:txBody>
                    <a:bodyPr/>
                    <a:lstStyle/>
                    <a:p>
                      <a:r>
                        <a:rPr lang="es-ES" dirty="0"/>
                        <a:t>Memoria reciente</a:t>
                      </a:r>
                    </a:p>
                  </a:txBody>
                  <a:tcPr/>
                </a:tc>
                <a:tc>
                  <a:txBody>
                    <a:bodyPr/>
                    <a:lstStyle/>
                    <a:p>
                      <a:r>
                        <a:rPr lang="es-ES" dirty="0"/>
                        <a:t>Peor</a:t>
                      </a:r>
                    </a:p>
                  </a:txBody>
                  <a:tcPr/>
                </a:tc>
                <a:tc>
                  <a:txBody>
                    <a:bodyPr/>
                    <a:lstStyle/>
                    <a:p>
                      <a:r>
                        <a:rPr lang="es-ES" dirty="0"/>
                        <a:t>Mejor</a:t>
                      </a:r>
                    </a:p>
                  </a:txBody>
                  <a:tcPr/>
                </a:tc>
                <a:extLst>
                  <a:ext uri="{0D108BD9-81ED-4DB2-BD59-A6C34878D82A}">
                    <a16:rowId xmlns:a16="http://schemas.microsoft.com/office/drawing/2014/main" val="10007"/>
                  </a:ext>
                </a:extLst>
              </a:tr>
              <a:tr h="370840">
                <a:tc>
                  <a:txBody>
                    <a:bodyPr/>
                    <a:lstStyle/>
                    <a:p>
                      <a:r>
                        <a:rPr lang="es-ES" dirty="0"/>
                        <a:t>Síntomas neurológicos </a:t>
                      </a:r>
                    </a:p>
                  </a:txBody>
                  <a:tcPr/>
                </a:tc>
                <a:tc>
                  <a:txBody>
                    <a:bodyPr/>
                    <a:lstStyle/>
                    <a:p>
                      <a:r>
                        <a:rPr lang="es-ES" dirty="0"/>
                        <a:t>Si</a:t>
                      </a:r>
                    </a:p>
                  </a:txBody>
                  <a:tcPr/>
                </a:tc>
                <a:tc>
                  <a:txBody>
                    <a:bodyPr/>
                    <a:lstStyle/>
                    <a:p>
                      <a:r>
                        <a:rPr lang="es-ES" dirty="0"/>
                        <a:t>No</a:t>
                      </a: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p:spPr>
        <p:txBody>
          <a:bodyPr/>
          <a:lstStyle/>
          <a:p>
            <a:r>
              <a:rPr lang="es-ES" b="1" dirty="0"/>
              <a:t>DELIRIUM VS DEMENCIA</a:t>
            </a:r>
          </a:p>
        </p:txBody>
      </p:sp>
      <p:sp>
        <p:nvSpPr>
          <p:cNvPr id="3" name="2 Marcador de contenido"/>
          <p:cNvSpPr>
            <a:spLocks noGrp="1"/>
          </p:cNvSpPr>
          <p:nvPr>
            <p:ph idx="1"/>
          </p:nvPr>
        </p:nvSpPr>
        <p:spPr/>
        <p:txBody>
          <a:bodyPr>
            <a:normAutofit fontScale="92500" lnSpcReduction="10000"/>
          </a:bodyPr>
          <a:lstStyle/>
          <a:p>
            <a:pPr algn="just">
              <a:buNone/>
            </a:pPr>
            <a:r>
              <a:rPr lang="es-ES" dirty="0"/>
              <a:t>Dos síndromes </a:t>
            </a:r>
            <a:r>
              <a:rPr lang="es-ES" dirty="0" err="1"/>
              <a:t>neurocognitivos</a:t>
            </a:r>
            <a:r>
              <a:rPr lang="es-ES" dirty="0"/>
              <a:t> de alta prevalencia en la población mayor. </a:t>
            </a:r>
          </a:p>
          <a:p>
            <a:pPr algn="just">
              <a:buNone/>
            </a:pPr>
            <a:endParaRPr lang="es-ES" dirty="0"/>
          </a:p>
          <a:p>
            <a:pPr algn="just">
              <a:buNone/>
            </a:pPr>
            <a:r>
              <a:rPr lang="es-ES" dirty="0"/>
              <a:t>Se diferencian en función de:</a:t>
            </a:r>
          </a:p>
          <a:p>
            <a:pPr algn="just"/>
            <a:r>
              <a:rPr lang="es-ES" dirty="0"/>
              <a:t>Forma de presentación </a:t>
            </a:r>
          </a:p>
          <a:p>
            <a:pPr algn="just"/>
            <a:r>
              <a:rPr lang="es-ES" dirty="0"/>
              <a:t>Curso evolutivo. </a:t>
            </a:r>
          </a:p>
          <a:p>
            <a:pPr algn="just"/>
            <a:r>
              <a:rPr lang="es-ES" dirty="0"/>
              <a:t>Afectación o no de la conciencia.</a:t>
            </a:r>
          </a:p>
          <a:p>
            <a:pPr algn="just"/>
            <a:r>
              <a:rPr lang="es-ES" dirty="0"/>
              <a:t>Pronóstico (potencial reversibilidad) </a:t>
            </a:r>
          </a:p>
          <a:p>
            <a:pPr algn="just"/>
            <a:r>
              <a:rPr lang="es-ES" dirty="0"/>
              <a:t>Sustrato etiológico.</a:t>
            </a:r>
          </a:p>
          <a:p>
            <a:endParaRPr lang="es-ES" dirty="0"/>
          </a:p>
          <a:p>
            <a:endParaRPr lang="es-E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lstStyle/>
          <a:p>
            <a:r>
              <a:rPr lang="es-ES" b="1" dirty="0"/>
              <a:t>DELIRIUM</a:t>
            </a:r>
          </a:p>
        </p:txBody>
      </p:sp>
      <p:sp>
        <p:nvSpPr>
          <p:cNvPr id="3" name="2 Marcador de contenido"/>
          <p:cNvSpPr>
            <a:spLocks noGrp="1"/>
          </p:cNvSpPr>
          <p:nvPr>
            <p:ph idx="1"/>
          </p:nvPr>
        </p:nvSpPr>
        <p:spPr/>
        <p:txBody>
          <a:bodyPr/>
          <a:lstStyle/>
          <a:p>
            <a:pPr algn="just">
              <a:buFontTx/>
              <a:buChar char="-"/>
            </a:pPr>
            <a:r>
              <a:rPr lang="es-ES" dirty="0"/>
              <a:t>Síndrome </a:t>
            </a:r>
            <a:r>
              <a:rPr lang="es-ES" dirty="0" err="1"/>
              <a:t>confusional</a:t>
            </a:r>
            <a:r>
              <a:rPr lang="es-ES" dirty="0"/>
              <a:t> agudo. </a:t>
            </a:r>
          </a:p>
          <a:p>
            <a:pPr algn="just">
              <a:buFontTx/>
              <a:buChar char="-"/>
            </a:pPr>
            <a:r>
              <a:rPr lang="es-ES" dirty="0"/>
              <a:t>Trastornos orgánicos de las funciones mentales superiores que de manera aguda, transitoria y global producen alteración del nivel de conciencia. </a:t>
            </a:r>
          </a:p>
          <a:p>
            <a:pPr algn="just">
              <a:buFontTx/>
              <a:buChar char="-"/>
            </a:pPr>
            <a:r>
              <a:rPr lang="es-ES" dirty="0"/>
              <a:t>Esta alteración en el estado mental se caracteriza por ser aguda y reversible.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a:ln w="19050">
            <a:solidFill>
              <a:schemeClr val="tx1"/>
            </a:solidFill>
          </a:ln>
        </p:spPr>
        <p:txBody>
          <a:bodyPr/>
          <a:lstStyle/>
          <a:p>
            <a:r>
              <a:rPr lang="es-ES" b="1" dirty="0"/>
              <a:t>DELIRIUM</a:t>
            </a:r>
            <a:r>
              <a:rPr lang="es-ES" dirty="0"/>
              <a:t> VS DEMENCIA</a:t>
            </a:r>
          </a:p>
        </p:txBody>
      </p:sp>
      <p:pic>
        <p:nvPicPr>
          <p:cNvPr id="4" name="3 Marcador de contenido" descr="24.bmp"/>
          <p:cNvPicPr>
            <a:picLocks noGrp="1" noChangeAspect="1"/>
          </p:cNvPicPr>
          <p:nvPr>
            <p:ph idx="1"/>
          </p:nvPr>
        </p:nvPicPr>
        <p:blipFill>
          <a:blip r:embed="rId3" cstate="print"/>
          <a:stretch>
            <a:fillRect/>
          </a:stretch>
        </p:blipFill>
        <p:spPr>
          <a:xfrm>
            <a:off x="1979712" y="1988840"/>
            <a:ext cx="5166756" cy="3374597"/>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Caso clínico</a:t>
            </a:r>
          </a:p>
        </p:txBody>
      </p:sp>
      <p:sp>
        <p:nvSpPr>
          <p:cNvPr id="3" name="2 Marcador de contenido"/>
          <p:cNvSpPr>
            <a:spLocks noGrp="1"/>
          </p:cNvSpPr>
          <p:nvPr>
            <p:ph idx="1"/>
          </p:nvPr>
        </p:nvSpPr>
        <p:spPr/>
        <p:txBody>
          <a:bodyPr>
            <a:normAutofit fontScale="85000" lnSpcReduction="20000"/>
          </a:bodyPr>
          <a:lstStyle/>
          <a:p>
            <a:pPr>
              <a:buNone/>
            </a:pPr>
            <a:r>
              <a:rPr lang="es-ES" dirty="0"/>
              <a:t>Una mujer de 79 años, con antecedentes de depresión, está siendo evaluada en una residencia de ancianos por sospecha de ITU. Se distrae con facilidad, insiste en las respuestas a las preguntas, hace la misma pregunta varias veces, no puede concentrarse y no es capaz de responder a preguntas a cerca de la orientación. El estado mental cambia a lo largo de un mismo día. Su familia informa de que creían que ella “no era ella misma” cuando la vieron la noche anterior, pero la hoja </a:t>
            </a:r>
            <a:r>
              <a:rPr lang="es-ES"/>
              <a:t>de enfermería de </a:t>
            </a:r>
            <a:r>
              <a:rPr lang="es-ES" dirty="0"/>
              <a:t>esta mañana indica que la conducta de la paciente fue cordial y apropiada ¿Cuál es el diagnóstico más probable? </a:t>
            </a:r>
          </a:p>
          <a:p>
            <a:pPr>
              <a:buNone/>
            </a:pPr>
            <a:endParaRPr lang="es-ES"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699</TotalTime>
  <Words>5180</Words>
  <Application>Microsoft Office PowerPoint</Application>
  <PresentationFormat>Presentación en pantalla (4:3)</PresentationFormat>
  <Paragraphs>447</Paragraphs>
  <Slides>48</Slides>
  <Notes>23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48</vt:i4>
      </vt:variant>
    </vt:vector>
  </HeadingPairs>
  <TitlesOfParts>
    <vt:vector size="53" baseType="lpstr">
      <vt:lpstr>Arial</vt:lpstr>
      <vt:lpstr>Calibri</vt:lpstr>
      <vt:lpstr>Courier New</vt:lpstr>
      <vt:lpstr>HouschkaAltPro</vt:lpstr>
      <vt:lpstr>Tema de Office</vt:lpstr>
      <vt:lpstr>Presentación de PowerPoint</vt:lpstr>
      <vt:lpstr>IMPORTANCIA DEL DIAGNÓSTICO PRECOZ EN LAS DEMENCIAS</vt:lpstr>
      <vt:lpstr>Prevalencia del deterioro cognitivo en la población y tipos de demencia</vt:lpstr>
      <vt:lpstr>POSIBLES CAUSAS DEL DIAGNÓSTICO TARDÍO</vt:lpstr>
      <vt:lpstr>BENFICIOS DE UN DIAGNOSTICO PRECOZ</vt:lpstr>
      <vt:lpstr>ENVEJECIMIENTO COGNITIVO NORMAL</vt:lpstr>
      <vt:lpstr>DETERIORO COGNITIVO LEVE (DCL)</vt:lpstr>
      <vt:lpstr>DETERIORO COGNITIVO LEVE (DCL)</vt:lpstr>
      <vt:lpstr>DETERIORO COGNITIVO LEVE (DCL)</vt:lpstr>
      <vt:lpstr>Estudio del deterioro cognoscitivo en la consulta</vt:lpstr>
      <vt:lpstr>Test de valoración: test cognitivos breves</vt:lpstr>
      <vt:lpstr>Presentación de PowerPoint</vt:lpstr>
      <vt:lpstr>Pruebas complementarias </vt:lpstr>
      <vt:lpstr>DETERIORO COGNITIVO LEVE (DCL)</vt:lpstr>
      <vt:lpstr>QUEJAS SUBJETIVAS DE MEMORIA</vt:lpstr>
      <vt:lpstr>ENFERMEDAD DE ALZHEIMER</vt:lpstr>
      <vt:lpstr>Presentación de PowerPoint</vt:lpstr>
      <vt:lpstr>Presentación de PowerPoint</vt:lpstr>
      <vt:lpstr>Presentación de PowerPoint</vt:lpstr>
      <vt:lpstr>Presentación de PowerPoint</vt:lpstr>
      <vt:lpstr>Grupo de criterios “clásicos” diagnósticos para la EA</vt:lpstr>
      <vt:lpstr>IDEAS GENERALES</vt:lpstr>
      <vt:lpstr>IDEAS GENERALES</vt:lpstr>
      <vt:lpstr>Presentación de PowerPoint</vt:lpstr>
      <vt:lpstr>Presentación de PowerPoint</vt:lpstr>
      <vt:lpstr> </vt:lpstr>
      <vt:lpstr>SE CONSERVA LA PLASTICIDAD CEREBRAL EN LAS DEMENCIA </vt:lpstr>
      <vt:lpstr>NEUROPLASTICIDAD CEREBRAL</vt:lpstr>
      <vt:lpstr>NEUROPLASTICIDAD CEREBRAL</vt:lpstr>
      <vt:lpstr>NEUROPLASTICIDAD CERBRAL</vt:lpstr>
      <vt:lpstr>ESTIMULACIÓN COGNITIVA</vt:lpstr>
      <vt:lpstr>Presentación de PowerPoint</vt:lpstr>
      <vt:lpstr> </vt:lpstr>
      <vt:lpstr>TRATAMIENTO FARMACOLÓGICO </vt:lpstr>
      <vt:lpstr>TRATAMIENTO FARMACOLÓGICO </vt:lpstr>
      <vt:lpstr>TRATAMIENTO FARMACOLÓGICO </vt:lpstr>
      <vt:lpstr>TRATAMIENTO FARMACOLÓGICO </vt:lpstr>
      <vt:lpstr>MANEJO PRÁCTICO </vt:lpstr>
      <vt:lpstr>NUEVO FÁRMACO PARA ENFERMEDAD DE ALZHEIMER</vt:lpstr>
      <vt:lpstr>PREVENCIÓN</vt:lpstr>
      <vt:lpstr>DIAGNOSTICO DIFERENCIAL CON DEMENCIAS</vt:lpstr>
      <vt:lpstr>DEPRESIÓN EN EL MAYOR</vt:lpstr>
      <vt:lpstr>PSEUDODEMENCIA DEPRESIVA</vt:lpstr>
      <vt:lpstr>DEMENCIA VS PSEUDODEMENCIA</vt:lpstr>
      <vt:lpstr>DELIRIUM VS DEMENCIA</vt:lpstr>
      <vt:lpstr>DELIRIUM</vt:lpstr>
      <vt:lpstr>DELIRIUM VS DEMENCIA</vt:lpstr>
      <vt:lpstr>Caso clínico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ENFERMEDAD DE ALZHEIMER</dc:title>
  <dc:creator>Belén Cámara Marín</dc:creator>
  <cp:lastModifiedBy>Belén Cámara Marín</cp:lastModifiedBy>
  <cp:revision>80</cp:revision>
  <dcterms:created xsi:type="dcterms:W3CDTF">2020-10-27T21:51:45Z</dcterms:created>
  <dcterms:modified xsi:type="dcterms:W3CDTF">2024-05-07T04:43:39Z</dcterms:modified>
</cp:coreProperties>
</file>