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6"/>
  </p:notesMasterIdLst>
  <p:sldIdLst>
    <p:sldId id="416" r:id="rId2"/>
    <p:sldId id="256" r:id="rId3"/>
    <p:sldId id="262" r:id="rId4"/>
    <p:sldId id="398" r:id="rId5"/>
    <p:sldId id="404" r:id="rId6"/>
    <p:sldId id="405" r:id="rId7"/>
    <p:sldId id="406" r:id="rId8"/>
    <p:sldId id="413" r:id="rId9"/>
    <p:sldId id="284" r:id="rId10"/>
    <p:sldId id="306" r:id="rId11"/>
    <p:sldId id="285" r:id="rId12"/>
    <p:sldId id="425" r:id="rId13"/>
    <p:sldId id="286" r:id="rId14"/>
    <p:sldId id="287" r:id="rId15"/>
    <p:sldId id="268" r:id="rId16"/>
    <p:sldId id="269" r:id="rId17"/>
    <p:sldId id="270" r:id="rId18"/>
    <p:sldId id="288" r:id="rId19"/>
    <p:sldId id="289" r:id="rId20"/>
    <p:sldId id="290" r:id="rId21"/>
    <p:sldId id="291" r:id="rId22"/>
    <p:sldId id="292" r:id="rId23"/>
    <p:sldId id="417" r:id="rId24"/>
    <p:sldId id="418" r:id="rId25"/>
    <p:sldId id="419" r:id="rId26"/>
    <p:sldId id="388" r:id="rId27"/>
    <p:sldId id="389" r:id="rId28"/>
    <p:sldId id="393" r:id="rId29"/>
    <p:sldId id="391" r:id="rId30"/>
    <p:sldId id="392" r:id="rId31"/>
    <p:sldId id="277" r:id="rId32"/>
    <p:sldId id="278" r:id="rId33"/>
    <p:sldId id="279" r:id="rId34"/>
    <p:sldId id="280" r:id="rId35"/>
    <p:sldId id="294" r:id="rId36"/>
    <p:sldId id="295" r:id="rId37"/>
    <p:sldId id="296" r:id="rId38"/>
    <p:sldId id="297" r:id="rId39"/>
    <p:sldId id="298" r:id="rId40"/>
    <p:sldId id="299" r:id="rId41"/>
    <p:sldId id="300" r:id="rId42"/>
    <p:sldId id="301" r:id="rId43"/>
    <p:sldId id="302" r:id="rId44"/>
    <p:sldId id="303" r:id="rId45"/>
    <p:sldId id="309" r:id="rId46"/>
    <p:sldId id="310" r:id="rId47"/>
    <p:sldId id="311" r:id="rId48"/>
    <p:sldId id="426" r:id="rId49"/>
    <p:sldId id="429" r:id="rId50"/>
    <p:sldId id="430" r:id="rId51"/>
    <p:sldId id="431" r:id="rId52"/>
    <p:sldId id="427" r:id="rId53"/>
    <p:sldId id="312" r:id="rId54"/>
    <p:sldId id="313" r:id="rId55"/>
    <p:sldId id="408" r:id="rId56"/>
    <p:sldId id="317" r:id="rId57"/>
    <p:sldId id="318" r:id="rId58"/>
    <p:sldId id="326" r:id="rId59"/>
    <p:sldId id="329" r:id="rId60"/>
    <p:sldId id="330" r:id="rId61"/>
    <p:sldId id="331" r:id="rId62"/>
    <p:sldId id="410" r:id="rId63"/>
    <p:sldId id="411" r:id="rId64"/>
    <p:sldId id="412" r:id="rId65"/>
    <p:sldId id="336" r:id="rId66"/>
    <p:sldId id="337" r:id="rId67"/>
    <p:sldId id="339" r:id="rId68"/>
    <p:sldId id="386" r:id="rId69"/>
    <p:sldId id="342" r:id="rId70"/>
    <p:sldId id="428" r:id="rId71"/>
    <p:sldId id="293" r:id="rId72"/>
    <p:sldId id="344" r:id="rId73"/>
    <p:sldId id="345" r:id="rId74"/>
    <p:sldId id="347" r:id="rId75"/>
    <p:sldId id="348" r:id="rId76"/>
    <p:sldId id="349" r:id="rId77"/>
    <p:sldId id="350" r:id="rId78"/>
    <p:sldId id="351" r:id="rId79"/>
    <p:sldId id="352" r:id="rId80"/>
    <p:sldId id="353" r:id="rId81"/>
    <p:sldId id="354" r:id="rId82"/>
    <p:sldId id="420" r:id="rId83"/>
    <p:sldId id="421" r:id="rId84"/>
    <p:sldId id="422" r:id="rId85"/>
    <p:sldId id="423" r:id="rId86"/>
    <p:sldId id="424" r:id="rId87"/>
    <p:sldId id="361" r:id="rId88"/>
    <p:sldId id="362" r:id="rId89"/>
    <p:sldId id="363" r:id="rId90"/>
    <p:sldId id="364" r:id="rId91"/>
    <p:sldId id="414" r:id="rId92"/>
    <p:sldId id="365" r:id="rId93"/>
    <p:sldId id="366" r:id="rId94"/>
    <p:sldId id="367" r:id="rId95"/>
    <p:sldId id="368" r:id="rId96"/>
    <p:sldId id="369" r:id="rId97"/>
    <p:sldId id="370" r:id="rId98"/>
    <p:sldId id="371" r:id="rId99"/>
    <p:sldId id="372" r:id="rId100"/>
    <p:sldId id="375" r:id="rId101"/>
    <p:sldId id="376" r:id="rId102"/>
    <p:sldId id="377" r:id="rId103"/>
    <p:sldId id="378" r:id="rId104"/>
    <p:sldId id="387" r:id="rId10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94" autoAdjust="0"/>
    <p:restoredTop sz="69305" autoAdjust="0"/>
  </p:normalViewPr>
  <p:slideViewPr>
    <p:cSldViewPr>
      <p:cViewPr varScale="1">
        <p:scale>
          <a:sx n="114" d="100"/>
          <a:sy n="114" d="100"/>
        </p:scale>
        <p:origin x="2336"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diagrams/_rels/data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ata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25.png"/><Relationship Id="rId7"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25.png"/><Relationship Id="rId7"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data1.xml><?xml version="1.0" encoding="utf-8"?>
<dgm:dataModel xmlns:dgm="http://schemas.openxmlformats.org/drawingml/2006/diagram" xmlns:a="http://schemas.openxmlformats.org/drawingml/2006/main">
  <dgm:ptLst>
    <dgm:pt modelId="{0F3FE200-0D05-4023-918A-61A2BB6CB288}"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6D948260-8C43-4B37-8505-2DC599A77D0A}">
      <dgm:prSet/>
      <dgm:spPr/>
      <dgm:t>
        <a:bodyPr/>
        <a:lstStyle/>
        <a:p>
          <a:pPr>
            <a:lnSpc>
              <a:spcPct val="100000"/>
            </a:lnSpc>
          </a:pPr>
          <a:r>
            <a:rPr lang="es-ES_tradnl"/>
            <a:t>Es toda producción verbal anómala (gritar, aullar, gruñir, suspirar o cantar), que puede darse en las fases avanzadas de la demencia.</a:t>
          </a:r>
          <a:endParaRPr lang="en-US"/>
        </a:p>
      </dgm:t>
    </dgm:pt>
    <dgm:pt modelId="{B5AC148F-459F-4641-A1AA-DA0FCD7A5865}" type="parTrans" cxnId="{1FDA95D7-90C3-408E-B012-8327A4363CFC}">
      <dgm:prSet/>
      <dgm:spPr/>
      <dgm:t>
        <a:bodyPr/>
        <a:lstStyle/>
        <a:p>
          <a:endParaRPr lang="en-US"/>
        </a:p>
      </dgm:t>
    </dgm:pt>
    <dgm:pt modelId="{EC835028-E1BD-4A0C-9C35-17B9DA051C24}" type="sibTrans" cxnId="{1FDA95D7-90C3-408E-B012-8327A4363CFC}">
      <dgm:prSet/>
      <dgm:spPr/>
      <dgm:t>
        <a:bodyPr/>
        <a:lstStyle/>
        <a:p>
          <a:endParaRPr lang="en-US"/>
        </a:p>
      </dgm:t>
    </dgm:pt>
    <dgm:pt modelId="{98D1FBCD-7E82-48E7-8E1B-0E7CAA7BDE26}">
      <dgm:prSet/>
      <dgm:spPr/>
      <dgm:t>
        <a:bodyPr/>
        <a:lstStyle/>
        <a:p>
          <a:pPr>
            <a:lnSpc>
              <a:spcPct val="100000"/>
            </a:lnSpc>
          </a:pPr>
          <a:r>
            <a:rPr lang="es-ES_tradnl"/>
            <a:t>Son intentos distorsionados de comunicación por parte del paciente. Es necesario por lo tanto conocer su causa antes de realizar cualquier intervención terapéutica.</a:t>
          </a:r>
          <a:endParaRPr lang="en-US"/>
        </a:p>
      </dgm:t>
    </dgm:pt>
    <dgm:pt modelId="{C35626E4-D1B8-4015-8C64-FA6A541CC282}" type="parTrans" cxnId="{6DAF48BF-D82B-43FF-A70C-3560E35375A3}">
      <dgm:prSet/>
      <dgm:spPr/>
      <dgm:t>
        <a:bodyPr/>
        <a:lstStyle/>
        <a:p>
          <a:endParaRPr lang="en-US"/>
        </a:p>
      </dgm:t>
    </dgm:pt>
    <dgm:pt modelId="{584C78C1-C1C1-4330-94AB-97EDA4221C1A}" type="sibTrans" cxnId="{6DAF48BF-D82B-43FF-A70C-3560E35375A3}">
      <dgm:prSet/>
      <dgm:spPr/>
      <dgm:t>
        <a:bodyPr/>
        <a:lstStyle/>
        <a:p>
          <a:endParaRPr lang="en-US"/>
        </a:p>
      </dgm:t>
    </dgm:pt>
    <dgm:pt modelId="{199B1370-A589-4CB8-9130-6E81656B70A1}">
      <dgm:prSet/>
      <dgm:spPr/>
      <dgm:t>
        <a:bodyPr/>
        <a:lstStyle/>
        <a:p>
          <a:pPr>
            <a:lnSpc>
              <a:spcPct val="100000"/>
            </a:lnSpc>
          </a:pPr>
          <a:r>
            <a:rPr lang="es-ES_tradnl"/>
            <a:t>Se ha relacionado con: Alteraciones auditivas, depresión, dolor, agitación, psicosis, dificultad para la comunicación, aislamiento social, falta de actividad  y  malas relaciones con el cuidador. </a:t>
          </a:r>
          <a:endParaRPr lang="en-US"/>
        </a:p>
      </dgm:t>
    </dgm:pt>
    <dgm:pt modelId="{8162738A-3C37-4A7B-8D1C-56E9401019EE}" type="parTrans" cxnId="{33724D30-CFA7-4D55-AF48-7055601F6717}">
      <dgm:prSet/>
      <dgm:spPr/>
      <dgm:t>
        <a:bodyPr/>
        <a:lstStyle/>
        <a:p>
          <a:endParaRPr lang="en-US"/>
        </a:p>
      </dgm:t>
    </dgm:pt>
    <dgm:pt modelId="{A2CE741E-96EB-4F8F-9D09-E0DDCCE0D0E8}" type="sibTrans" cxnId="{33724D30-CFA7-4D55-AF48-7055601F6717}">
      <dgm:prSet/>
      <dgm:spPr/>
      <dgm:t>
        <a:bodyPr/>
        <a:lstStyle/>
        <a:p>
          <a:endParaRPr lang="en-US"/>
        </a:p>
      </dgm:t>
    </dgm:pt>
    <dgm:pt modelId="{E132B10E-A184-43F7-99C0-E9ACB2D2426B}" type="pres">
      <dgm:prSet presAssocID="{0F3FE200-0D05-4023-918A-61A2BB6CB288}" presName="root" presStyleCnt="0">
        <dgm:presLayoutVars>
          <dgm:dir/>
          <dgm:resizeHandles val="exact"/>
        </dgm:presLayoutVars>
      </dgm:prSet>
      <dgm:spPr/>
    </dgm:pt>
    <dgm:pt modelId="{D5116E7C-FC46-4B24-8AD3-89E5F52A5D34}" type="pres">
      <dgm:prSet presAssocID="{6D948260-8C43-4B37-8505-2DC599A77D0A}" presName="compNode" presStyleCnt="0"/>
      <dgm:spPr/>
    </dgm:pt>
    <dgm:pt modelId="{4648D66C-DF45-461F-8730-ACCC2E942943}" type="pres">
      <dgm:prSet presAssocID="{6D948260-8C43-4B37-8505-2DC599A77D0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rketing"/>
        </a:ext>
      </dgm:extLst>
    </dgm:pt>
    <dgm:pt modelId="{CAD09E80-E0E7-436D-AF05-6241A1F645E0}" type="pres">
      <dgm:prSet presAssocID="{6D948260-8C43-4B37-8505-2DC599A77D0A}" presName="spaceRect" presStyleCnt="0"/>
      <dgm:spPr/>
    </dgm:pt>
    <dgm:pt modelId="{458A6CED-0E55-426C-9D8E-2979B9C74290}" type="pres">
      <dgm:prSet presAssocID="{6D948260-8C43-4B37-8505-2DC599A77D0A}" presName="textRect" presStyleLbl="revTx" presStyleIdx="0" presStyleCnt="3">
        <dgm:presLayoutVars>
          <dgm:chMax val="1"/>
          <dgm:chPref val="1"/>
        </dgm:presLayoutVars>
      </dgm:prSet>
      <dgm:spPr/>
    </dgm:pt>
    <dgm:pt modelId="{55E0B02C-5BCD-47A5-8C5B-4DCA8821966E}" type="pres">
      <dgm:prSet presAssocID="{EC835028-E1BD-4A0C-9C35-17B9DA051C24}" presName="sibTrans" presStyleCnt="0"/>
      <dgm:spPr/>
    </dgm:pt>
    <dgm:pt modelId="{A890339C-01E5-4025-8240-E76CE0D321D3}" type="pres">
      <dgm:prSet presAssocID="{98D1FBCD-7E82-48E7-8E1B-0E7CAA7BDE26}" presName="compNode" presStyleCnt="0"/>
      <dgm:spPr/>
    </dgm:pt>
    <dgm:pt modelId="{563B5B08-858D-4764-B20F-84D4A83C9FCD}" type="pres">
      <dgm:prSet presAssocID="{98D1FBCD-7E82-48E7-8E1B-0E7CAA7BDE2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eo"/>
        </a:ext>
      </dgm:extLst>
    </dgm:pt>
    <dgm:pt modelId="{56CD5A00-70A1-47C0-A375-DF697FBA0DF2}" type="pres">
      <dgm:prSet presAssocID="{98D1FBCD-7E82-48E7-8E1B-0E7CAA7BDE26}" presName="spaceRect" presStyleCnt="0"/>
      <dgm:spPr/>
    </dgm:pt>
    <dgm:pt modelId="{3BDE65FF-BB19-4F8F-B1DA-33FCF1A5895C}" type="pres">
      <dgm:prSet presAssocID="{98D1FBCD-7E82-48E7-8E1B-0E7CAA7BDE26}" presName="textRect" presStyleLbl="revTx" presStyleIdx="1" presStyleCnt="3">
        <dgm:presLayoutVars>
          <dgm:chMax val="1"/>
          <dgm:chPref val="1"/>
        </dgm:presLayoutVars>
      </dgm:prSet>
      <dgm:spPr/>
    </dgm:pt>
    <dgm:pt modelId="{F1BA28E9-C8D2-44D9-9D49-60BE6CD0EFDE}" type="pres">
      <dgm:prSet presAssocID="{584C78C1-C1C1-4330-94AB-97EDA4221C1A}" presName="sibTrans" presStyleCnt="0"/>
      <dgm:spPr/>
    </dgm:pt>
    <dgm:pt modelId="{EF3599B8-2408-4A46-A989-A9858FFB87F0}" type="pres">
      <dgm:prSet presAssocID="{199B1370-A589-4CB8-9130-6E81656B70A1}" presName="compNode" presStyleCnt="0"/>
      <dgm:spPr/>
    </dgm:pt>
    <dgm:pt modelId="{963CD6FB-4660-43B7-B88B-8E33DBE042DA}" type="pres">
      <dgm:prSet presAssocID="{199B1370-A589-4CB8-9130-6E81656B70A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rain in head"/>
        </a:ext>
      </dgm:extLst>
    </dgm:pt>
    <dgm:pt modelId="{3EB0B19B-C6DF-4D33-98B4-65CF7BE3184A}" type="pres">
      <dgm:prSet presAssocID="{199B1370-A589-4CB8-9130-6E81656B70A1}" presName="spaceRect" presStyleCnt="0"/>
      <dgm:spPr/>
    </dgm:pt>
    <dgm:pt modelId="{A00EAA46-48C7-4235-8BE6-746A30EBF89B}" type="pres">
      <dgm:prSet presAssocID="{199B1370-A589-4CB8-9130-6E81656B70A1}" presName="textRect" presStyleLbl="revTx" presStyleIdx="2" presStyleCnt="3">
        <dgm:presLayoutVars>
          <dgm:chMax val="1"/>
          <dgm:chPref val="1"/>
        </dgm:presLayoutVars>
      </dgm:prSet>
      <dgm:spPr/>
    </dgm:pt>
  </dgm:ptLst>
  <dgm:cxnLst>
    <dgm:cxn modelId="{3FB0DF05-F082-4590-8FB0-62106CA01A05}" type="presOf" srcId="{0F3FE200-0D05-4023-918A-61A2BB6CB288}" destId="{E132B10E-A184-43F7-99C0-E9ACB2D2426B}" srcOrd="0" destOrd="0" presId="urn:microsoft.com/office/officeart/2018/2/layout/IconLabelList"/>
    <dgm:cxn modelId="{BF2E811D-519F-423F-8CC0-038DD005B7CE}" type="presOf" srcId="{6D948260-8C43-4B37-8505-2DC599A77D0A}" destId="{458A6CED-0E55-426C-9D8E-2979B9C74290}" srcOrd="0" destOrd="0" presId="urn:microsoft.com/office/officeart/2018/2/layout/IconLabelList"/>
    <dgm:cxn modelId="{33724D30-CFA7-4D55-AF48-7055601F6717}" srcId="{0F3FE200-0D05-4023-918A-61A2BB6CB288}" destId="{199B1370-A589-4CB8-9130-6E81656B70A1}" srcOrd="2" destOrd="0" parTransId="{8162738A-3C37-4A7B-8D1C-56E9401019EE}" sibTransId="{A2CE741E-96EB-4F8F-9D09-E0DDCCE0D0E8}"/>
    <dgm:cxn modelId="{BBAD3C6A-F672-4163-9AA0-B9C0CE6D5754}" type="presOf" srcId="{199B1370-A589-4CB8-9130-6E81656B70A1}" destId="{A00EAA46-48C7-4235-8BE6-746A30EBF89B}" srcOrd="0" destOrd="0" presId="urn:microsoft.com/office/officeart/2018/2/layout/IconLabelList"/>
    <dgm:cxn modelId="{807D598D-4C0D-484F-B659-DCA446BD977B}" type="presOf" srcId="{98D1FBCD-7E82-48E7-8E1B-0E7CAA7BDE26}" destId="{3BDE65FF-BB19-4F8F-B1DA-33FCF1A5895C}" srcOrd="0" destOrd="0" presId="urn:microsoft.com/office/officeart/2018/2/layout/IconLabelList"/>
    <dgm:cxn modelId="{6DAF48BF-D82B-43FF-A70C-3560E35375A3}" srcId="{0F3FE200-0D05-4023-918A-61A2BB6CB288}" destId="{98D1FBCD-7E82-48E7-8E1B-0E7CAA7BDE26}" srcOrd="1" destOrd="0" parTransId="{C35626E4-D1B8-4015-8C64-FA6A541CC282}" sibTransId="{584C78C1-C1C1-4330-94AB-97EDA4221C1A}"/>
    <dgm:cxn modelId="{1FDA95D7-90C3-408E-B012-8327A4363CFC}" srcId="{0F3FE200-0D05-4023-918A-61A2BB6CB288}" destId="{6D948260-8C43-4B37-8505-2DC599A77D0A}" srcOrd="0" destOrd="0" parTransId="{B5AC148F-459F-4641-A1AA-DA0FCD7A5865}" sibTransId="{EC835028-E1BD-4A0C-9C35-17B9DA051C24}"/>
    <dgm:cxn modelId="{D4997A5E-8185-4029-B19D-760EC9A40D65}" type="presParOf" srcId="{E132B10E-A184-43F7-99C0-E9ACB2D2426B}" destId="{D5116E7C-FC46-4B24-8AD3-89E5F52A5D34}" srcOrd="0" destOrd="0" presId="urn:microsoft.com/office/officeart/2018/2/layout/IconLabelList"/>
    <dgm:cxn modelId="{C2722D3B-529C-4A6A-B529-86450F58E7DB}" type="presParOf" srcId="{D5116E7C-FC46-4B24-8AD3-89E5F52A5D34}" destId="{4648D66C-DF45-461F-8730-ACCC2E942943}" srcOrd="0" destOrd="0" presId="urn:microsoft.com/office/officeart/2018/2/layout/IconLabelList"/>
    <dgm:cxn modelId="{FBD0AA67-CE7B-42B3-89C9-8395CF1618BB}" type="presParOf" srcId="{D5116E7C-FC46-4B24-8AD3-89E5F52A5D34}" destId="{CAD09E80-E0E7-436D-AF05-6241A1F645E0}" srcOrd="1" destOrd="0" presId="urn:microsoft.com/office/officeart/2018/2/layout/IconLabelList"/>
    <dgm:cxn modelId="{45295181-05B3-456F-A8BC-B425EBB29495}" type="presParOf" srcId="{D5116E7C-FC46-4B24-8AD3-89E5F52A5D34}" destId="{458A6CED-0E55-426C-9D8E-2979B9C74290}" srcOrd="2" destOrd="0" presId="urn:microsoft.com/office/officeart/2018/2/layout/IconLabelList"/>
    <dgm:cxn modelId="{7B0A3975-2224-48CD-8579-2426181347D3}" type="presParOf" srcId="{E132B10E-A184-43F7-99C0-E9ACB2D2426B}" destId="{55E0B02C-5BCD-47A5-8C5B-4DCA8821966E}" srcOrd="1" destOrd="0" presId="urn:microsoft.com/office/officeart/2018/2/layout/IconLabelList"/>
    <dgm:cxn modelId="{1C59AA9B-3EF7-4C07-9AAE-99225303F5A0}" type="presParOf" srcId="{E132B10E-A184-43F7-99C0-E9ACB2D2426B}" destId="{A890339C-01E5-4025-8240-E76CE0D321D3}" srcOrd="2" destOrd="0" presId="urn:microsoft.com/office/officeart/2018/2/layout/IconLabelList"/>
    <dgm:cxn modelId="{87CC4E47-01A6-4DCA-AC1D-DE03BB48C43B}" type="presParOf" srcId="{A890339C-01E5-4025-8240-E76CE0D321D3}" destId="{563B5B08-858D-4764-B20F-84D4A83C9FCD}" srcOrd="0" destOrd="0" presId="urn:microsoft.com/office/officeart/2018/2/layout/IconLabelList"/>
    <dgm:cxn modelId="{3B1A551E-2160-48EC-8269-E499414AB90F}" type="presParOf" srcId="{A890339C-01E5-4025-8240-E76CE0D321D3}" destId="{56CD5A00-70A1-47C0-A375-DF697FBA0DF2}" srcOrd="1" destOrd="0" presId="urn:microsoft.com/office/officeart/2018/2/layout/IconLabelList"/>
    <dgm:cxn modelId="{BF91CFAE-2375-46A3-B122-34F5025C56C4}" type="presParOf" srcId="{A890339C-01E5-4025-8240-E76CE0D321D3}" destId="{3BDE65FF-BB19-4F8F-B1DA-33FCF1A5895C}" srcOrd="2" destOrd="0" presId="urn:microsoft.com/office/officeart/2018/2/layout/IconLabelList"/>
    <dgm:cxn modelId="{B4AC072A-B796-428B-A93A-A78E9D62D87E}" type="presParOf" srcId="{E132B10E-A184-43F7-99C0-E9ACB2D2426B}" destId="{F1BA28E9-C8D2-44D9-9D49-60BE6CD0EFDE}" srcOrd="3" destOrd="0" presId="urn:microsoft.com/office/officeart/2018/2/layout/IconLabelList"/>
    <dgm:cxn modelId="{91987A53-0F32-4528-9370-9C1AC73BCB52}" type="presParOf" srcId="{E132B10E-A184-43F7-99C0-E9ACB2D2426B}" destId="{EF3599B8-2408-4A46-A989-A9858FFB87F0}" srcOrd="4" destOrd="0" presId="urn:microsoft.com/office/officeart/2018/2/layout/IconLabelList"/>
    <dgm:cxn modelId="{18E50004-745F-487D-A808-80AAEF59D7EF}" type="presParOf" srcId="{EF3599B8-2408-4A46-A989-A9858FFB87F0}" destId="{963CD6FB-4660-43B7-B88B-8E33DBE042DA}" srcOrd="0" destOrd="0" presId="urn:microsoft.com/office/officeart/2018/2/layout/IconLabelList"/>
    <dgm:cxn modelId="{D123C57B-EAA0-44E0-A51B-2DDB522D3EE8}" type="presParOf" srcId="{EF3599B8-2408-4A46-A989-A9858FFB87F0}" destId="{3EB0B19B-C6DF-4D33-98B4-65CF7BE3184A}" srcOrd="1" destOrd="0" presId="urn:microsoft.com/office/officeart/2018/2/layout/IconLabelList"/>
    <dgm:cxn modelId="{6342B701-A3CA-40B5-9654-6BD403E81709}" type="presParOf" srcId="{EF3599B8-2408-4A46-A989-A9858FFB87F0}" destId="{A00EAA46-48C7-4235-8BE6-746A30EBF89B}"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DED843-9CC6-4EAE-BCEE-F43232A1F0D3}"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5DBEAE74-980F-4140-A250-40A7258FCC0D}">
      <dgm:prSet/>
      <dgm:spPr/>
      <dgm:t>
        <a:bodyPr/>
        <a:lstStyle/>
        <a:p>
          <a:r>
            <a:rPr lang="es-ES"/>
            <a:t>Según diversos estudios, hasta el 40% de las personas con demencia pueden sufrir depresión.</a:t>
          </a:r>
          <a:endParaRPr lang="en-US"/>
        </a:p>
      </dgm:t>
    </dgm:pt>
    <dgm:pt modelId="{F9363F66-004B-4362-8193-43F5C1738023}" type="parTrans" cxnId="{C0BBC814-8DCF-437D-A7FE-362E313FB1BB}">
      <dgm:prSet/>
      <dgm:spPr/>
      <dgm:t>
        <a:bodyPr/>
        <a:lstStyle/>
        <a:p>
          <a:endParaRPr lang="en-US"/>
        </a:p>
      </dgm:t>
    </dgm:pt>
    <dgm:pt modelId="{15A359A3-4E57-4059-8126-5D5DD6A0B35A}" type="sibTrans" cxnId="{C0BBC814-8DCF-437D-A7FE-362E313FB1BB}">
      <dgm:prSet/>
      <dgm:spPr/>
      <dgm:t>
        <a:bodyPr/>
        <a:lstStyle/>
        <a:p>
          <a:endParaRPr lang="en-US"/>
        </a:p>
      </dgm:t>
    </dgm:pt>
    <dgm:pt modelId="{371158F4-9197-4736-8479-E8777D900AC2}">
      <dgm:prSet/>
      <dgm:spPr/>
      <dgm:t>
        <a:bodyPr/>
        <a:lstStyle/>
        <a:p>
          <a:r>
            <a:rPr lang="es-ES" b="0" i="0"/>
            <a:t>Las relaciones entre depresión y demencia vienen siendo desde hace años motivo de estudio, interés y controversia.</a:t>
          </a:r>
          <a:endParaRPr lang="en-US"/>
        </a:p>
      </dgm:t>
    </dgm:pt>
    <dgm:pt modelId="{DFFAE7E1-4B04-4CE0-B483-DC24D5778CBC}" type="parTrans" cxnId="{3987AC32-06D7-4340-B3C5-D323CB856ADA}">
      <dgm:prSet/>
      <dgm:spPr/>
      <dgm:t>
        <a:bodyPr/>
        <a:lstStyle/>
        <a:p>
          <a:endParaRPr lang="en-US"/>
        </a:p>
      </dgm:t>
    </dgm:pt>
    <dgm:pt modelId="{B720E5DC-1FFA-4E04-A392-502BA422DCEC}" type="sibTrans" cxnId="{3987AC32-06D7-4340-B3C5-D323CB856ADA}">
      <dgm:prSet/>
      <dgm:spPr/>
      <dgm:t>
        <a:bodyPr/>
        <a:lstStyle/>
        <a:p>
          <a:endParaRPr lang="en-US"/>
        </a:p>
      </dgm:t>
    </dgm:pt>
    <dgm:pt modelId="{8A9EE4BD-D70D-4B5D-A3DF-C01B1BF67CCA}">
      <dgm:prSet/>
      <dgm:spPr/>
      <dgm:t>
        <a:bodyPr/>
        <a:lstStyle/>
        <a:p>
          <a:r>
            <a:rPr lang="es-ES"/>
            <a:t>Existen estudios en los que se publica l</a:t>
          </a:r>
          <a:r>
            <a:rPr lang="es-ES" b="0" i="0"/>
            <a:t>a depresión como factor predictor del deterioro cognitivo en las personas mayores.</a:t>
          </a:r>
          <a:endParaRPr lang="en-US"/>
        </a:p>
      </dgm:t>
    </dgm:pt>
    <dgm:pt modelId="{2A05156C-4174-4DFC-8BD9-8108B272430F}" type="parTrans" cxnId="{2C211466-3D3A-46F2-A15B-1A9714C07912}">
      <dgm:prSet/>
      <dgm:spPr/>
      <dgm:t>
        <a:bodyPr/>
        <a:lstStyle/>
        <a:p>
          <a:endParaRPr lang="en-US"/>
        </a:p>
      </dgm:t>
    </dgm:pt>
    <dgm:pt modelId="{565A9E2A-4FCB-433F-AB18-803A6C858102}" type="sibTrans" cxnId="{2C211466-3D3A-46F2-A15B-1A9714C07912}">
      <dgm:prSet/>
      <dgm:spPr/>
      <dgm:t>
        <a:bodyPr/>
        <a:lstStyle/>
        <a:p>
          <a:endParaRPr lang="en-US"/>
        </a:p>
      </dgm:t>
    </dgm:pt>
    <dgm:pt modelId="{F3FAB465-1217-4315-AE49-8D3B7A205D7F}" type="pres">
      <dgm:prSet presAssocID="{0FDED843-9CC6-4EAE-BCEE-F43232A1F0D3}" presName="root" presStyleCnt="0">
        <dgm:presLayoutVars>
          <dgm:dir/>
          <dgm:resizeHandles val="exact"/>
        </dgm:presLayoutVars>
      </dgm:prSet>
      <dgm:spPr/>
    </dgm:pt>
    <dgm:pt modelId="{39F7A918-5827-4FD9-B062-FD2B380C5866}" type="pres">
      <dgm:prSet presAssocID="{0FDED843-9CC6-4EAE-BCEE-F43232A1F0D3}" presName="container" presStyleCnt="0">
        <dgm:presLayoutVars>
          <dgm:dir/>
          <dgm:resizeHandles val="exact"/>
        </dgm:presLayoutVars>
      </dgm:prSet>
      <dgm:spPr/>
    </dgm:pt>
    <dgm:pt modelId="{B885D34E-27DF-4235-8D83-4C0B63318F6D}" type="pres">
      <dgm:prSet presAssocID="{5DBEAE74-980F-4140-A250-40A7258FCC0D}" presName="compNode" presStyleCnt="0"/>
      <dgm:spPr/>
    </dgm:pt>
    <dgm:pt modelId="{1F952933-706A-45B1-A0A2-A62F9BA3E321}" type="pres">
      <dgm:prSet presAssocID="{5DBEAE74-980F-4140-A250-40A7258FCC0D}" presName="iconBgRect" presStyleLbl="bgShp" presStyleIdx="0" presStyleCnt="3"/>
      <dgm:spPr/>
    </dgm:pt>
    <dgm:pt modelId="{A38B7E13-500A-4228-A2C0-F9C920B2926C}" type="pres">
      <dgm:prSet presAssocID="{5DBEAE74-980F-4140-A250-40A7258FCC0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in head"/>
        </a:ext>
      </dgm:extLst>
    </dgm:pt>
    <dgm:pt modelId="{E3D186B7-F0A9-442B-97DE-41A643EC68B5}" type="pres">
      <dgm:prSet presAssocID="{5DBEAE74-980F-4140-A250-40A7258FCC0D}" presName="spaceRect" presStyleCnt="0"/>
      <dgm:spPr/>
    </dgm:pt>
    <dgm:pt modelId="{1FE4B018-88F6-45DE-A9F2-5E1C1376DE72}" type="pres">
      <dgm:prSet presAssocID="{5DBEAE74-980F-4140-A250-40A7258FCC0D}" presName="textRect" presStyleLbl="revTx" presStyleIdx="0" presStyleCnt="3">
        <dgm:presLayoutVars>
          <dgm:chMax val="1"/>
          <dgm:chPref val="1"/>
        </dgm:presLayoutVars>
      </dgm:prSet>
      <dgm:spPr/>
    </dgm:pt>
    <dgm:pt modelId="{742625A6-5093-485D-B39B-BF49527E3E34}" type="pres">
      <dgm:prSet presAssocID="{15A359A3-4E57-4059-8126-5D5DD6A0B35A}" presName="sibTrans" presStyleLbl="sibTrans2D1" presStyleIdx="0" presStyleCnt="0"/>
      <dgm:spPr/>
    </dgm:pt>
    <dgm:pt modelId="{8F8C0A86-1EF7-4041-B71D-4D603A1EED54}" type="pres">
      <dgm:prSet presAssocID="{371158F4-9197-4736-8479-E8777D900AC2}" presName="compNode" presStyleCnt="0"/>
      <dgm:spPr/>
    </dgm:pt>
    <dgm:pt modelId="{77EF1A18-C77F-4FFA-925C-7D1B91E4AD74}" type="pres">
      <dgm:prSet presAssocID="{371158F4-9197-4736-8479-E8777D900AC2}" presName="iconBgRect" presStyleLbl="bgShp" presStyleIdx="1" presStyleCnt="3"/>
      <dgm:spPr/>
    </dgm:pt>
    <dgm:pt modelId="{EC216126-F607-41B5-B33D-5D80123DA31B}" type="pres">
      <dgm:prSet presAssocID="{371158F4-9197-4736-8479-E8777D900AC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rama"/>
        </a:ext>
      </dgm:extLst>
    </dgm:pt>
    <dgm:pt modelId="{2104D171-B4C2-4C1A-8620-C729A2FCAB7F}" type="pres">
      <dgm:prSet presAssocID="{371158F4-9197-4736-8479-E8777D900AC2}" presName="spaceRect" presStyleCnt="0"/>
      <dgm:spPr/>
    </dgm:pt>
    <dgm:pt modelId="{A4FC4999-CE78-4780-B8D2-CA4DEEA7C3BE}" type="pres">
      <dgm:prSet presAssocID="{371158F4-9197-4736-8479-E8777D900AC2}" presName="textRect" presStyleLbl="revTx" presStyleIdx="1" presStyleCnt="3">
        <dgm:presLayoutVars>
          <dgm:chMax val="1"/>
          <dgm:chPref val="1"/>
        </dgm:presLayoutVars>
      </dgm:prSet>
      <dgm:spPr/>
    </dgm:pt>
    <dgm:pt modelId="{CCF617C9-0318-4B59-B8DA-0FACF1719E4A}" type="pres">
      <dgm:prSet presAssocID="{B720E5DC-1FFA-4E04-A392-502BA422DCEC}" presName="sibTrans" presStyleLbl="sibTrans2D1" presStyleIdx="0" presStyleCnt="0"/>
      <dgm:spPr/>
    </dgm:pt>
    <dgm:pt modelId="{B3A13A4F-9C6D-40FB-AE5B-1980CAD64FCF}" type="pres">
      <dgm:prSet presAssocID="{8A9EE4BD-D70D-4B5D-A3DF-C01B1BF67CCA}" presName="compNode" presStyleCnt="0"/>
      <dgm:spPr/>
    </dgm:pt>
    <dgm:pt modelId="{EAF1C98B-0E41-4464-A8A1-956F96C35EA7}" type="pres">
      <dgm:prSet presAssocID="{8A9EE4BD-D70D-4B5D-A3DF-C01B1BF67CCA}" presName="iconBgRect" presStyleLbl="bgShp" presStyleIdx="2" presStyleCnt="3"/>
      <dgm:spPr/>
    </dgm:pt>
    <dgm:pt modelId="{4586888C-5EDB-4640-9B95-F74C0071EB66}" type="pres">
      <dgm:prSet presAssocID="{8A9EE4BD-D70D-4B5D-A3DF-C01B1BF67CC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erebro"/>
        </a:ext>
      </dgm:extLst>
    </dgm:pt>
    <dgm:pt modelId="{C1FC089F-AAB6-402E-9B03-96207E3DF5D4}" type="pres">
      <dgm:prSet presAssocID="{8A9EE4BD-D70D-4B5D-A3DF-C01B1BF67CCA}" presName="spaceRect" presStyleCnt="0"/>
      <dgm:spPr/>
    </dgm:pt>
    <dgm:pt modelId="{556BCF8A-5639-47C2-BC47-B1BFF9FF434B}" type="pres">
      <dgm:prSet presAssocID="{8A9EE4BD-D70D-4B5D-A3DF-C01B1BF67CCA}" presName="textRect" presStyleLbl="revTx" presStyleIdx="2" presStyleCnt="3">
        <dgm:presLayoutVars>
          <dgm:chMax val="1"/>
          <dgm:chPref val="1"/>
        </dgm:presLayoutVars>
      </dgm:prSet>
      <dgm:spPr/>
    </dgm:pt>
  </dgm:ptLst>
  <dgm:cxnLst>
    <dgm:cxn modelId="{C0BBC814-8DCF-437D-A7FE-362E313FB1BB}" srcId="{0FDED843-9CC6-4EAE-BCEE-F43232A1F0D3}" destId="{5DBEAE74-980F-4140-A250-40A7258FCC0D}" srcOrd="0" destOrd="0" parTransId="{F9363F66-004B-4362-8193-43F5C1738023}" sibTransId="{15A359A3-4E57-4059-8126-5D5DD6A0B35A}"/>
    <dgm:cxn modelId="{B1ED8830-DE8D-4464-880D-BCCD5A2A299D}" type="presOf" srcId="{371158F4-9197-4736-8479-E8777D900AC2}" destId="{A4FC4999-CE78-4780-B8D2-CA4DEEA7C3BE}" srcOrd="0" destOrd="0" presId="urn:microsoft.com/office/officeart/2018/2/layout/IconCircleList"/>
    <dgm:cxn modelId="{3987AC32-06D7-4340-B3C5-D323CB856ADA}" srcId="{0FDED843-9CC6-4EAE-BCEE-F43232A1F0D3}" destId="{371158F4-9197-4736-8479-E8777D900AC2}" srcOrd="1" destOrd="0" parTransId="{DFFAE7E1-4B04-4CE0-B483-DC24D5778CBC}" sibTransId="{B720E5DC-1FFA-4E04-A392-502BA422DCEC}"/>
    <dgm:cxn modelId="{2C211466-3D3A-46F2-A15B-1A9714C07912}" srcId="{0FDED843-9CC6-4EAE-BCEE-F43232A1F0D3}" destId="{8A9EE4BD-D70D-4B5D-A3DF-C01B1BF67CCA}" srcOrd="2" destOrd="0" parTransId="{2A05156C-4174-4DFC-8BD9-8108B272430F}" sibTransId="{565A9E2A-4FCB-433F-AB18-803A6C858102}"/>
    <dgm:cxn modelId="{A793387C-B1FC-44B4-B6B1-E0E677D37800}" type="presOf" srcId="{5DBEAE74-980F-4140-A250-40A7258FCC0D}" destId="{1FE4B018-88F6-45DE-A9F2-5E1C1376DE72}" srcOrd="0" destOrd="0" presId="urn:microsoft.com/office/officeart/2018/2/layout/IconCircleList"/>
    <dgm:cxn modelId="{E71357F2-78AC-443D-AD42-B501DB228334}" type="presOf" srcId="{8A9EE4BD-D70D-4B5D-A3DF-C01B1BF67CCA}" destId="{556BCF8A-5639-47C2-BC47-B1BFF9FF434B}" srcOrd="0" destOrd="0" presId="urn:microsoft.com/office/officeart/2018/2/layout/IconCircleList"/>
    <dgm:cxn modelId="{5F03D1F5-FFF8-45A0-BA2F-93A44B2169CE}" type="presOf" srcId="{B720E5DC-1FFA-4E04-A392-502BA422DCEC}" destId="{CCF617C9-0318-4B59-B8DA-0FACF1719E4A}" srcOrd="0" destOrd="0" presId="urn:microsoft.com/office/officeart/2018/2/layout/IconCircleList"/>
    <dgm:cxn modelId="{8994C6F6-0E5D-41BF-9244-29F0C99C226D}" type="presOf" srcId="{15A359A3-4E57-4059-8126-5D5DD6A0B35A}" destId="{742625A6-5093-485D-B39B-BF49527E3E34}" srcOrd="0" destOrd="0" presId="urn:microsoft.com/office/officeart/2018/2/layout/IconCircleList"/>
    <dgm:cxn modelId="{75B77BFA-4257-406F-8784-DC304AC13B0E}" type="presOf" srcId="{0FDED843-9CC6-4EAE-BCEE-F43232A1F0D3}" destId="{F3FAB465-1217-4315-AE49-8D3B7A205D7F}" srcOrd="0" destOrd="0" presId="urn:microsoft.com/office/officeart/2018/2/layout/IconCircleList"/>
    <dgm:cxn modelId="{D0BBD1D3-96C6-4218-9D0A-85468F660DCE}" type="presParOf" srcId="{F3FAB465-1217-4315-AE49-8D3B7A205D7F}" destId="{39F7A918-5827-4FD9-B062-FD2B380C5866}" srcOrd="0" destOrd="0" presId="urn:microsoft.com/office/officeart/2018/2/layout/IconCircleList"/>
    <dgm:cxn modelId="{33F5B0D6-57A4-4901-86E3-6DD8E4E56D0F}" type="presParOf" srcId="{39F7A918-5827-4FD9-B062-FD2B380C5866}" destId="{B885D34E-27DF-4235-8D83-4C0B63318F6D}" srcOrd="0" destOrd="0" presId="urn:microsoft.com/office/officeart/2018/2/layout/IconCircleList"/>
    <dgm:cxn modelId="{C1321A2F-B5EA-45F8-BF43-865209764F76}" type="presParOf" srcId="{B885D34E-27DF-4235-8D83-4C0B63318F6D}" destId="{1F952933-706A-45B1-A0A2-A62F9BA3E321}" srcOrd="0" destOrd="0" presId="urn:microsoft.com/office/officeart/2018/2/layout/IconCircleList"/>
    <dgm:cxn modelId="{86F53902-27D1-400B-8C97-D692B519F7C8}" type="presParOf" srcId="{B885D34E-27DF-4235-8D83-4C0B63318F6D}" destId="{A38B7E13-500A-4228-A2C0-F9C920B2926C}" srcOrd="1" destOrd="0" presId="urn:microsoft.com/office/officeart/2018/2/layout/IconCircleList"/>
    <dgm:cxn modelId="{85257553-6152-4931-AADA-862B9184E8BD}" type="presParOf" srcId="{B885D34E-27DF-4235-8D83-4C0B63318F6D}" destId="{E3D186B7-F0A9-442B-97DE-41A643EC68B5}" srcOrd="2" destOrd="0" presId="urn:microsoft.com/office/officeart/2018/2/layout/IconCircleList"/>
    <dgm:cxn modelId="{B0D3E7B9-42B7-4DD3-8EF5-94832ACDC0E6}" type="presParOf" srcId="{B885D34E-27DF-4235-8D83-4C0B63318F6D}" destId="{1FE4B018-88F6-45DE-A9F2-5E1C1376DE72}" srcOrd="3" destOrd="0" presId="urn:microsoft.com/office/officeart/2018/2/layout/IconCircleList"/>
    <dgm:cxn modelId="{71B0C37B-AAC2-4AB0-82C0-491F73A2546E}" type="presParOf" srcId="{39F7A918-5827-4FD9-B062-FD2B380C5866}" destId="{742625A6-5093-485D-B39B-BF49527E3E34}" srcOrd="1" destOrd="0" presId="urn:microsoft.com/office/officeart/2018/2/layout/IconCircleList"/>
    <dgm:cxn modelId="{7AFFA677-CC66-4009-B9B3-4043DCEA1810}" type="presParOf" srcId="{39F7A918-5827-4FD9-B062-FD2B380C5866}" destId="{8F8C0A86-1EF7-4041-B71D-4D603A1EED54}" srcOrd="2" destOrd="0" presId="urn:microsoft.com/office/officeart/2018/2/layout/IconCircleList"/>
    <dgm:cxn modelId="{959469F1-2036-4CAF-A442-307A865A4EF9}" type="presParOf" srcId="{8F8C0A86-1EF7-4041-B71D-4D603A1EED54}" destId="{77EF1A18-C77F-4FFA-925C-7D1B91E4AD74}" srcOrd="0" destOrd="0" presId="urn:microsoft.com/office/officeart/2018/2/layout/IconCircleList"/>
    <dgm:cxn modelId="{DC6A43A8-FD4B-4F43-B7C4-04894A918A35}" type="presParOf" srcId="{8F8C0A86-1EF7-4041-B71D-4D603A1EED54}" destId="{EC216126-F607-41B5-B33D-5D80123DA31B}" srcOrd="1" destOrd="0" presId="urn:microsoft.com/office/officeart/2018/2/layout/IconCircleList"/>
    <dgm:cxn modelId="{2E9EFBA9-E73D-4483-BB90-654B1B3D3D89}" type="presParOf" srcId="{8F8C0A86-1EF7-4041-B71D-4D603A1EED54}" destId="{2104D171-B4C2-4C1A-8620-C729A2FCAB7F}" srcOrd="2" destOrd="0" presId="urn:microsoft.com/office/officeart/2018/2/layout/IconCircleList"/>
    <dgm:cxn modelId="{EA087DBC-A771-43D2-8E3F-32353EFBE04A}" type="presParOf" srcId="{8F8C0A86-1EF7-4041-B71D-4D603A1EED54}" destId="{A4FC4999-CE78-4780-B8D2-CA4DEEA7C3BE}" srcOrd="3" destOrd="0" presId="urn:microsoft.com/office/officeart/2018/2/layout/IconCircleList"/>
    <dgm:cxn modelId="{C0DB61FD-B5E9-4C78-B63A-18C1F19710E3}" type="presParOf" srcId="{39F7A918-5827-4FD9-B062-FD2B380C5866}" destId="{CCF617C9-0318-4B59-B8DA-0FACF1719E4A}" srcOrd="3" destOrd="0" presId="urn:microsoft.com/office/officeart/2018/2/layout/IconCircleList"/>
    <dgm:cxn modelId="{0E6E5F1B-1A24-44FF-B223-80B1AB951B35}" type="presParOf" srcId="{39F7A918-5827-4FD9-B062-FD2B380C5866}" destId="{B3A13A4F-9C6D-40FB-AE5B-1980CAD64FCF}" srcOrd="4" destOrd="0" presId="urn:microsoft.com/office/officeart/2018/2/layout/IconCircleList"/>
    <dgm:cxn modelId="{95F8302E-70F6-4266-8996-BB0ED8BAAD44}" type="presParOf" srcId="{B3A13A4F-9C6D-40FB-AE5B-1980CAD64FCF}" destId="{EAF1C98B-0E41-4464-A8A1-956F96C35EA7}" srcOrd="0" destOrd="0" presId="urn:microsoft.com/office/officeart/2018/2/layout/IconCircleList"/>
    <dgm:cxn modelId="{55A5263C-C84C-4BB6-9043-FA00156A5296}" type="presParOf" srcId="{B3A13A4F-9C6D-40FB-AE5B-1980CAD64FCF}" destId="{4586888C-5EDB-4640-9B95-F74C0071EB66}" srcOrd="1" destOrd="0" presId="urn:microsoft.com/office/officeart/2018/2/layout/IconCircleList"/>
    <dgm:cxn modelId="{9A6271DC-4BEB-4775-BDDF-B6F0AE1B3356}" type="presParOf" srcId="{B3A13A4F-9C6D-40FB-AE5B-1980CAD64FCF}" destId="{C1FC089F-AAB6-402E-9B03-96207E3DF5D4}" srcOrd="2" destOrd="0" presId="urn:microsoft.com/office/officeart/2018/2/layout/IconCircleList"/>
    <dgm:cxn modelId="{0D7C9EEA-3EAD-4064-86FF-05BE2FAEF176}" type="presParOf" srcId="{B3A13A4F-9C6D-40FB-AE5B-1980CAD64FCF}" destId="{556BCF8A-5639-47C2-BC47-B1BFF9FF434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92310F-FD29-462D-93D7-9235A457DBAE}"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967F5E9A-17A8-4860-B606-D83F6460FD34}">
      <dgm:prSet/>
      <dgm:spPr/>
      <dgm:t>
        <a:bodyPr/>
        <a:lstStyle/>
        <a:p>
          <a:r>
            <a:rPr lang="es-ES" b="1" u="sng"/>
            <a:t>LAS TERAPIAS CONDUCTUALES</a:t>
          </a:r>
          <a:r>
            <a:rPr lang="es-ES" b="1"/>
            <a:t> </a:t>
          </a:r>
          <a:r>
            <a:rPr lang="es-ES"/>
            <a:t>que tratan de reducir los comportamientos problemáticos como la agresividad, las vociferaciones o el vagabundeo.</a:t>
          </a:r>
          <a:endParaRPr lang="en-US"/>
        </a:p>
      </dgm:t>
    </dgm:pt>
    <dgm:pt modelId="{C4D1D888-E934-4D4B-8F29-C95B828DDD7A}" type="parTrans" cxnId="{9C541B98-AD54-4E10-8E81-6BA9C18FC727}">
      <dgm:prSet/>
      <dgm:spPr/>
      <dgm:t>
        <a:bodyPr/>
        <a:lstStyle/>
        <a:p>
          <a:endParaRPr lang="en-US"/>
        </a:p>
      </dgm:t>
    </dgm:pt>
    <dgm:pt modelId="{F54EA48C-61AA-4FFA-87F8-BA3DB4B4B07F}" type="sibTrans" cxnId="{9C541B98-AD54-4E10-8E81-6BA9C18FC727}">
      <dgm:prSet/>
      <dgm:spPr/>
      <dgm:t>
        <a:bodyPr/>
        <a:lstStyle/>
        <a:p>
          <a:endParaRPr lang="en-US"/>
        </a:p>
      </dgm:t>
    </dgm:pt>
    <dgm:pt modelId="{C95FFC21-518E-487A-A665-C8FB20800EA5}">
      <dgm:prSet/>
      <dgm:spPr/>
      <dgm:t>
        <a:bodyPr/>
        <a:lstStyle/>
        <a:p>
          <a:r>
            <a:rPr lang="es-ES" b="1" u="sng"/>
            <a:t>LAS TERAPIAS DE LAS EMOCIONES</a:t>
          </a:r>
          <a:r>
            <a:rPr lang="es-ES" b="1"/>
            <a:t> </a:t>
          </a:r>
          <a:r>
            <a:rPr lang="es-ES"/>
            <a:t>como la psicoterapia de apoyo, de reminiscencia y de validación.</a:t>
          </a:r>
          <a:endParaRPr lang="en-US"/>
        </a:p>
      </dgm:t>
    </dgm:pt>
    <dgm:pt modelId="{DEF165C4-27E2-41B7-97B4-E3DB32816D3A}" type="parTrans" cxnId="{5DEE795F-0944-4FEF-8EBF-20EA8AE8C7E1}">
      <dgm:prSet/>
      <dgm:spPr/>
      <dgm:t>
        <a:bodyPr/>
        <a:lstStyle/>
        <a:p>
          <a:endParaRPr lang="en-US"/>
        </a:p>
      </dgm:t>
    </dgm:pt>
    <dgm:pt modelId="{9DEB9ED8-5865-4BA1-A7BE-12D9495E61CC}" type="sibTrans" cxnId="{5DEE795F-0944-4FEF-8EBF-20EA8AE8C7E1}">
      <dgm:prSet/>
      <dgm:spPr/>
      <dgm:t>
        <a:bodyPr/>
        <a:lstStyle/>
        <a:p>
          <a:endParaRPr lang="en-US"/>
        </a:p>
      </dgm:t>
    </dgm:pt>
    <dgm:pt modelId="{4CBDF6BC-FAE2-49EA-B1D0-24A13D0672B9}">
      <dgm:prSet/>
      <dgm:spPr/>
      <dgm:t>
        <a:bodyPr/>
        <a:lstStyle/>
        <a:p>
          <a:r>
            <a:rPr lang="es-ES" b="1" u="sng"/>
            <a:t>LAS TERAPIAS COGNITIVAS</a:t>
          </a:r>
          <a:r>
            <a:rPr lang="es-ES" b="1" i="1"/>
            <a:t> </a:t>
          </a:r>
          <a:r>
            <a:rPr lang="es-ES"/>
            <a:t>para la reeducación de los déficit cognitivos. Se realizan en grupos. </a:t>
          </a:r>
          <a:endParaRPr lang="en-US"/>
        </a:p>
      </dgm:t>
    </dgm:pt>
    <dgm:pt modelId="{1E6DB81A-2603-431D-9134-4A2B04EBA40C}" type="parTrans" cxnId="{7381C931-C570-443C-8EA1-75FFC9743FFC}">
      <dgm:prSet/>
      <dgm:spPr/>
      <dgm:t>
        <a:bodyPr/>
        <a:lstStyle/>
        <a:p>
          <a:endParaRPr lang="en-US"/>
        </a:p>
      </dgm:t>
    </dgm:pt>
    <dgm:pt modelId="{E43C9ADB-2030-424E-B1D1-69A6734D5365}" type="sibTrans" cxnId="{7381C931-C570-443C-8EA1-75FFC9743FFC}">
      <dgm:prSet/>
      <dgm:spPr/>
      <dgm:t>
        <a:bodyPr/>
        <a:lstStyle/>
        <a:p>
          <a:endParaRPr lang="en-US"/>
        </a:p>
      </dgm:t>
    </dgm:pt>
    <dgm:pt modelId="{48643AEB-1C9B-42AD-A933-C14B04EE9C95}">
      <dgm:prSet/>
      <dgm:spPr/>
      <dgm:t>
        <a:bodyPr/>
        <a:lstStyle/>
        <a:p>
          <a:r>
            <a:rPr lang="es-ES" b="1" u="sng"/>
            <a:t>LAS TERAPIAS DE ESTIMULACIÓN</a:t>
          </a:r>
          <a:r>
            <a:rPr lang="es-ES" b="1"/>
            <a:t> </a:t>
          </a:r>
          <a:r>
            <a:rPr lang="es-ES"/>
            <a:t>como la terapia ocupacional y recreativa. Aumentan la socialización de los pacientes, mejoran el estado afectivo y disminuyen los trastornos del comportamiento. </a:t>
          </a:r>
          <a:endParaRPr lang="en-US"/>
        </a:p>
      </dgm:t>
    </dgm:pt>
    <dgm:pt modelId="{9CB11A94-06BA-4881-9867-A11D57CD5974}" type="parTrans" cxnId="{9C00C5EB-E4D0-4CB2-BCC1-F3F0DF923A58}">
      <dgm:prSet/>
      <dgm:spPr/>
      <dgm:t>
        <a:bodyPr/>
        <a:lstStyle/>
        <a:p>
          <a:endParaRPr lang="en-US"/>
        </a:p>
      </dgm:t>
    </dgm:pt>
    <dgm:pt modelId="{03A1270C-F745-4899-8A19-471EA775B07E}" type="sibTrans" cxnId="{9C00C5EB-E4D0-4CB2-BCC1-F3F0DF923A58}">
      <dgm:prSet/>
      <dgm:spPr/>
      <dgm:t>
        <a:bodyPr/>
        <a:lstStyle/>
        <a:p>
          <a:endParaRPr lang="en-US"/>
        </a:p>
      </dgm:t>
    </dgm:pt>
    <dgm:pt modelId="{39A007F7-063E-4F5F-922C-3D2C594D95CD}" type="pres">
      <dgm:prSet presAssocID="{0A92310F-FD29-462D-93D7-9235A457DBAE}" presName="root" presStyleCnt="0">
        <dgm:presLayoutVars>
          <dgm:dir/>
          <dgm:resizeHandles val="exact"/>
        </dgm:presLayoutVars>
      </dgm:prSet>
      <dgm:spPr/>
    </dgm:pt>
    <dgm:pt modelId="{7B742996-468C-4406-9ADA-CF8695DF9A05}" type="pres">
      <dgm:prSet presAssocID="{0A92310F-FD29-462D-93D7-9235A457DBAE}" presName="container" presStyleCnt="0">
        <dgm:presLayoutVars>
          <dgm:dir/>
          <dgm:resizeHandles val="exact"/>
        </dgm:presLayoutVars>
      </dgm:prSet>
      <dgm:spPr/>
    </dgm:pt>
    <dgm:pt modelId="{6287C3D9-0475-4DCF-82DB-E42EAD6E7D95}" type="pres">
      <dgm:prSet presAssocID="{967F5E9A-17A8-4860-B606-D83F6460FD34}" presName="compNode" presStyleCnt="0"/>
      <dgm:spPr/>
    </dgm:pt>
    <dgm:pt modelId="{FBFB88F1-DB96-417C-8831-C2C32054BB59}" type="pres">
      <dgm:prSet presAssocID="{967F5E9A-17A8-4860-B606-D83F6460FD34}" presName="iconBgRect" presStyleLbl="bgShp" presStyleIdx="0" presStyleCnt="4"/>
      <dgm:spPr/>
    </dgm:pt>
    <dgm:pt modelId="{CC1D6506-D0E1-4451-BE23-051D81651476}" type="pres">
      <dgm:prSet presAssocID="{967F5E9A-17A8-4860-B606-D83F6460FD3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ante"/>
        </a:ext>
      </dgm:extLst>
    </dgm:pt>
    <dgm:pt modelId="{2EEA18C3-27D1-4171-B9C6-BAA76ACA6373}" type="pres">
      <dgm:prSet presAssocID="{967F5E9A-17A8-4860-B606-D83F6460FD34}" presName="spaceRect" presStyleCnt="0"/>
      <dgm:spPr/>
    </dgm:pt>
    <dgm:pt modelId="{DDCC9403-610A-4841-92F9-A507FDFA0731}" type="pres">
      <dgm:prSet presAssocID="{967F5E9A-17A8-4860-B606-D83F6460FD34}" presName="textRect" presStyleLbl="revTx" presStyleIdx="0" presStyleCnt="4">
        <dgm:presLayoutVars>
          <dgm:chMax val="1"/>
          <dgm:chPref val="1"/>
        </dgm:presLayoutVars>
      </dgm:prSet>
      <dgm:spPr/>
    </dgm:pt>
    <dgm:pt modelId="{B2276E03-486D-402B-A52D-C508C58A022B}" type="pres">
      <dgm:prSet presAssocID="{F54EA48C-61AA-4FFA-87F8-BA3DB4B4B07F}" presName="sibTrans" presStyleLbl="sibTrans2D1" presStyleIdx="0" presStyleCnt="0"/>
      <dgm:spPr/>
    </dgm:pt>
    <dgm:pt modelId="{1266C59D-B304-4405-9E5B-8BED92FD9F0D}" type="pres">
      <dgm:prSet presAssocID="{C95FFC21-518E-487A-A665-C8FB20800EA5}" presName="compNode" presStyleCnt="0"/>
      <dgm:spPr/>
    </dgm:pt>
    <dgm:pt modelId="{2A1411A9-69F6-4727-A7B4-D2F230526A57}" type="pres">
      <dgm:prSet presAssocID="{C95FFC21-518E-487A-A665-C8FB20800EA5}" presName="iconBgRect" presStyleLbl="bgShp" presStyleIdx="1" presStyleCnt="4"/>
      <dgm:spPr/>
    </dgm:pt>
    <dgm:pt modelId="{17EA695E-E0A9-4F3D-B10A-291F8FE7C451}" type="pres">
      <dgm:prSet presAssocID="{C95FFC21-518E-487A-A665-C8FB20800EA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in in head"/>
        </a:ext>
      </dgm:extLst>
    </dgm:pt>
    <dgm:pt modelId="{4BB81C0C-60EA-4A76-84DA-16B106C742AA}" type="pres">
      <dgm:prSet presAssocID="{C95FFC21-518E-487A-A665-C8FB20800EA5}" presName="spaceRect" presStyleCnt="0"/>
      <dgm:spPr/>
    </dgm:pt>
    <dgm:pt modelId="{C7394D35-50FE-49CD-9B8A-C03667584FB2}" type="pres">
      <dgm:prSet presAssocID="{C95FFC21-518E-487A-A665-C8FB20800EA5}" presName="textRect" presStyleLbl="revTx" presStyleIdx="1" presStyleCnt="4">
        <dgm:presLayoutVars>
          <dgm:chMax val="1"/>
          <dgm:chPref val="1"/>
        </dgm:presLayoutVars>
      </dgm:prSet>
      <dgm:spPr/>
    </dgm:pt>
    <dgm:pt modelId="{E9605E0C-BBB7-48E8-9A87-601BDB444CD3}" type="pres">
      <dgm:prSet presAssocID="{9DEB9ED8-5865-4BA1-A7BE-12D9495E61CC}" presName="sibTrans" presStyleLbl="sibTrans2D1" presStyleIdx="0" presStyleCnt="0"/>
      <dgm:spPr/>
    </dgm:pt>
    <dgm:pt modelId="{A82D537F-6855-461A-AD66-9F3D2B811C50}" type="pres">
      <dgm:prSet presAssocID="{4CBDF6BC-FAE2-49EA-B1D0-24A13D0672B9}" presName="compNode" presStyleCnt="0"/>
      <dgm:spPr/>
    </dgm:pt>
    <dgm:pt modelId="{8211443B-521C-4F84-A790-3FE59BD6C103}" type="pres">
      <dgm:prSet presAssocID="{4CBDF6BC-FAE2-49EA-B1D0-24A13D0672B9}" presName="iconBgRect" presStyleLbl="bgShp" presStyleIdx="2" presStyleCnt="4"/>
      <dgm:spPr/>
    </dgm:pt>
    <dgm:pt modelId="{132D9B7D-D7D6-43BF-877E-5CD88C6CEB86}" type="pres">
      <dgm:prSet presAssocID="{4CBDF6BC-FAE2-49EA-B1D0-24A13D0672B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erebro"/>
        </a:ext>
      </dgm:extLst>
    </dgm:pt>
    <dgm:pt modelId="{602007D6-E803-446E-A7F4-768E980A71CE}" type="pres">
      <dgm:prSet presAssocID="{4CBDF6BC-FAE2-49EA-B1D0-24A13D0672B9}" presName="spaceRect" presStyleCnt="0"/>
      <dgm:spPr/>
    </dgm:pt>
    <dgm:pt modelId="{C157A084-5C4D-4670-A58A-1D9B4576EBF0}" type="pres">
      <dgm:prSet presAssocID="{4CBDF6BC-FAE2-49EA-B1D0-24A13D0672B9}" presName="textRect" presStyleLbl="revTx" presStyleIdx="2" presStyleCnt="4">
        <dgm:presLayoutVars>
          <dgm:chMax val="1"/>
          <dgm:chPref val="1"/>
        </dgm:presLayoutVars>
      </dgm:prSet>
      <dgm:spPr/>
    </dgm:pt>
    <dgm:pt modelId="{8542A0C0-653E-4A23-8944-DDDD1DB0202C}" type="pres">
      <dgm:prSet presAssocID="{E43C9ADB-2030-424E-B1D1-69A6734D5365}" presName="sibTrans" presStyleLbl="sibTrans2D1" presStyleIdx="0" presStyleCnt="0"/>
      <dgm:spPr/>
    </dgm:pt>
    <dgm:pt modelId="{46D2AF82-FCDA-4DD3-B63B-7D8813E90EB1}" type="pres">
      <dgm:prSet presAssocID="{48643AEB-1C9B-42AD-A933-C14B04EE9C95}" presName="compNode" presStyleCnt="0"/>
      <dgm:spPr/>
    </dgm:pt>
    <dgm:pt modelId="{CF171F25-348E-4B9B-8932-3926B9FE30DA}" type="pres">
      <dgm:prSet presAssocID="{48643AEB-1C9B-42AD-A933-C14B04EE9C95}" presName="iconBgRect" presStyleLbl="bgShp" presStyleIdx="3" presStyleCnt="4"/>
      <dgm:spPr/>
    </dgm:pt>
    <dgm:pt modelId="{ED15D405-AF1B-4E6F-8B2C-C65679B9B790}" type="pres">
      <dgm:prSet presAssocID="{48643AEB-1C9B-42AD-A933-C14B04EE9C9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dicina"/>
        </a:ext>
      </dgm:extLst>
    </dgm:pt>
    <dgm:pt modelId="{5C8055BC-F8F9-4F7B-9580-5933D2156FEE}" type="pres">
      <dgm:prSet presAssocID="{48643AEB-1C9B-42AD-A933-C14B04EE9C95}" presName="spaceRect" presStyleCnt="0"/>
      <dgm:spPr/>
    </dgm:pt>
    <dgm:pt modelId="{4DAA1738-0816-4A55-A265-CA102145A6BB}" type="pres">
      <dgm:prSet presAssocID="{48643AEB-1C9B-42AD-A933-C14B04EE9C95}" presName="textRect" presStyleLbl="revTx" presStyleIdx="3" presStyleCnt="4">
        <dgm:presLayoutVars>
          <dgm:chMax val="1"/>
          <dgm:chPref val="1"/>
        </dgm:presLayoutVars>
      </dgm:prSet>
      <dgm:spPr/>
    </dgm:pt>
  </dgm:ptLst>
  <dgm:cxnLst>
    <dgm:cxn modelId="{7381C931-C570-443C-8EA1-75FFC9743FFC}" srcId="{0A92310F-FD29-462D-93D7-9235A457DBAE}" destId="{4CBDF6BC-FAE2-49EA-B1D0-24A13D0672B9}" srcOrd="2" destOrd="0" parTransId="{1E6DB81A-2603-431D-9134-4A2B04EBA40C}" sibTransId="{E43C9ADB-2030-424E-B1D1-69A6734D5365}"/>
    <dgm:cxn modelId="{58F5C640-7A8C-4E11-956D-3CF768D00F88}" type="presOf" srcId="{F54EA48C-61AA-4FFA-87F8-BA3DB4B4B07F}" destId="{B2276E03-486D-402B-A52D-C508C58A022B}" srcOrd="0" destOrd="0" presId="urn:microsoft.com/office/officeart/2018/2/layout/IconCircleList"/>
    <dgm:cxn modelId="{5DEE795F-0944-4FEF-8EBF-20EA8AE8C7E1}" srcId="{0A92310F-FD29-462D-93D7-9235A457DBAE}" destId="{C95FFC21-518E-487A-A665-C8FB20800EA5}" srcOrd="1" destOrd="0" parTransId="{DEF165C4-27E2-41B7-97B4-E3DB32816D3A}" sibTransId="{9DEB9ED8-5865-4BA1-A7BE-12D9495E61CC}"/>
    <dgm:cxn modelId="{63059F69-7CF3-4D75-A904-781877D084E4}" type="presOf" srcId="{9DEB9ED8-5865-4BA1-A7BE-12D9495E61CC}" destId="{E9605E0C-BBB7-48E8-9A87-601BDB444CD3}" srcOrd="0" destOrd="0" presId="urn:microsoft.com/office/officeart/2018/2/layout/IconCircleList"/>
    <dgm:cxn modelId="{8BD0C26E-7E07-4741-8471-98A3F22CB42C}" type="presOf" srcId="{C95FFC21-518E-487A-A665-C8FB20800EA5}" destId="{C7394D35-50FE-49CD-9B8A-C03667584FB2}" srcOrd="0" destOrd="0" presId="urn:microsoft.com/office/officeart/2018/2/layout/IconCircleList"/>
    <dgm:cxn modelId="{044D6E87-A32C-42D5-985C-70A452ABACF2}" type="presOf" srcId="{48643AEB-1C9B-42AD-A933-C14B04EE9C95}" destId="{4DAA1738-0816-4A55-A265-CA102145A6BB}" srcOrd="0" destOrd="0" presId="urn:microsoft.com/office/officeart/2018/2/layout/IconCircleList"/>
    <dgm:cxn modelId="{B295BB87-21F5-418D-AE85-005EE6903795}" type="presOf" srcId="{4CBDF6BC-FAE2-49EA-B1D0-24A13D0672B9}" destId="{C157A084-5C4D-4670-A58A-1D9B4576EBF0}" srcOrd="0" destOrd="0" presId="urn:microsoft.com/office/officeart/2018/2/layout/IconCircleList"/>
    <dgm:cxn modelId="{86E51E97-5091-4E6D-874D-1CB30C5907EF}" type="presOf" srcId="{E43C9ADB-2030-424E-B1D1-69A6734D5365}" destId="{8542A0C0-653E-4A23-8944-DDDD1DB0202C}" srcOrd="0" destOrd="0" presId="urn:microsoft.com/office/officeart/2018/2/layout/IconCircleList"/>
    <dgm:cxn modelId="{9C541B98-AD54-4E10-8E81-6BA9C18FC727}" srcId="{0A92310F-FD29-462D-93D7-9235A457DBAE}" destId="{967F5E9A-17A8-4860-B606-D83F6460FD34}" srcOrd="0" destOrd="0" parTransId="{C4D1D888-E934-4D4B-8F29-C95B828DDD7A}" sibTransId="{F54EA48C-61AA-4FFA-87F8-BA3DB4B4B07F}"/>
    <dgm:cxn modelId="{D0C9BCD6-5084-49E6-8ED0-E9C5948DE8E1}" type="presOf" srcId="{0A92310F-FD29-462D-93D7-9235A457DBAE}" destId="{39A007F7-063E-4F5F-922C-3D2C594D95CD}" srcOrd="0" destOrd="0" presId="urn:microsoft.com/office/officeart/2018/2/layout/IconCircleList"/>
    <dgm:cxn modelId="{9C00C5EB-E4D0-4CB2-BCC1-F3F0DF923A58}" srcId="{0A92310F-FD29-462D-93D7-9235A457DBAE}" destId="{48643AEB-1C9B-42AD-A933-C14B04EE9C95}" srcOrd="3" destOrd="0" parTransId="{9CB11A94-06BA-4881-9867-A11D57CD5974}" sibTransId="{03A1270C-F745-4899-8A19-471EA775B07E}"/>
    <dgm:cxn modelId="{82F25BFF-7E26-49B8-AF0A-EB4872C3860A}" type="presOf" srcId="{967F5E9A-17A8-4860-B606-D83F6460FD34}" destId="{DDCC9403-610A-4841-92F9-A507FDFA0731}" srcOrd="0" destOrd="0" presId="urn:microsoft.com/office/officeart/2018/2/layout/IconCircleList"/>
    <dgm:cxn modelId="{50B097E6-8825-4421-AB35-FA40DEED637E}" type="presParOf" srcId="{39A007F7-063E-4F5F-922C-3D2C594D95CD}" destId="{7B742996-468C-4406-9ADA-CF8695DF9A05}" srcOrd="0" destOrd="0" presId="urn:microsoft.com/office/officeart/2018/2/layout/IconCircleList"/>
    <dgm:cxn modelId="{8DA82032-DDE2-435A-81DA-DCE1E24935F6}" type="presParOf" srcId="{7B742996-468C-4406-9ADA-CF8695DF9A05}" destId="{6287C3D9-0475-4DCF-82DB-E42EAD6E7D95}" srcOrd="0" destOrd="0" presId="urn:microsoft.com/office/officeart/2018/2/layout/IconCircleList"/>
    <dgm:cxn modelId="{3417FB69-7793-4348-9FD0-C6B69E192D37}" type="presParOf" srcId="{6287C3D9-0475-4DCF-82DB-E42EAD6E7D95}" destId="{FBFB88F1-DB96-417C-8831-C2C32054BB59}" srcOrd="0" destOrd="0" presId="urn:microsoft.com/office/officeart/2018/2/layout/IconCircleList"/>
    <dgm:cxn modelId="{BF3A4F54-E7F3-42A1-A636-FF8E4D546409}" type="presParOf" srcId="{6287C3D9-0475-4DCF-82DB-E42EAD6E7D95}" destId="{CC1D6506-D0E1-4451-BE23-051D81651476}" srcOrd="1" destOrd="0" presId="urn:microsoft.com/office/officeart/2018/2/layout/IconCircleList"/>
    <dgm:cxn modelId="{A3AA13F0-316D-49A7-8F7E-AB862CE185CF}" type="presParOf" srcId="{6287C3D9-0475-4DCF-82DB-E42EAD6E7D95}" destId="{2EEA18C3-27D1-4171-B9C6-BAA76ACA6373}" srcOrd="2" destOrd="0" presId="urn:microsoft.com/office/officeart/2018/2/layout/IconCircleList"/>
    <dgm:cxn modelId="{06E6F17D-491B-4AC1-AC5B-6AD09C85359C}" type="presParOf" srcId="{6287C3D9-0475-4DCF-82DB-E42EAD6E7D95}" destId="{DDCC9403-610A-4841-92F9-A507FDFA0731}" srcOrd="3" destOrd="0" presId="urn:microsoft.com/office/officeart/2018/2/layout/IconCircleList"/>
    <dgm:cxn modelId="{95AAF3F1-7E7D-45AB-BF20-689EC06670EE}" type="presParOf" srcId="{7B742996-468C-4406-9ADA-CF8695DF9A05}" destId="{B2276E03-486D-402B-A52D-C508C58A022B}" srcOrd="1" destOrd="0" presId="urn:microsoft.com/office/officeart/2018/2/layout/IconCircleList"/>
    <dgm:cxn modelId="{69F8678B-D173-423E-BB72-79B6032CB3CC}" type="presParOf" srcId="{7B742996-468C-4406-9ADA-CF8695DF9A05}" destId="{1266C59D-B304-4405-9E5B-8BED92FD9F0D}" srcOrd="2" destOrd="0" presId="urn:microsoft.com/office/officeart/2018/2/layout/IconCircleList"/>
    <dgm:cxn modelId="{8460FB36-6A05-4B4F-B317-46B34A9A5B55}" type="presParOf" srcId="{1266C59D-B304-4405-9E5B-8BED92FD9F0D}" destId="{2A1411A9-69F6-4727-A7B4-D2F230526A57}" srcOrd="0" destOrd="0" presId="urn:microsoft.com/office/officeart/2018/2/layout/IconCircleList"/>
    <dgm:cxn modelId="{AD6A281D-572A-4B06-9EA8-49C3BC18C3AE}" type="presParOf" srcId="{1266C59D-B304-4405-9E5B-8BED92FD9F0D}" destId="{17EA695E-E0A9-4F3D-B10A-291F8FE7C451}" srcOrd="1" destOrd="0" presId="urn:microsoft.com/office/officeart/2018/2/layout/IconCircleList"/>
    <dgm:cxn modelId="{83A803CF-7BB6-4B4D-9D54-A4FB23BDD9C4}" type="presParOf" srcId="{1266C59D-B304-4405-9E5B-8BED92FD9F0D}" destId="{4BB81C0C-60EA-4A76-84DA-16B106C742AA}" srcOrd="2" destOrd="0" presId="urn:microsoft.com/office/officeart/2018/2/layout/IconCircleList"/>
    <dgm:cxn modelId="{308166DA-859A-401C-A979-6EA9063AAA61}" type="presParOf" srcId="{1266C59D-B304-4405-9E5B-8BED92FD9F0D}" destId="{C7394D35-50FE-49CD-9B8A-C03667584FB2}" srcOrd="3" destOrd="0" presId="urn:microsoft.com/office/officeart/2018/2/layout/IconCircleList"/>
    <dgm:cxn modelId="{2DD7F5B4-C5C9-43E3-BA87-D18E695E07AC}" type="presParOf" srcId="{7B742996-468C-4406-9ADA-CF8695DF9A05}" destId="{E9605E0C-BBB7-48E8-9A87-601BDB444CD3}" srcOrd="3" destOrd="0" presId="urn:microsoft.com/office/officeart/2018/2/layout/IconCircleList"/>
    <dgm:cxn modelId="{77318586-9C4D-4E1F-9B78-DFD229BCC00A}" type="presParOf" srcId="{7B742996-468C-4406-9ADA-CF8695DF9A05}" destId="{A82D537F-6855-461A-AD66-9F3D2B811C50}" srcOrd="4" destOrd="0" presId="urn:microsoft.com/office/officeart/2018/2/layout/IconCircleList"/>
    <dgm:cxn modelId="{EF76ADFE-81B3-4BBB-A3D2-410CE356F598}" type="presParOf" srcId="{A82D537F-6855-461A-AD66-9F3D2B811C50}" destId="{8211443B-521C-4F84-A790-3FE59BD6C103}" srcOrd="0" destOrd="0" presId="urn:microsoft.com/office/officeart/2018/2/layout/IconCircleList"/>
    <dgm:cxn modelId="{D984368A-006A-4427-B662-688F78C7A182}" type="presParOf" srcId="{A82D537F-6855-461A-AD66-9F3D2B811C50}" destId="{132D9B7D-D7D6-43BF-877E-5CD88C6CEB86}" srcOrd="1" destOrd="0" presId="urn:microsoft.com/office/officeart/2018/2/layout/IconCircleList"/>
    <dgm:cxn modelId="{716ADF88-5E4C-4177-8811-6BDB3E974CF7}" type="presParOf" srcId="{A82D537F-6855-461A-AD66-9F3D2B811C50}" destId="{602007D6-E803-446E-A7F4-768E980A71CE}" srcOrd="2" destOrd="0" presId="urn:microsoft.com/office/officeart/2018/2/layout/IconCircleList"/>
    <dgm:cxn modelId="{02A556E2-F501-4F07-917C-E097A2539852}" type="presParOf" srcId="{A82D537F-6855-461A-AD66-9F3D2B811C50}" destId="{C157A084-5C4D-4670-A58A-1D9B4576EBF0}" srcOrd="3" destOrd="0" presId="urn:microsoft.com/office/officeart/2018/2/layout/IconCircleList"/>
    <dgm:cxn modelId="{FAD5A665-CF3C-4B84-8EB9-CDD12F3FC63A}" type="presParOf" srcId="{7B742996-468C-4406-9ADA-CF8695DF9A05}" destId="{8542A0C0-653E-4A23-8944-DDDD1DB0202C}" srcOrd="5" destOrd="0" presId="urn:microsoft.com/office/officeart/2018/2/layout/IconCircleList"/>
    <dgm:cxn modelId="{71F49C6E-F351-48B4-9261-A1BEEA401E32}" type="presParOf" srcId="{7B742996-468C-4406-9ADA-CF8695DF9A05}" destId="{46D2AF82-FCDA-4DD3-B63B-7D8813E90EB1}" srcOrd="6" destOrd="0" presId="urn:microsoft.com/office/officeart/2018/2/layout/IconCircleList"/>
    <dgm:cxn modelId="{7EF9C528-D6C6-4E16-8A8E-0B4BF5AB5C48}" type="presParOf" srcId="{46D2AF82-FCDA-4DD3-B63B-7D8813E90EB1}" destId="{CF171F25-348E-4B9B-8932-3926B9FE30DA}" srcOrd="0" destOrd="0" presId="urn:microsoft.com/office/officeart/2018/2/layout/IconCircleList"/>
    <dgm:cxn modelId="{56CB6501-CE21-4129-9738-6143AB59998E}" type="presParOf" srcId="{46D2AF82-FCDA-4DD3-B63B-7D8813E90EB1}" destId="{ED15D405-AF1B-4E6F-8B2C-C65679B9B790}" srcOrd="1" destOrd="0" presId="urn:microsoft.com/office/officeart/2018/2/layout/IconCircleList"/>
    <dgm:cxn modelId="{574DB420-19B9-4467-91D8-E01220B89AFB}" type="presParOf" srcId="{46D2AF82-FCDA-4DD3-B63B-7D8813E90EB1}" destId="{5C8055BC-F8F9-4F7B-9580-5933D2156FEE}" srcOrd="2" destOrd="0" presId="urn:microsoft.com/office/officeart/2018/2/layout/IconCircleList"/>
    <dgm:cxn modelId="{D83B5954-7E92-4AB0-92A7-D8B9B1A7C724}" type="presParOf" srcId="{46D2AF82-FCDA-4DD3-B63B-7D8813E90EB1}" destId="{4DAA1738-0816-4A55-A265-CA102145A6BB}"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48D66C-DF45-461F-8730-ACCC2E942943}">
      <dsp:nvSpPr>
        <dsp:cNvPr id="0" name=""/>
        <dsp:cNvSpPr/>
      </dsp:nvSpPr>
      <dsp:spPr>
        <a:xfrm>
          <a:off x="750914" y="1123898"/>
          <a:ext cx="1081248" cy="10812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8A6CED-0E55-426C-9D8E-2979B9C74290}">
      <dsp:nvSpPr>
        <dsp:cNvPr id="0" name=""/>
        <dsp:cNvSpPr/>
      </dsp:nvSpPr>
      <dsp:spPr>
        <a:xfrm>
          <a:off x="90151" y="2547064"/>
          <a:ext cx="2402775"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s-ES_tradnl" sz="1100" kern="1200"/>
            <a:t>Es toda producción verbal anómala (gritar, aullar, gruñir, suspirar o cantar), que puede darse en las fases avanzadas de la demencia.</a:t>
          </a:r>
          <a:endParaRPr lang="en-US" sz="1100" kern="1200"/>
        </a:p>
      </dsp:txBody>
      <dsp:txXfrm>
        <a:off x="90151" y="2547064"/>
        <a:ext cx="2402775" cy="855000"/>
      </dsp:txXfrm>
    </dsp:sp>
    <dsp:sp modelId="{563B5B08-858D-4764-B20F-84D4A83C9FCD}">
      <dsp:nvSpPr>
        <dsp:cNvPr id="0" name=""/>
        <dsp:cNvSpPr/>
      </dsp:nvSpPr>
      <dsp:spPr>
        <a:xfrm>
          <a:off x="3574175" y="1123898"/>
          <a:ext cx="1081248" cy="10812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DE65FF-BB19-4F8F-B1DA-33FCF1A5895C}">
      <dsp:nvSpPr>
        <dsp:cNvPr id="0" name=""/>
        <dsp:cNvSpPr/>
      </dsp:nvSpPr>
      <dsp:spPr>
        <a:xfrm>
          <a:off x="2913412" y="2547064"/>
          <a:ext cx="2402775"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s-ES_tradnl" sz="1100" kern="1200"/>
            <a:t>Son intentos distorsionados de comunicación por parte del paciente. Es necesario por lo tanto conocer su causa antes de realizar cualquier intervención terapéutica.</a:t>
          </a:r>
          <a:endParaRPr lang="en-US" sz="1100" kern="1200"/>
        </a:p>
      </dsp:txBody>
      <dsp:txXfrm>
        <a:off x="2913412" y="2547064"/>
        <a:ext cx="2402775" cy="855000"/>
      </dsp:txXfrm>
    </dsp:sp>
    <dsp:sp modelId="{963CD6FB-4660-43B7-B88B-8E33DBE042DA}">
      <dsp:nvSpPr>
        <dsp:cNvPr id="0" name=""/>
        <dsp:cNvSpPr/>
      </dsp:nvSpPr>
      <dsp:spPr>
        <a:xfrm>
          <a:off x="6397436" y="1123898"/>
          <a:ext cx="1081248" cy="10812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0EAA46-48C7-4235-8BE6-746A30EBF89B}">
      <dsp:nvSpPr>
        <dsp:cNvPr id="0" name=""/>
        <dsp:cNvSpPr/>
      </dsp:nvSpPr>
      <dsp:spPr>
        <a:xfrm>
          <a:off x="5736673" y="2547064"/>
          <a:ext cx="2402775"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s-ES_tradnl" sz="1100" kern="1200"/>
            <a:t>Se ha relacionado con: Alteraciones auditivas, depresión, dolor, agitación, psicosis, dificultad para la comunicación, aislamiento social, falta de actividad  y  malas relaciones con el cuidador. </a:t>
          </a:r>
          <a:endParaRPr lang="en-US" sz="1100" kern="1200"/>
        </a:p>
      </dsp:txBody>
      <dsp:txXfrm>
        <a:off x="5736673" y="2547064"/>
        <a:ext cx="2402775" cy="855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952933-706A-45B1-A0A2-A62F9BA3E321}">
      <dsp:nvSpPr>
        <dsp:cNvPr id="0" name=""/>
        <dsp:cNvSpPr/>
      </dsp:nvSpPr>
      <dsp:spPr>
        <a:xfrm>
          <a:off x="289" y="1741188"/>
          <a:ext cx="710427" cy="71042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8B7E13-500A-4228-A2C0-F9C920B2926C}">
      <dsp:nvSpPr>
        <dsp:cNvPr id="0" name=""/>
        <dsp:cNvSpPr/>
      </dsp:nvSpPr>
      <dsp:spPr>
        <a:xfrm>
          <a:off x="149479" y="1890378"/>
          <a:ext cx="412048" cy="4120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FE4B018-88F6-45DE-A9F2-5E1C1376DE72}">
      <dsp:nvSpPr>
        <dsp:cNvPr id="0" name=""/>
        <dsp:cNvSpPr/>
      </dsp:nvSpPr>
      <dsp:spPr>
        <a:xfrm>
          <a:off x="862952" y="1741188"/>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 sz="1100" kern="1200"/>
            <a:t>Según diversos estudios, hasta el 40% de las personas con demencia pueden sufrir depresión.</a:t>
          </a:r>
          <a:endParaRPr lang="en-US" sz="1100" kern="1200"/>
        </a:p>
      </dsp:txBody>
      <dsp:txXfrm>
        <a:off x="862952" y="1741188"/>
        <a:ext cx="1674579" cy="710427"/>
      </dsp:txXfrm>
    </dsp:sp>
    <dsp:sp modelId="{77EF1A18-C77F-4FFA-925C-7D1B91E4AD74}">
      <dsp:nvSpPr>
        <dsp:cNvPr id="0" name=""/>
        <dsp:cNvSpPr/>
      </dsp:nvSpPr>
      <dsp:spPr>
        <a:xfrm>
          <a:off x="2829314" y="1741188"/>
          <a:ext cx="710427" cy="71042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216126-F607-41B5-B33D-5D80123DA31B}">
      <dsp:nvSpPr>
        <dsp:cNvPr id="0" name=""/>
        <dsp:cNvSpPr/>
      </dsp:nvSpPr>
      <dsp:spPr>
        <a:xfrm>
          <a:off x="2978504" y="1890378"/>
          <a:ext cx="412048" cy="4120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4FC4999-CE78-4780-B8D2-CA4DEEA7C3BE}">
      <dsp:nvSpPr>
        <dsp:cNvPr id="0" name=""/>
        <dsp:cNvSpPr/>
      </dsp:nvSpPr>
      <dsp:spPr>
        <a:xfrm>
          <a:off x="3691976" y="1741188"/>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 sz="1100" b="0" i="0" kern="1200"/>
            <a:t>Las relaciones entre depresión y demencia vienen siendo desde hace años motivo de estudio, interés y controversia.</a:t>
          </a:r>
          <a:endParaRPr lang="en-US" sz="1100" kern="1200"/>
        </a:p>
      </dsp:txBody>
      <dsp:txXfrm>
        <a:off x="3691976" y="1741188"/>
        <a:ext cx="1674579" cy="710427"/>
      </dsp:txXfrm>
    </dsp:sp>
    <dsp:sp modelId="{EAF1C98B-0E41-4464-A8A1-956F96C35EA7}">
      <dsp:nvSpPr>
        <dsp:cNvPr id="0" name=""/>
        <dsp:cNvSpPr/>
      </dsp:nvSpPr>
      <dsp:spPr>
        <a:xfrm>
          <a:off x="5658339" y="1741188"/>
          <a:ext cx="710427" cy="71042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86888C-5EDB-4640-9B95-F74C0071EB66}">
      <dsp:nvSpPr>
        <dsp:cNvPr id="0" name=""/>
        <dsp:cNvSpPr/>
      </dsp:nvSpPr>
      <dsp:spPr>
        <a:xfrm>
          <a:off x="5807529" y="1890378"/>
          <a:ext cx="412048" cy="4120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56BCF8A-5639-47C2-BC47-B1BFF9FF434B}">
      <dsp:nvSpPr>
        <dsp:cNvPr id="0" name=""/>
        <dsp:cNvSpPr/>
      </dsp:nvSpPr>
      <dsp:spPr>
        <a:xfrm>
          <a:off x="6521001" y="1741188"/>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 sz="1100" kern="1200"/>
            <a:t>Existen estudios en los que se publica l</a:t>
          </a:r>
          <a:r>
            <a:rPr lang="es-ES" sz="1100" b="0" i="0" kern="1200"/>
            <a:t>a depresión como factor predictor del deterioro cognitivo en las personas mayores.</a:t>
          </a:r>
          <a:endParaRPr lang="en-US" sz="1100" kern="1200"/>
        </a:p>
      </dsp:txBody>
      <dsp:txXfrm>
        <a:off x="6521001" y="1741188"/>
        <a:ext cx="1674579" cy="7104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FB88F1-DB96-417C-8831-C2C32054BB59}">
      <dsp:nvSpPr>
        <dsp:cNvPr id="0" name=""/>
        <dsp:cNvSpPr/>
      </dsp:nvSpPr>
      <dsp:spPr>
        <a:xfrm>
          <a:off x="18535" y="659889"/>
          <a:ext cx="1080124" cy="108012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1D6506-D0E1-4451-BE23-051D81651476}">
      <dsp:nvSpPr>
        <dsp:cNvPr id="0" name=""/>
        <dsp:cNvSpPr/>
      </dsp:nvSpPr>
      <dsp:spPr>
        <a:xfrm>
          <a:off x="245361" y="886715"/>
          <a:ext cx="626472" cy="62647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CC9403-610A-4841-92F9-A507FDFA0731}">
      <dsp:nvSpPr>
        <dsp:cNvPr id="0" name=""/>
        <dsp:cNvSpPr/>
      </dsp:nvSpPr>
      <dsp:spPr>
        <a:xfrm>
          <a:off x="1330115" y="659889"/>
          <a:ext cx="2546008" cy="108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s-ES" sz="1200" b="1" u="sng" kern="1200"/>
            <a:t>LAS TERAPIAS CONDUCTUALES</a:t>
          </a:r>
          <a:r>
            <a:rPr lang="es-ES" sz="1200" b="1" kern="1200"/>
            <a:t> </a:t>
          </a:r>
          <a:r>
            <a:rPr lang="es-ES" sz="1200" kern="1200"/>
            <a:t>que tratan de reducir los comportamientos problemáticos como la agresividad, las vociferaciones o el vagabundeo.</a:t>
          </a:r>
          <a:endParaRPr lang="en-US" sz="1200" kern="1200"/>
        </a:p>
      </dsp:txBody>
      <dsp:txXfrm>
        <a:off x="1330115" y="659889"/>
        <a:ext cx="2546008" cy="1080124"/>
      </dsp:txXfrm>
    </dsp:sp>
    <dsp:sp modelId="{2A1411A9-69F6-4727-A7B4-D2F230526A57}">
      <dsp:nvSpPr>
        <dsp:cNvPr id="0" name=""/>
        <dsp:cNvSpPr/>
      </dsp:nvSpPr>
      <dsp:spPr>
        <a:xfrm>
          <a:off x="4319746" y="659889"/>
          <a:ext cx="1080124" cy="108012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EA695E-E0A9-4F3D-B10A-291F8FE7C451}">
      <dsp:nvSpPr>
        <dsp:cNvPr id="0" name=""/>
        <dsp:cNvSpPr/>
      </dsp:nvSpPr>
      <dsp:spPr>
        <a:xfrm>
          <a:off x="4546573" y="886715"/>
          <a:ext cx="626472" cy="62647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7394D35-50FE-49CD-9B8A-C03667584FB2}">
      <dsp:nvSpPr>
        <dsp:cNvPr id="0" name=""/>
        <dsp:cNvSpPr/>
      </dsp:nvSpPr>
      <dsp:spPr>
        <a:xfrm>
          <a:off x="5631327" y="659889"/>
          <a:ext cx="2546008" cy="108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s-ES" sz="1200" b="1" u="sng" kern="1200"/>
            <a:t>LAS TERAPIAS DE LAS EMOCIONES</a:t>
          </a:r>
          <a:r>
            <a:rPr lang="es-ES" sz="1200" b="1" kern="1200"/>
            <a:t> </a:t>
          </a:r>
          <a:r>
            <a:rPr lang="es-ES" sz="1200" kern="1200"/>
            <a:t>como la psicoterapia de apoyo, de reminiscencia y de validación.</a:t>
          </a:r>
          <a:endParaRPr lang="en-US" sz="1200" kern="1200"/>
        </a:p>
      </dsp:txBody>
      <dsp:txXfrm>
        <a:off x="5631327" y="659889"/>
        <a:ext cx="2546008" cy="1080124"/>
      </dsp:txXfrm>
    </dsp:sp>
    <dsp:sp modelId="{8211443B-521C-4F84-A790-3FE59BD6C103}">
      <dsp:nvSpPr>
        <dsp:cNvPr id="0" name=""/>
        <dsp:cNvSpPr/>
      </dsp:nvSpPr>
      <dsp:spPr>
        <a:xfrm>
          <a:off x="18535" y="2452790"/>
          <a:ext cx="1080124" cy="108012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2D9B7D-D7D6-43BF-877E-5CD88C6CEB86}">
      <dsp:nvSpPr>
        <dsp:cNvPr id="0" name=""/>
        <dsp:cNvSpPr/>
      </dsp:nvSpPr>
      <dsp:spPr>
        <a:xfrm>
          <a:off x="245361" y="2679617"/>
          <a:ext cx="626472" cy="62647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157A084-5C4D-4670-A58A-1D9B4576EBF0}">
      <dsp:nvSpPr>
        <dsp:cNvPr id="0" name=""/>
        <dsp:cNvSpPr/>
      </dsp:nvSpPr>
      <dsp:spPr>
        <a:xfrm>
          <a:off x="1330115" y="2452790"/>
          <a:ext cx="2546008" cy="108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s-ES" sz="1200" b="1" u="sng" kern="1200"/>
            <a:t>LAS TERAPIAS COGNITIVAS</a:t>
          </a:r>
          <a:r>
            <a:rPr lang="es-ES" sz="1200" b="1" i="1" kern="1200"/>
            <a:t> </a:t>
          </a:r>
          <a:r>
            <a:rPr lang="es-ES" sz="1200" kern="1200"/>
            <a:t>para la reeducación de los déficit cognitivos. Se realizan en grupos. </a:t>
          </a:r>
          <a:endParaRPr lang="en-US" sz="1200" kern="1200"/>
        </a:p>
      </dsp:txBody>
      <dsp:txXfrm>
        <a:off x="1330115" y="2452790"/>
        <a:ext cx="2546008" cy="1080124"/>
      </dsp:txXfrm>
    </dsp:sp>
    <dsp:sp modelId="{CF171F25-348E-4B9B-8932-3926B9FE30DA}">
      <dsp:nvSpPr>
        <dsp:cNvPr id="0" name=""/>
        <dsp:cNvSpPr/>
      </dsp:nvSpPr>
      <dsp:spPr>
        <a:xfrm>
          <a:off x="4319746" y="2452790"/>
          <a:ext cx="1080124" cy="1080124"/>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15D405-AF1B-4E6F-8B2C-C65679B9B790}">
      <dsp:nvSpPr>
        <dsp:cNvPr id="0" name=""/>
        <dsp:cNvSpPr/>
      </dsp:nvSpPr>
      <dsp:spPr>
        <a:xfrm>
          <a:off x="4546573" y="2679617"/>
          <a:ext cx="626472" cy="62647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DAA1738-0816-4A55-A265-CA102145A6BB}">
      <dsp:nvSpPr>
        <dsp:cNvPr id="0" name=""/>
        <dsp:cNvSpPr/>
      </dsp:nvSpPr>
      <dsp:spPr>
        <a:xfrm>
          <a:off x="5631327" y="2452790"/>
          <a:ext cx="2546008" cy="1080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s-ES" sz="1200" b="1" u="sng" kern="1200"/>
            <a:t>LAS TERAPIAS DE ESTIMULACIÓN</a:t>
          </a:r>
          <a:r>
            <a:rPr lang="es-ES" sz="1200" b="1" kern="1200"/>
            <a:t> </a:t>
          </a:r>
          <a:r>
            <a:rPr lang="es-ES" sz="1200" kern="1200"/>
            <a:t>como la terapia ocupacional y recreativa. Aumentan la socialización de los pacientes, mejoran el estado afectivo y disminuyen los trastornos del comportamiento. </a:t>
          </a:r>
          <a:endParaRPr lang="en-US" sz="1200" kern="1200"/>
        </a:p>
      </dsp:txBody>
      <dsp:txXfrm>
        <a:off x="5631327" y="2452790"/>
        <a:ext cx="2546008" cy="1080124"/>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69CC81-2DE7-470B-97B6-B0E7E7F9E95B}" type="datetimeFigureOut">
              <a:rPr lang="es-ES" smtClean="0"/>
              <a:pPr/>
              <a:t>07/05/2024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CEE49-D83E-42C3-A3AD-99C2CF8DC6F3}"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3</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 Porque se producen</a:t>
            </a:r>
            <a:r>
              <a:rPr lang="es-ES" baseline="0" dirty="0"/>
              <a:t> estos trastornos de conducta?</a:t>
            </a:r>
          </a:p>
          <a:p>
            <a:r>
              <a:rPr lang="es-ES" baseline="0" dirty="0"/>
              <a:t>Esto lo describió hace años  </a:t>
            </a:r>
            <a:r>
              <a:rPr lang="es-ES" sz="1200" b="0" i="0" kern="1200" dirty="0">
                <a:solidFill>
                  <a:schemeClr val="tx1"/>
                </a:solidFill>
                <a:latin typeface="+mn-lt"/>
                <a:ea typeface="+mn-ea"/>
                <a:cs typeface="+mn-cs"/>
              </a:rPr>
              <a:t>Jeffrey Cummings, donde hablaba que había</a:t>
            </a:r>
            <a:r>
              <a:rPr lang="es-ES" sz="1200" b="0" i="0" kern="1200" baseline="0" dirty="0">
                <a:solidFill>
                  <a:schemeClr val="tx1"/>
                </a:solidFill>
                <a:latin typeface="+mn-lt"/>
                <a:ea typeface="+mn-ea"/>
                <a:cs typeface="+mn-cs"/>
              </a:rPr>
              <a:t> unos circuitos que se afectaban y que unían la porción frontal del cerebro con zonas de afectación subcortical (ganglios de la base)</a:t>
            </a:r>
          </a:p>
          <a:p>
            <a:r>
              <a:rPr lang="es-ES" sz="1200" b="0" i="0" kern="1200" baseline="0" dirty="0">
                <a:solidFill>
                  <a:schemeClr val="tx1"/>
                </a:solidFill>
                <a:latin typeface="+mn-lt"/>
                <a:ea typeface="+mn-ea"/>
                <a:cs typeface="+mn-cs"/>
              </a:rPr>
              <a:t>Esto provoca la afectación de la función ejecutiva, alteración del comportamiento (trastornos de conducta), y cuadros de desmotivación/</a:t>
            </a:r>
            <a:r>
              <a:rPr lang="es-ES" sz="1200" b="0" i="0" kern="1200" baseline="0" dirty="0" err="1">
                <a:solidFill>
                  <a:schemeClr val="tx1"/>
                </a:solidFill>
                <a:latin typeface="+mn-lt"/>
                <a:ea typeface="+mn-ea"/>
                <a:cs typeface="+mn-cs"/>
              </a:rPr>
              <a:t>apatia</a:t>
            </a:r>
            <a:endParaRPr lang="es-ES" baseline="0"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4</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La muerte celular, la muerte</a:t>
            </a:r>
            <a:r>
              <a:rPr lang="es-ES" baseline="0" dirty="0"/>
              <a:t> neuronal, no se produce igual en todos los tipos de demencia, según la afectación de unas porciones, o unas causas u otras, lleva a una serie de cambios en los sistemas neurotransmisores, y se afectan </a:t>
            </a:r>
            <a:r>
              <a:rPr lang="es-ES" baseline="0" dirty="0" err="1"/>
              <a:t>practicamente</a:t>
            </a:r>
            <a:r>
              <a:rPr lang="es-ES" baseline="0" dirty="0"/>
              <a:t> todos los neurotransmisores que intervienen en cada una de las porciones del cerebro.</a:t>
            </a:r>
          </a:p>
          <a:p>
            <a:pPr marL="609600" indent="-609600" eaLnBrk="1" fontAlgn="auto" hangingPunct="1">
              <a:spcAft>
                <a:spcPts val="0"/>
              </a:spcAft>
              <a:buFont typeface="Wingdings" pitchFamily="2" charset="2"/>
              <a:buNone/>
              <a:defRPr/>
            </a:pPr>
            <a:r>
              <a:rPr lang="es-ES" dirty="0"/>
              <a:t>Se afecta  el</a:t>
            </a:r>
            <a:r>
              <a:rPr lang="es-ES" baseline="0" dirty="0"/>
              <a:t> sistema </a:t>
            </a:r>
            <a:r>
              <a:rPr lang="es-ES" baseline="0" dirty="0" err="1"/>
              <a:t>Colinergico</a:t>
            </a:r>
            <a:r>
              <a:rPr lang="es-ES" baseline="0" dirty="0"/>
              <a:t>, </a:t>
            </a:r>
            <a:r>
              <a:rPr lang="es-ES" baseline="0" dirty="0" err="1"/>
              <a:t>Serotoninergico</a:t>
            </a:r>
            <a:r>
              <a:rPr lang="es-ES" baseline="0" dirty="0"/>
              <a:t>, </a:t>
            </a:r>
            <a:r>
              <a:rPr lang="es-ES" baseline="0" dirty="0" err="1"/>
              <a:t>Noradrenérgico</a:t>
            </a:r>
            <a:r>
              <a:rPr lang="es-ES" baseline="0" dirty="0"/>
              <a:t>, </a:t>
            </a:r>
            <a:r>
              <a:rPr lang="es-ES" baseline="0" dirty="0" err="1"/>
              <a:t>Dopaminergico</a:t>
            </a:r>
            <a:r>
              <a:rPr lang="es-ES" baseline="0" dirty="0"/>
              <a:t>, </a:t>
            </a:r>
            <a:r>
              <a:rPr lang="es-ES" baseline="0" dirty="0" err="1"/>
              <a:t>Glutamatérgico</a:t>
            </a:r>
            <a:r>
              <a:rPr lang="es-ES" baseline="0" dirty="0"/>
              <a:t>, </a:t>
            </a:r>
            <a:r>
              <a:rPr lang="es-ES" baseline="0" dirty="0" err="1"/>
              <a:t>Gabaergico</a:t>
            </a:r>
            <a:r>
              <a:rPr lang="es-ES" baseline="0" dirty="0"/>
              <a:t>. </a:t>
            </a:r>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5</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Esta</a:t>
            </a:r>
            <a:r>
              <a:rPr lang="es-ES" baseline="0" dirty="0"/>
              <a:t> es una imagen para ver esos ganglios que se afectan y esas comunicaciones que dan lugar a afectación del </a:t>
            </a:r>
          </a:p>
          <a:p>
            <a:r>
              <a:rPr lang="es-ES" baseline="0" dirty="0"/>
              <a:t>locus </a:t>
            </a:r>
            <a:r>
              <a:rPr lang="es-ES" baseline="0" dirty="0" err="1"/>
              <a:t>coeruleus</a:t>
            </a:r>
            <a:r>
              <a:rPr lang="es-ES" baseline="0" dirty="0"/>
              <a:t> –la NORADRENALINA-.</a:t>
            </a:r>
          </a:p>
          <a:p>
            <a:r>
              <a:rPr lang="es-ES" baseline="0" dirty="0" err="1"/>
              <a:t>nucleo</a:t>
            </a:r>
            <a:r>
              <a:rPr lang="es-ES" baseline="0" dirty="0"/>
              <a:t> basal </a:t>
            </a:r>
            <a:r>
              <a:rPr lang="es-ES" baseline="0" dirty="0" err="1"/>
              <a:t>meynert</a:t>
            </a:r>
            <a:r>
              <a:rPr lang="es-ES" baseline="0" dirty="0"/>
              <a:t> –la ACETILCOLINA-.</a:t>
            </a:r>
          </a:p>
          <a:p>
            <a:r>
              <a:rPr lang="es-ES" baseline="0" dirty="0"/>
              <a:t>Los </a:t>
            </a:r>
            <a:r>
              <a:rPr lang="es-ES" baseline="0" dirty="0" err="1"/>
              <a:t>nucleo</a:t>
            </a:r>
            <a:r>
              <a:rPr lang="es-ES" baseline="0" dirty="0"/>
              <a:t> dorsales del rafe –la SEROTONINA-.</a:t>
            </a:r>
          </a:p>
          <a:p>
            <a:r>
              <a:rPr lang="es-ES" baseline="0" dirty="0"/>
              <a:t>La Sustancia Negra – la DOPAMINA-. </a:t>
            </a:r>
          </a:p>
          <a:p>
            <a:endParaRPr lang="es-ES" baseline="0" dirty="0"/>
          </a:p>
          <a:p>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6</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Y</a:t>
            </a:r>
            <a:r>
              <a:rPr lang="es-ES" baseline="0" dirty="0"/>
              <a:t> así vamos perdiendo neurotransmisores que hace que el paciente vaya teniendo o padeciendo los distintos trastornos de conducta. </a:t>
            </a:r>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7</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effectLst>
                  <a:outerShdw blurRad="38100" dist="38100" dir="2700000" algn="tl">
                    <a:srgbClr val="000000">
                      <a:alpha val="43137"/>
                    </a:srgbClr>
                  </a:outerShdw>
                </a:effectLst>
                <a:latin typeface="+mn-lt"/>
              </a:rPr>
              <a:t>Los</a:t>
            </a:r>
            <a:r>
              <a:rPr lang="es-ES" baseline="0" dirty="0">
                <a:effectLst>
                  <a:outerShdw blurRad="38100" dist="38100" dir="2700000" algn="tl">
                    <a:srgbClr val="000000">
                      <a:alpha val="43137"/>
                    </a:srgbClr>
                  </a:outerShdw>
                </a:effectLst>
                <a:latin typeface="+mn-lt"/>
              </a:rPr>
              <a:t> trastornos graves del comportamiento como agitación, vocalización anormal, </a:t>
            </a:r>
            <a:r>
              <a:rPr lang="es-ES" baseline="0" dirty="0" err="1">
                <a:effectLst>
                  <a:outerShdw blurRad="38100" dist="38100" dir="2700000" algn="tl">
                    <a:srgbClr val="000000">
                      <a:alpha val="43137"/>
                    </a:srgbClr>
                  </a:outerShdw>
                </a:effectLst>
                <a:latin typeface="+mn-lt"/>
              </a:rPr>
              <a:t>deambulación</a:t>
            </a:r>
            <a:r>
              <a:rPr lang="es-ES" baseline="0" dirty="0">
                <a:effectLst>
                  <a:outerShdw blurRad="38100" dist="38100" dir="2700000" algn="tl">
                    <a:srgbClr val="000000">
                      <a:alpha val="43137"/>
                    </a:srgbClr>
                  </a:outerShdw>
                </a:effectLst>
                <a:latin typeface="+mn-lt"/>
              </a:rPr>
              <a:t> inadecuada; son más frecuentes en fases avanzadas de la enfermedad y desaparecen en las fases terminales.</a:t>
            </a:r>
          </a:p>
          <a:p>
            <a:r>
              <a:rPr lang="es-ES" baseline="0" dirty="0">
                <a:effectLst>
                  <a:outerShdw blurRad="38100" dist="38100" dir="2700000" algn="tl">
                    <a:srgbClr val="000000">
                      <a:alpha val="43137"/>
                    </a:srgbClr>
                  </a:outerShdw>
                </a:effectLst>
                <a:latin typeface="+mn-lt"/>
              </a:rPr>
              <a:t>El trastorno conductual más  frecuente y más difícil de tratar es la apatía. </a:t>
            </a:r>
            <a:endParaRPr lang="es-ES" dirty="0">
              <a:effectLst>
                <a:outerShdw blurRad="38100" dist="38100" dir="2700000" algn="tl">
                  <a:srgbClr val="000000">
                    <a:alpha val="43137"/>
                  </a:srgbClr>
                </a:outerShdw>
              </a:effectLst>
              <a:latin typeface="+mn-lt"/>
            </a:endParaRPr>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9</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La agitación psicomotriz es un síntoma conductual</a:t>
            </a:r>
            <a:r>
              <a:rPr lang="es-ES" baseline="0" dirty="0"/>
              <a:t> </a:t>
            </a:r>
            <a:r>
              <a:rPr lang="es-ES" dirty="0"/>
              <a:t>que puede ser vía final común de expresión de múltiples causas, con frecuencia más de una al mismo tiempo.</a:t>
            </a:r>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11</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La agitación psicomotriz es un síntoma conductual</a:t>
            </a:r>
            <a:r>
              <a:rPr lang="es-ES" baseline="0" dirty="0"/>
              <a:t> </a:t>
            </a:r>
            <a:r>
              <a:rPr lang="es-ES" dirty="0"/>
              <a:t>que puede ser vía final común de expresión de múltiples causas, con frecuencia más de una al mismo tiempo.</a:t>
            </a:r>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12</a:t>
            </a:fld>
            <a:endParaRPr lang="es-ES"/>
          </a:p>
        </p:txBody>
      </p:sp>
    </p:spTree>
    <p:extLst>
      <p:ext uri="{BB962C8B-B14F-4D97-AF65-F5344CB8AC3E}">
        <p14:creationId xmlns:p14="http://schemas.microsoft.com/office/powerpoint/2010/main" val="3453545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14</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Por eso es tan</a:t>
            </a:r>
            <a:r>
              <a:rPr lang="es-ES" baseline="0" dirty="0"/>
              <a:t> importante poner un tratamiento con un IACE (inhibidor de la acetilcolinesterasa) porque la </a:t>
            </a:r>
            <a:r>
              <a:rPr lang="es-ES" baseline="0" dirty="0" err="1"/>
              <a:t>descomponensación</a:t>
            </a:r>
            <a:r>
              <a:rPr lang="es-ES" baseline="0" dirty="0"/>
              <a:t> colinérgica hace que la dopamina se vaya a arriba y provoque un cuadro psicótico, bien en forma de delirio o alucinaciones. </a:t>
            </a:r>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18</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b="0" i="0" kern="1200" dirty="0" err="1">
                <a:solidFill>
                  <a:schemeClr val="tx1"/>
                </a:solidFill>
                <a:latin typeface="+mn-lt"/>
                <a:ea typeface="+mn-ea"/>
                <a:cs typeface="+mn-cs"/>
              </a:rPr>
              <a:t>Acatisia</a:t>
            </a:r>
            <a:r>
              <a:rPr lang="es-ES" sz="1200" b="0" i="0" kern="1200" dirty="0">
                <a:solidFill>
                  <a:schemeClr val="tx1"/>
                </a:solidFill>
                <a:latin typeface="+mn-lt"/>
                <a:ea typeface="+mn-ea"/>
                <a:cs typeface="+mn-cs"/>
              </a:rPr>
              <a:t>:</a:t>
            </a:r>
            <a:r>
              <a:rPr lang="es-ES" sz="1200" b="0" i="0" kern="1200" baseline="0" dirty="0">
                <a:solidFill>
                  <a:schemeClr val="tx1"/>
                </a:solidFill>
                <a:latin typeface="+mn-lt"/>
                <a:ea typeface="+mn-ea"/>
                <a:cs typeface="+mn-cs"/>
              </a:rPr>
              <a:t> </a:t>
            </a:r>
            <a:r>
              <a:rPr lang="es-ES" sz="1200" b="0" i="0" kern="1200" dirty="0">
                <a:solidFill>
                  <a:schemeClr val="tx1"/>
                </a:solidFill>
                <a:latin typeface="+mn-lt"/>
                <a:ea typeface="+mn-ea"/>
                <a:cs typeface="+mn-cs"/>
              </a:rPr>
              <a:t>La presencia de una sensación subjetiva de inquietud, que se suele manifestar en la necesidad de mover continuamente las piernas, puede ser un efecto secundario de los </a:t>
            </a:r>
            <a:r>
              <a:rPr lang="es-ES" sz="1200" b="0" i="0" kern="1200" dirty="0" err="1">
                <a:solidFill>
                  <a:schemeClr val="tx1"/>
                </a:solidFill>
                <a:latin typeface="+mn-lt"/>
                <a:ea typeface="+mn-ea"/>
                <a:cs typeface="+mn-cs"/>
              </a:rPr>
              <a:t>antipsicóticos</a:t>
            </a:r>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20</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42ECEE49-D83E-42C3-A3AD-99C2CF8DC6F3}" type="slidenum">
              <a:rPr lang="es-ES" smtClean="0"/>
              <a:pPr/>
              <a:t>25</a:t>
            </a:fld>
            <a:endParaRPr lang="es-ES"/>
          </a:p>
        </p:txBody>
      </p:sp>
    </p:spTree>
    <p:extLst>
      <p:ext uri="{BB962C8B-B14F-4D97-AF65-F5344CB8AC3E}">
        <p14:creationId xmlns:p14="http://schemas.microsoft.com/office/powerpoint/2010/main" val="1520439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a:t>
            </a:r>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27</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46</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Son</a:t>
            </a:r>
            <a:r>
              <a:rPr lang="es-ES" baseline="0" dirty="0"/>
              <a:t> los neurotransmisores los que generan los </a:t>
            </a:r>
            <a:r>
              <a:rPr lang="es-ES" baseline="0" dirty="0" err="1"/>
              <a:t>sintomas</a:t>
            </a:r>
            <a:r>
              <a:rPr lang="es-ES" baseline="0" dirty="0"/>
              <a:t> psicológicos y conductuales de la EA y otras demencias, por lo tanto los sitios donde vamos a actuar que han evidenciado mejoría del cuadro clínico son los fármacos que actúan sobre la </a:t>
            </a:r>
            <a:r>
              <a:rPr lang="es-ES" baseline="0" dirty="0" err="1"/>
              <a:t>acetilcolina</a:t>
            </a:r>
            <a:r>
              <a:rPr lang="es-ES" baseline="0" dirty="0"/>
              <a:t>, Serotonina, </a:t>
            </a:r>
            <a:r>
              <a:rPr lang="es-ES" baseline="0" dirty="0" err="1"/>
              <a:t>Glutamato</a:t>
            </a:r>
            <a:r>
              <a:rPr lang="es-ES" baseline="0" dirty="0"/>
              <a:t>, Dopamina, </a:t>
            </a:r>
            <a:r>
              <a:rPr lang="es-ES" baseline="0" dirty="0" err="1"/>
              <a:t>Gaba</a:t>
            </a:r>
            <a:r>
              <a:rPr lang="es-ES" baseline="0" dirty="0"/>
              <a:t>.</a:t>
            </a:r>
          </a:p>
          <a:p>
            <a:r>
              <a:rPr lang="es-ES" baseline="0" dirty="0"/>
              <a:t>No va a consistir solo en poner un parche, en poner un medicamento llamado </a:t>
            </a:r>
            <a:r>
              <a:rPr lang="es-ES" baseline="0" dirty="0" err="1"/>
              <a:t>memantina</a:t>
            </a:r>
            <a:r>
              <a:rPr lang="es-ES" baseline="0" dirty="0"/>
              <a:t>, si no en seguir ajustando los trastornos de conducta que  nos vayan viniendo. </a:t>
            </a:r>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47</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1º FÁRMACOAS</a:t>
            </a:r>
            <a:r>
              <a:rPr lang="es-ES" baseline="0" dirty="0"/>
              <a:t> QUE PONEMOS</a:t>
            </a:r>
          </a:p>
          <a:p>
            <a:r>
              <a:rPr lang="es-ES" dirty="0"/>
              <a:t>INHIBIDORES DE ACETIL-COLINESTERASA</a:t>
            </a:r>
            <a:r>
              <a:rPr lang="es-ES" baseline="0" dirty="0"/>
              <a:t> </a:t>
            </a:r>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53</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Su uso se basa en la toma en consideración de la hipótesis colinérgica de la enfermedad de Alzheimer. La disminución de la trasmisión colinérgica en núcleos de la base,</a:t>
            </a:r>
            <a:r>
              <a:rPr lang="es-ES" baseline="0" dirty="0"/>
              <a:t> </a:t>
            </a:r>
            <a:r>
              <a:rPr lang="es-ES" dirty="0"/>
              <a:t>hipocampo y corteza cerebral medial estaría en relación</a:t>
            </a:r>
            <a:r>
              <a:rPr lang="es-ES" baseline="0" dirty="0"/>
              <a:t> </a:t>
            </a:r>
            <a:r>
              <a:rPr lang="es-ES" dirty="0"/>
              <a:t>con la pérdida de la capacidad de aprendizaje y deterioro</a:t>
            </a:r>
            <a:r>
              <a:rPr lang="es-ES" baseline="0" dirty="0"/>
              <a:t> </a:t>
            </a:r>
            <a:r>
              <a:rPr lang="es-ES" dirty="0"/>
              <a:t>de la memoria episódica. El </a:t>
            </a:r>
            <a:r>
              <a:rPr lang="es-ES" b="1" dirty="0"/>
              <a:t>bloqueo de la acetilcolinesterasa, </a:t>
            </a:r>
            <a:r>
              <a:rPr lang="es-ES" dirty="0"/>
              <a:t>enzima degradadora principal de la </a:t>
            </a:r>
            <a:r>
              <a:rPr lang="es-ES" dirty="0" err="1"/>
              <a:t>acetilcolina</a:t>
            </a:r>
            <a:r>
              <a:rPr lang="es-ES" dirty="0"/>
              <a:t>,</a:t>
            </a:r>
            <a:r>
              <a:rPr lang="es-ES" baseline="0" dirty="0"/>
              <a:t> </a:t>
            </a:r>
            <a:r>
              <a:rPr lang="es-ES" dirty="0"/>
              <a:t>mejoraría los niveles cerebrales de ésta. No son los únicos trastornos de la neurotransmisión, sí son los más intensos y los que tienen más importancia fisiopatológica.</a:t>
            </a:r>
          </a:p>
          <a:p>
            <a:pPr marL="0" marR="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indent="0" algn="l" defTabSz="914400" rtl="0" eaLnBrk="1" fontAlgn="auto" latinLnBrk="0" hangingPunct="1">
              <a:lnSpc>
                <a:spcPct val="100000"/>
              </a:lnSpc>
              <a:spcBef>
                <a:spcPts val="0"/>
              </a:spcBef>
              <a:spcAft>
                <a:spcPts val="0"/>
              </a:spcAft>
              <a:buClrTx/>
              <a:buSzTx/>
              <a:buFontTx/>
              <a:buNone/>
              <a:tabLst/>
              <a:defRPr/>
            </a:pPr>
            <a:r>
              <a:rPr lang="es-ES" b="1" dirty="0"/>
              <a:t>El primer fármaco que ponemos</a:t>
            </a:r>
            <a:r>
              <a:rPr lang="es-ES" b="1" baseline="0" dirty="0"/>
              <a:t> es el IACE (</a:t>
            </a:r>
            <a:r>
              <a:rPr lang="es-ES" b="1" baseline="0" dirty="0" err="1"/>
              <a:t>rivastigmina</a:t>
            </a:r>
            <a:r>
              <a:rPr lang="es-ES" b="1" baseline="0" dirty="0"/>
              <a:t>, </a:t>
            </a:r>
            <a:r>
              <a:rPr lang="es-ES" b="1" baseline="0" dirty="0" err="1"/>
              <a:t>donepezilo</a:t>
            </a:r>
            <a:r>
              <a:rPr lang="es-ES" b="1" baseline="0" dirty="0"/>
              <a:t> o </a:t>
            </a:r>
            <a:r>
              <a:rPr lang="es-ES" b="1" baseline="0" dirty="0" err="1"/>
              <a:t>galantamina</a:t>
            </a:r>
            <a:r>
              <a:rPr lang="es-ES" b="1" baseline="0" dirty="0"/>
              <a:t>) no porque  vaya a conseguir que el paciente recupere su memoria reciente, si no porque el trastorno de conducta se va a aminorar dado que la </a:t>
            </a:r>
            <a:r>
              <a:rPr lang="es-ES" b="1" baseline="0" dirty="0" err="1"/>
              <a:t>acetilcolina</a:t>
            </a:r>
            <a:r>
              <a:rPr lang="es-ES" b="1" baseline="0" dirty="0"/>
              <a:t> disminuida con el paso de los años y más aun en cuadro de demencia, normalicemos la </a:t>
            </a:r>
            <a:r>
              <a:rPr lang="es-ES" b="1" baseline="0" dirty="0" err="1"/>
              <a:t>acetilcolina</a:t>
            </a:r>
            <a:r>
              <a:rPr lang="es-ES" b="1" baseline="0" dirty="0"/>
              <a:t> y la dopamina, </a:t>
            </a:r>
            <a:r>
              <a:rPr lang="es-ES" b="1" baseline="0" dirty="0" err="1"/>
              <a:t>sintomas</a:t>
            </a:r>
            <a:r>
              <a:rPr lang="es-ES" b="1" baseline="0" dirty="0"/>
              <a:t> psicóticos disminuyen. </a:t>
            </a:r>
            <a:endParaRPr lang="es-ES" b="1" dirty="0"/>
          </a:p>
          <a:p>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54</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Tal</a:t>
            </a:r>
            <a:r>
              <a:rPr lang="es-ES" baseline="0" dirty="0"/>
              <a:t> es así que en algunas demencias con DCL es el tratamiento de elección por el importante déficit </a:t>
            </a:r>
            <a:r>
              <a:rPr lang="es-ES" baseline="0" dirty="0" err="1"/>
              <a:t>colinergico</a:t>
            </a:r>
            <a:r>
              <a:rPr lang="es-ES" baseline="0" dirty="0"/>
              <a:t> que presenta estos paciente.</a:t>
            </a:r>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55</a:t>
            </a:fld>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SE HA ESTUDIADO</a:t>
            </a:r>
            <a:r>
              <a:rPr lang="es-ES" baseline="0" dirty="0"/>
              <a:t> EN MIL ESTUDIOS ….</a:t>
            </a:r>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57</a:t>
            </a:fld>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ANTIDEPRESIVOS</a:t>
            </a:r>
            <a:r>
              <a:rPr lang="es-ES" baseline="0" dirty="0"/>
              <a:t> TRICICLICOS ESTAN OBSOLETOS. Gran afectación cardiaca, provocan un estreñimiento pertinaz y en ocasiones provoco RAO</a:t>
            </a:r>
          </a:p>
          <a:p>
            <a:r>
              <a:rPr lang="es-ES" baseline="0" dirty="0"/>
              <a:t>BUPROPION: INHIBIDOR SELECTIVO MIXTO DE LA RECAPTACIÓN DE NA Y DOPAMINA. (</a:t>
            </a:r>
            <a:r>
              <a:rPr lang="es-ES" baseline="0" dirty="0" err="1"/>
              <a:t>tto</a:t>
            </a:r>
            <a:r>
              <a:rPr lang="es-ES" baseline="0" dirty="0"/>
              <a:t> deshabituación del tabaco, y para la depresión mayor).</a:t>
            </a:r>
          </a:p>
          <a:p>
            <a:r>
              <a:rPr lang="es-ES" baseline="0" dirty="0"/>
              <a:t>DULOXETINA: INHIBIDOR SELECTIVO MIXTO DE LA RECAPTACIÓPN DE S Y NA</a:t>
            </a:r>
          </a:p>
          <a:p>
            <a:r>
              <a:rPr lang="es-ES" baseline="0" dirty="0"/>
              <a:t>VENLAFAXINA: INHIBIDOR SELECTIVO MIXTO DE LA RECAPTACIÓPN DE S Y NA</a:t>
            </a:r>
            <a:endParaRPr lang="es-ES" dirty="0"/>
          </a:p>
          <a:p>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59</a:t>
            </a:fld>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ANTIDEPRESIVOS</a:t>
            </a:r>
            <a:r>
              <a:rPr lang="es-ES" baseline="0" dirty="0"/>
              <a:t> TRICICLICOS ESTAN OBSOLETOS. </a:t>
            </a:r>
          </a:p>
          <a:p>
            <a:r>
              <a:rPr lang="es-ES" baseline="0" dirty="0"/>
              <a:t>BUPROPION: INHIBIDOR SELECTIVO MIXTO DE LA RECAPTACIÓN DE NA Y DOPAMINA. (</a:t>
            </a:r>
            <a:r>
              <a:rPr lang="es-ES" baseline="0" dirty="0" err="1"/>
              <a:t>tto</a:t>
            </a:r>
            <a:r>
              <a:rPr lang="es-ES" baseline="0" dirty="0"/>
              <a:t> deshabituación del tabaco, y para la depresión mayor).</a:t>
            </a:r>
          </a:p>
          <a:p>
            <a:r>
              <a:rPr lang="es-ES" baseline="0" dirty="0"/>
              <a:t>DULOXETINA: INHIBIDOR SELECTIVO MIXTO DE LA RECAPTACIÓPN DE S Y NA</a:t>
            </a:r>
          </a:p>
          <a:p>
            <a:r>
              <a:rPr lang="es-ES" baseline="0" dirty="0"/>
              <a:t>VENLAFAXINA: INHIBIDOR SELECTIVO MIXTO DE LA RECAPTACIÓPN DE S Y NA</a:t>
            </a:r>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60</a:t>
            </a:fld>
            <a:endParaRPr 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MIRTAZAPINA: Antidepresivo</a:t>
            </a:r>
            <a:r>
              <a:rPr lang="es-ES" baseline="0" dirty="0"/>
              <a:t> </a:t>
            </a:r>
            <a:r>
              <a:rPr lang="es-ES" baseline="0" dirty="0" err="1"/>
              <a:t>tetracíclico</a:t>
            </a:r>
            <a:r>
              <a:rPr lang="es-ES" baseline="0" dirty="0"/>
              <a:t> </a:t>
            </a:r>
            <a:r>
              <a:rPr lang="es-ES" baseline="0" dirty="0" err="1"/>
              <a:t>analogo</a:t>
            </a:r>
            <a:r>
              <a:rPr lang="es-ES" baseline="0" dirty="0"/>
              <a:t> de la </a:t>
            </a:r>
            <a:r>
              <a:rPr lang="es-ES" baseline="0" dirty="0" err="1"/>
              <a:t>mianserina</a:t>
            </a:r>
            <a:r>
              <a:rPr lang="es-ES" baseline="0" dirty="0"/>
              <a:t>. Marcado efecto sedante. En ocasiones se emplea en asociación con otro antidepresivo cuando la eficacia de este es parcial. </a:t>
            </a:r>
          </a:p>
          <a:p>
            <a:r>
              <a:rPr lang="es-ES" baseline="0" dirty="0"/>
              <a:t>TRAZODONA: Antidepresivo </a:t>
            </a:r>
            <a:r>
              <a:rPr lang="es-ES" baseline="0" dirty="0" err="1"/>
              <a:t>heterociclico</a:t>
            </a:r>
            <a:r>
              <a:rPr lang="es-ES" baseline="0" dirty="0"/>
              <a:t> </a:t>
            </a:r>
          </a:p>
          <a:p>
            <a:r>
              <a:rPr lang="es-ES" dirty="0"/>
              <a:t>No hablo de FLUOXETINA ni</a:t>
            </a:r>
            <a:r>
              <a:rPr lang="es-ES" baseline="0" dirty="0"/>
              <a:t> PAROXETINA porque en el paciente anciano no los utilizamos. </a:t>
            </a:r>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61</a:t>
            </a:fld>
            <a:endParaRPr 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Otro</a:t>
            </a:r>
            <a:r>
              <a:rPr lang="es-ES" baseline="0" dirty="0"/>
              <a:t> fármaco a utilizar es la </a:t>
            </a:r>
            <a:r>
              <a:rPr lang="es-ES" baseline="0" dirty="0" err="1"/>
              <a:t>memantina</a:t>
            </a:r>
            <a:endParaRPr lang="es-ES" baseline="0" dirty="0"/>
          </a:p>
          <a:p>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62</a:t>
            </a:fld>
            <a:endParaRPr 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En situación</a:t>
            </a:r>
            <a:r>
              <a:rPr lang="es-ES" baseline="0" dirty="0"/>
              <a:t> normal el </a:t>
            </a:r>
            <a:r>
              <a:rPr lang="es-ES" baseline="0" dirty="0" err="1"/>
              <a:t>glutamato</a:t>
            </a:r>
            <a:r>
              <a:rPr lang="es-ES" baseline="0" dirty="0"/>
              <a:t>, trasmite la señal a través del receptor NMDA y el reciclaje del </a:t>
            </a:r>
            <a:r>
              <a:rPr lang="es-ES" baseline="0" dirty="0" err="1"/>
              <a:t>glutamato</a:t>
            </a:r>
            <a:r>
              <a:rPr lang="es-ES" baseline="0" dirty="0"/>
              <a:t> se produce en la </a:t>
            </a:r>
            <a:r>
              <a:rPr lang="es-ES" baseline="0" dirty="0" err="1"/>
              <a:t>glia</a:t>
            </a:r>
            <a:r>
              <a:rPr lang="es-ES" baseline="0" dirty="0"/>
              <a:t>.</a:t>
            </a:r>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63</a:t>
            </a:fld>
            <a:endParaRPr 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baseline="0" dirty="0"/>
              <a:t>Pero mira tu por donde, en la EA  se encuentra el beta-</a:t>
            </a:r>
            <a:r>
              <a:rPr lang="es-ES" baseline="0" dirty="0" err="1"/>
              <a:t>amiloide</a:t>
            </a:r>
            <a:r>
              <a:rPr lang="es-ES" baseline="0" dirty="0"/>
              <a:t> (siempre fastidiando) inhibe el reciclaje del </a:t>
            </a:r>
            <a:r>
              <a:rPr lang="es-ES" baseline="0" dirty="0" err="1"/>
              <a:t>glutamato</a:t>
            </a:r>
            <a:r>
              <a:rPr lang="es-ES" baseline="0" dirty="0"/>
              <a:t> y el exceso de </a:t>
            </a:r>
            <a:r>
              <a:rPr lang="es-ES" baseline="0" dirty="0" err="1"/>
              <a:t>glutamato</a:t>
            </a:r>
            <a:r>
              <a:rPr lang="es-ES" baseline="0" dirty="0"/>
              <a:t> se acumula extracelularmente, pero provoca una apoptosis una destrucción de la neurona. </a:t>
            </a:r>
          </a:p>
          <a:p>
            <a:pPr marL="0" marR="0" indent="0" algn="l" defTabSz="914400" rtl="0" eaLnBrk="0" fontAlgn="base" latinLnBrk="0" hangingPunct="0">
              <a:lnSpc>
                <a:spcPct val="100000"/>
              </a:lnSpc>
              <a:spcBef>
                <a:spcPct val="30000"/>
              </a:spcBef>
              <a:spcAft>
                <a:spcPct val="0"/>
              </a:spcAft>
              <a:buClrTx/>
              <a:buSzTx/>
              <a:buFontTx/>
              <a:buNone/>
              <a:tabLst/>
              <a:defRPr/>
            </a:pPr>
            <a:r>
              <a:rPr lang="es-ES" baseline="0" dirty="0"/>
              <a:t>La </a:t>
            </a:r>
            <a:r>
              <a:rPr lang="es-ES" baseline="0" dirty="0" err="1"/>
              <a:t>memantina</a:t>
            </a:r>
            <a:r>
              <a:rPr lang="es-ES" baseline="0" dirty="0"/>
              <a:t> parece que bloquea el efecto del exceso del </a:t>
            </a:r>
            <a:r>
              <a:rPr lang="es-ES" baseline="0" dirty="0" err="1"/>
              <a:t>glutamato</a:t>
            </a:r>
            <a:r>
              <a:rPr lang="es-ES" baseline="0" dirty="0"/>
              <a:t> y vuelve a restaurar (siempre en </a:t>
            </a:r>
            <a:r>
              <a:rPr lang="es-ES" baseline="0" dirty="0" err="1"/>
              <a:t>teoria</a:t>
            </a:r>
            <a:r>
              <a:rPr lang="es-ES" baseline="0" dirty="0"/>
              <a:t>) la transmisión de la señal fisiológica. </a:t>
            </a:r>
            <a:endParaRPr lang="es-ES" dirty="0"/>
          </a:p>
          <a:p>
            <a:endParaRPr lang="es-ES" dirty="0"/>
          </a:p>
        </p:txBody>
      </p:sp>
      <p:sp>
        <p:nvSpPr>
          <p:cNvPr id="4" name="3 Marcador de número de diapositiva"/>
          <p:cNvSpPr>
            <a:spLocks noGrp="1"/>
          </p:cNvSpPr>
          <p:nvPr>
            <p:ph type="sldNum" sz="quarter" idx="10"/>
          </p:nvPr>
        </p:nvSpPr>
        <p:spPr/>
        <p:txBody>
          <a:bodyPr/>
          <a:lstStyle/>
          <a:p>
            <a:pPr>
              <a:defRPr/>
            </a:pPr>
            <a:fld id="{3CC9FC24-1DE7-47D7-A5FF-0D6F8581EF13}" type="slidenum">
              <a:rPr lang="es-ES" smtClean="0"/>
              <a:pPr>
                <a:defRPr/>
              </a:pPr>
              <a:t>64</a:t>
            </a:fld>
            <a:endParaRPr 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66</a:t>
            </a:fld>
            <a:endParaRPr lang="es-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68</a:t>
            </a:fld>
            <a:endParaRPr lang="es-E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72</a:t>
            </a:fld>
            <a:endParaRPr lang="es-E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a:ln/>
        </p:spPr>
      </p:sp>
      <p:sp>
        <p:nvSpPr>
          <p:cNvPr id="148483" name="2 Marcador de notas"/>
          <p:cNvSpPr>
            <a:spLocks noGrp="1"/>
          </p:cNvSpPr>
          <p:nvPr>
            <p:ph type="body" idx="1"/>
          </p:nvPr>
        </p:nvSpPr>
        <p:spPr>
          <a:noFill/>
          <a:ln/>
        </p:spPr>
        <p:txBody>
          <a:bodyPr/>
          <a:lstStyle/>
          <a:p>
            <a:endParaRPr lang="es-ES"/>
          </a:p>
        </p:txBody>
      </p:sp>
      <p:sp>
        <p:nvSpPr>
          <p:cNvPr id="148484" name="3 Marcador de número de diapositiva"/>
          <p:cNvSpPr>
            <a:spLocks noGrp="1"/>
          </p:cNvSpPr>
          <p:nvPr>
            <p:ph type="sldNum" sz="quarter" idx="5"/>
          </p:nvPr>
        </p:nvSpPr>
        <p:spPr>
          <a:noFill/>
        </p:spPr>
        <p:txBody>
          <a:bodyPr/>
          <a:lstStyle/>
          <a:p>
            <a:fld id="{E11E872D-6CC7-4641-B7E3-7CFA1B0C0071}" type="slidenum">
              <a:rPr lang="es-ES" smtClean="0"/>
              <a:pPr/>
              <a:t>73</a:t>
            </a:fld>
            <a:endParaRPr lang="es-E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Receptores</a:t>
            </a:r>
            <a:r>
              <a:rPr lang="es-ES" baseline="0" dirty="0"/>
              <a:t> D2: Receptores de la dopamina. </a:t>
            </a:r>
          </a:p>
          <a:p>
            <a:r>
              <a:rPr lang="es-ES" baseline="0" dirty="0"/>
              <a:t>Receptores 5-HT2A: Receptores de la serotonina.</a:t>
            </a:r>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74</a:t>
            </a:fld>
            <a:endParaRPr lang="es-E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76</a:t>
            </a:fld>
            <a:endParaRPr lang="es-E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a:p>
            <a:r>
              <a:rPr lang="es-ES" dirty="0"/>
              <a:t>POTENCIA ANTIPSICÓTICA.</a:t>
            </a:r>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77</a:t>
            </a:fld>
            <a:endParaRPr lang="es-E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ALFA 1Y</a:t>
            </a:r>
            <a:r>
              <a:rPr lang="es-ES" baseline="0" dirty="0"/>
              <a:t> 2: Receptor </a:t>
            </a:r>
            <a:r>
              <a:rPr lang="es-ES" baseline="0" dirty="0" err="1"/>
              <a:t>adrenergico</a:t>
            </a:r>
            <a:r>
              <a:rPr lang="es-ES" baseline="0" dirty="0"/>
              <a:t>. </a:t>
            </a:r>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80</a:t>
            </a:fld>
            <a:endParaRPr lang="es-E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NO VOY A</a:t>
            </a:r>
            <a:r>
              <a:rPr lang="es-ES" baseline="0" dirty="0"/>
              <a:t> HABLAR NADA DE ESTE FÁRMACO, NO CREO EN ELLAS, MAS EFECTOS SECUNDIAROS Y RIEGOS EN PERSONAS MAYORES QUE BENEFICIOS </a:t>
            </a:r>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87</a:t>
            </a:fld>
            <a:endParaRPr lang="es-E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Inducen</a:t>
            </a:r>
            <a:r>
              <a:rPr lang="es-ES" baseline="0" dirty="0"/>
              <a:t> caídas, generan irritabilidad, y generan psicosis </a:t>
            </a:r>
            <a:endParaRPr lang="es-ES" dirty="0"/>
          </a:p>
        </p:txBody>
      </p:sp>
      <p:sp>
        <p:nvSpPr>
          <p:cNvPr id="4" name="3 Marcador de número de diapositiva"/>
          <p:cNvSpPr>
            <a:spLocks noGrp="1"/>
          </p:cNvSpPr>
          <p:nvPr>
            <p:ph type="sldNum" sz="quarter" idx="10"/>
          </p:nvPr>
        </p:nvSpPr>
        <p:spPr/>
        <p:txBody>
          <a:bodyPr/>
          <a:lstStyle/>
          <a:p>
            <a:fld id="{42ECEE49-D83E-42C3-A3AD-99C2CF8DC6F3}" type="slidenum">
              <a:rPr lang="es-ES" smtClean="0"/>
              <a:pPr/>
              <a:t>89</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5EDEF18C-83BC-4497-838A-3B2481C34811}"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C5CC707-AC37-47E6-B794-B92195662F7C}"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5EDEF18C-83BC-4497-838A-3B2481C34811}"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C5CC707-AC37-47E6-B794-B92195662F7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5EDEF18C-83BC-4497-838A-3B2481C34811}"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C5CC707-AC37-47E6-B794-B92195662F7C}"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5EDEF18C-83BC-4497-838A-3B2481C34811}" type="datetimeFigureOut">
              <a:rPr lang="es-ES" smtClean="0"/>
              <a:pPr/>
              <a:t>07/05/2024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C5CC707-AC37-47E6-B794-B92195662F7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5EDEF18C-83BC-4497-838A-3B2481C34811}" type="datetimeFigureOut">
              <a:rPr lang="es-ES" smtClean="0"/>
              <a:pPr/>
              <a:t>07/05/2024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C5CC707-AC37-47E6-B794-B92195662F7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5EDEF18C-83BC-4497-838A-3B2481C34811}" type="datetimeFigureOut">
              <a:rPr lang="es-ES" smtClean="0"/>
              <a:pPr/>
              <a:t>07/05/2024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C5CC707-AC37-47E6-B794-B92195662F7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EDEF18C-83BC-4497-838A-3B2481C34811}" type="datetimeFigureOut">
              <a:rPr lang="es-ES" smtClean="0"/>
              <a:pPr/>
              <a:t>07/05/2024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C5CC707-AC37-47E6-B794-B92195662F7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5EDEF18C-83BC-4497-838A-3B2481C34811}" type="datetimeFigureOut">
              <a:rPr lang="es-ES" smtClean="0"/>
              <a:pPr/>
              <a:t>07/05/2024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C5CC707-AC37-47E6-B794-B92195662F7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5EDEF18C-83BC-4497-838A-3B2481C34811}" type="datetimeFigureOut">
              <a:rPr lang="es-ES" smtClean="0"/>
              <a:pPr/>
              <a:t>07/05/2024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C5CC707-AC37-47E6-B794-B92195662F7C}"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5EDEF18C-83BC-4497-838A-3B2481C34811}"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C5CC707-AC37-47E6-B794-B92195662F7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5EDEF18C-83BC-4497-838A-3B2481C34811}" type="datetimeFigureOut">
              <a:rPr lang="es-ES" smtClean="0"/>
              <a:pPr/>
              <a:t>07/05/2024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C5CC707-AC37-47E6-B794-B92195662F7C}"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a:t>Haga clic para modificar el estilo de título del patrón</a:t>
            </a:r>
          </a:p>
        </p:txBody>
      </p:sp>
      <p:sp>
        <p:nvSpPr>
          <p:cNvPr id="3" name="2 Marcador de tabla"/>
          <p:cNvSpPr>
            <a:spLocks noGrp="1"/>
          </p:cNvSpPr>
          <p:nvPr>
            <p:ph type="tbl" idx="1"/>
          </p:nvPr>
        </p:nvSpPr>
        <p:spPr>
          <a:xfrm>
            <a:off x="457200" y="1600200"/>
            <a:ext cx="8229600" cy="4533900"/>
          </a:xfrm>
        </p:spPr>
        <p:txBody>
          <a:bodyPr>
            <a:normAutofit/>
          </a:bodyPr>
          <a:lstStyle/>
          <a:p>
            <a:pPr lvl="0"/>
            <a:endParaRPr lang="es-ES" noProof="0"/>
          </a:p>
        </p:txBody>
      </p:sp>
      <p:sp>
        <p:nvSpPr>
          <p:cNvPr id="4" name="9 Marcador de fecha"/>
          <p:cNvSpPr>
            <a:spLocks noGrp="1"/>
          </p:cNvSpPr>
          <p:nvPr>
            <p:ph type="dt" sz="half" idx="10"/>
          </p:nvPr>
        </p:nvSpPr>
        <p:spPr/>
        <p:txBody>
          <a:bodyPr/>
          <a:lstStyle>
            <a:lvl1pPr>
              <a:defRPr/>
            </a:lvl1pPr>
          </a:lstStyle>
          <a:p>
            <a:pPr>
              <a:defRPr/>
            </a:pPr>
            <a:endParaRPr lang="es-ES"/>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B8A1A2BC-6FC0-4DC5-8403-FCCE78CEDE57}"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DEF18C-83BC-4497-838A-3B2481C34811}" type="datetimeFigureOut">
              <a:rPr lang="es-ES" smtClean="0"/>
              <a:pPr/>
              <a:t>07/05/2024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5CC707-AC37-47E6-B794-B92195662F7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gif"/></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wmf"/></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hyperlink" Target="http://www.fotosoimagenes.com/6689/imagenes-de-gatos-en-blanco-y-negro/gatito-pequeno/" TargetMode="External"/><Relationship Id="rId2" Type="http://schemas.openxmlformats.org/officeDocument/2006/relationships/image" Target="../media/image52.wmf"/><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7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8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9.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3 Rectángulo"/>
          <p:cNvSpPr>
            <a:spLocks noChangeArrowheads="1"/>
          </p:cNvSpPr>
          <p:nvPr/>
        </p:nvSpPr>
        <p:spPr bwMode="auto">
          <a:xfrm>
            <a:off x="109538" y="6165850"/>
            <a:ext cx="8999537" cy="646113"/>
          </a:xfrm>
          <a:prstGeom prst="rect">
            <a:avLst/>
          </a:prstGeom>
          <a:noFill/>
          <a:ln w="9525">
            <a:noFill/>
            <a:miter lim="800000"/>
            <a:headEnd/>
            <a:tailEnd/>
          </a:ln>
        </p:spPr>
        <p:txBody>
          <a:bodyPr>
            <a:spAutoFit/>
          </a:bodyPr>
          <a:lstStyle/>
          <a:p>
            <a:pPr algn="r"/>
            <a:r>
              <a:rPr lang="es-ES" b="1" dirty="0"/>
              <a:t>Dra. Belén Cámara Marín.  </a:t>
            </a:r>
          </a:p>
          <a:p>
            <a:pPr algn="r"/>
            <a:r>
              <a:rPr lang="es-ES" b="1" dirty="0"/>
              <a:t>Geriatra. Servicio de Geriatría. Complejo Hospitalario de Cartagena.</a:t>
            </a:r>
          </a:p>
        </p:txBody>
      </p:sp>
      <p:sp>
        <p:nvSpPr>
          <p:cNvPr id="32771" name="5 CuadroTexto"/>
          <p:cNvSpPr txBox="1">
            <a:spLocks noChangeArrowheads="1"/>
          </p:cNvSpPr>
          <p:nvPr/>
        </p:nvSpPr>
        <p:spPr bwMode="auto">
          <a:xfrm>
            <a:off x="251520" y="1772816"/>
            <a:ext cx="8640763" cy="3970318"/>
          </a:xfrm>
          <a:prstGeom prst="rect">
            <a:avLst/>
          </a:prstGeom>
          <a:solidFill>
            <a:srgbClr val="292DC9"/>
          </a:solidFill>
          <a:ln w="9525">
            <a:noFill/>
            <a:miter lim="800000"/>
            <a:headEnd/>
            <a:tailEnd/>
          </a:ln>
        </p:spPr>
        <p:txBody>
          <a:bodyPr wrap="square">
            <a:spAutoFit/>
          </a:bodyPr>
          <a:lstStyle/>
          <a:p>
            <a:pPr algn="ctr"/>
            <a:r>
              <a:rPr lang="es-ES" sz="4000" b="1" dirty="0">
                <a:solidFill>
                  <a:schemeClr val="bg1"/>
                </a:solidFill>
              </a:rPr>
              <a:t>CURSO DE GERIATRÍA</a:t>
            </a:r>
          </a:p>
          <a:p>
            <a:pPr algn="ctr"/>
            <a:r>
              <a:rPr lang="es-ES" sz="2800" b="1" i="1" dirty="0">
                <a:solidFill>
                  <a:schemeClr val="bg1"/>
                </a:solidFill>
              </a:rPr>
              <a:t>Programa teórico para residentes </a:t>
            </a:r>
            <a:r>
              <a:rPr lang="es-ES" sz="2800" b="1" i="1" dirty="0" err="1">
                <a:solidFill>
                  <a:schemeClr val="bg1"/>
                </a:solidFill>
              </a:rPr>
              <a:t>MFyC</a:t>
            </a:r>
            <a:r>
              <a:rPr lang="es-ES" sz="2800" b="1" i="1" dirty="0">
                <a:solidFill>
                  <a:schemeClr val="bg1"/>
                </a:solidFill>
              </a:rPr>
              <a:t>.</a:t>
            </a:r>
          </a:p>
          <a:p>
            <a:pPr algn="ctr"/>
            <a:endParaRPr lang="es-ES" sz="2800" b="1" i="1" dirty="0">
              <a:solidFill>
                <a:schemeClr val="bg1"/>
              </a:solidFill>
            </a:endParaRPr>
          </a:p>
          <a:p>
            <a:pPr algn="ctr"/>
            <a:endParaRPr lang="es-ES" sz="2800" b="1" i="1" dirty="0">
              <a:solidFill>
                <a:schemeClr val="bg1"/>
              </a:solidFill>
            </a:endParaRPr>
          </a:p>
          <a:p>
            <a:r>
              <a:rPr lang="es-ES" sz="2400" b="1">
                <a:solidFill>
                  <a:schemeClr val="bg1"/>
                </a:solidFill>
              </a:rPr>
              <a:t>- </a:t>
            </a:r>
            <a:r>
              <a:rPr lang="es-ES" sz="2400" b="1" dirty="0">
                <a:solidFill>
                  <a:schemeClr val="bg1"/>
                </a:solidFill>
              </a:rPr>
              <a:t>DETERIORO COGNITIVO LEVE (DCL).</a:t>
            </a:r>
          </a:p>
          <a:p>
            <a:pPr>
              <a:buFontTx/>
              <a:buChar char="-"/>
            </a:pPr>
            <a:r>
              <a:rPr lang="es-ES" sz="2400" b="1" dirty="0">
                <a:solidFill>
                  <a:schemeClr val="bg1"/>
                </a:solidFill>
              </a:rPr>
              <a:t> ENFERMEDAD DE ALZHEIMER (EA).</a:t>
            </a:r>
          </a:p>
          <a:p>
            <a:pPr>
              <a:buFontTx/>
              <a:buChar char="-"/>
            </a:pPr>
            <a:r>
              <a:rPr lang="es-ES" sz="2400" b="1" dirty="0">
                <a:solidFill>
                  <a:schemeClr val="bg1"/>
                </a:solidFill>
              </a:rPr>
              <a:t> OTRAS DEMENCIAS.</a:t>
            </a:r>
          </a:p>
          <a:p>
            <a:pPr>
              <a:buFontTx/>
              <a:buChar char="-"/>
            </a:pPr>
            <a:r>
              <a:rPr lang="es-ES" sz="2400" b="1" dirty="0">
                <a:solidFill>
                  <a:schemeClr val="bg1"/>
                </a:solidFill>
              </a:rPr>
              <a:t> </a:t>
            </a:r>
            <a:r>
              <a:rPr lang="es-ES" sz="2400" b="1" dirty="0">
                <a:solidFill>
                  <a:srgbClr val="FFFF00"/>
                </a:solidFill>
              </a:rPr>
              <a:t>LOS TRASTORNOS DE CONDUCTA EN LAS DEMENCIAS</a:t>
            </a:r>
            <a:r>
              <a:rPr lang="es-ES" sz="2400" b="1" dirty="0">
                <a:solidFill>
                  <a:schemeClr val="bg1"/>
                </a:solidFill>
              </a:rPr>
              <a:t>.</a:t>
            </a:r>
          </a:p>
          <a:p>
            <a:pPr>
              <a:buFontTx/>
              <a:buChar char="-"/>
            </a:pPr>
            <a:endParaRPr lang="es-ES" sz="3200" b="1" dirty="0">
              <a:solidFill>
                <a:schemeClr val="bg1"/>
              </a:solidFill>
            </a:endParaRPr>
          </a:p>
        </p:txBody>
      </p:sp>
      <p:pic>
        <p:nvPicPr>
          <p:cNvPr id="32772" name="Picture 5" descr="C:\Users\Carmenlinda\Desktop\SMUGG. 2019\MARCA HSMR.jpg"/>
          <p:cNvPicPr>
            <a:picLocks noChangeAspect="1" noChangeArrowheads="1"/>
          </p:cNvPicPr>
          <p:nvPr/>
        </p:nvPicPr>
        <p:blipFill>
          <a:blip r:embed="rId2" cstate="print"/>
          <a:srcRect/>
          <a:stretch>
            <a:fillRect/>
          </a:stretch>
        </p:blipFill>
        <p:spPr bwMode="auto">
          <a:xfrm>
            <a:off x="7092950" y="104775"/>
            <a:ext cx="1917700" cy="15240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Depresion.jpg"/>
          <p:cNvPicPr>
            <a:picLocks noChangeAspect="1"/>
          </p:cNvPicPr>
          <p:nvPr/>
        </p:nvPicPr>
        <p:blipFill>
          <a:blip r:embed="rId2" cstate="print">
            <a:grayscl/>
            <a:lum contrast="-29000"/>
          </a:blip>
          <a:stretch>
            <a:fillRect/>
          </a:stretch>
        </p:blipFill>
        <p:spPr>
          <a:xfrm>
            <a:off x="323528" y="476672"/>
            <a:ext cx="8545650" cy="5699949"/>
          </a:xfrm>
          <a:prstGeom prst="rect">
            <a:avLst/>
          </a:prstGeom>
        </p:spPr>
      </p:pic>
      <p:sp>
        <p:nvSpPr>
          <p:cNvPr id="2" name="1 Título"/>
          <p:cNvSpPr>
            <a:spLocks noGrp="1"/>
          </p:cNvSpPr>
          <p:nvPr>
            <p:ph type="ctrTitle"/>
          </p:nvPr>
        </p:nvSpPr>
        <p:spPr>
          <a:xfrm>
            <a:off x="827584" y="1916832"/>
            <a:ext cx="7772400" cy="3168351"/>
          </a:xfrm>
        </p:spPr>
        <p:txBody>
          <a:bodyPr>
            <a:normAutofit/>
          </a:bodyPr>
          <a:lstStyle/>
          <a:p>
            <a:r>
              <a:rPr lang="es-ES" b="1" dirty="0">
                <a:solidFill>
                  <a:schemeClr val="bg1"/>
                </a:solidFill>
              </a:rPr>
              <a:t>LOS TRASTORNOS DE CONDUCTA EN LOS</a:t>
            </a:r>
            <a:br>
              <a:rPr lang="es-ES" b="1" dirty="0">
                <a:solidFill>
                  <a:schemeClr val="bg1"/>
                </a:solidFill>
              </a:rPr>
            </a:br>
            <a:r>
              <a:rPr lang="es-ES" b="1" dirty="0">
                <a:solidFill>
                  <a:schemeClr val="bg1"/>
                </a:solidFill>
              </a:rPr>
              <a:t> PACIENTES CON E. ALZHEIMER Y OTRAS DEMENCIAS</a:t>
            </a:r>
          </a:p>
        </p:txBody>
      </p:sp>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806825" y="1188637"/>
            <a:ext cx="2241175" cy="4480726"/>
          </a:xfrm>
        </p:spPr>
        <p:txBody>
          <a:bodyPr vert="horz" lIns="91440" tIns="45720" rIns="91440" bIns="45720" rtlCol="0" anchor="ctr">
            <a:normAutofit/>
          </a:bodyPr>
          <a:lstStyle/>
          <a:p>
            <a:pPr algn="r">
              <a:lnSpc>
                <a:spcPct val="90000"/>
              </a:lnSpc>
            </a:pPr>
            <a:r>
              <a:rPr lang="en-US" sz="3100" kern="1200" dirty="0">
                <a:solidFill>
                  <a:schemeClr val="tx1"/>
                </a:solidFill>
                <a:latin typeface="+mj-lt"/>
                <a:ea typeface="+mj-ea"/>
                <a:cs typeface="+mj-cs"/>
              </a:rPr>
              <a:t>PEQUEÑAS PINCELADAS </a:t>
            </a:r>
          </a:p>
        </p:txBody>
      </p:sp>
      <p:cxnSp>
        <p:nvCxnSpPr>
          <p:cNvPr id="18"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Text Box 3"/>
          <p:cNvSpPr txBox="1">
            <a:spLocks noChangeArrowheads="1"/>
          </p:cNvSpPr>
          <p:nvPr/>
        </p:nvSpPr>
        <p:spPr bwMode="auto">
          <a:xfrm>
            <a:off x="3635902" y="980728"/>
            <a:ext cx="4824524" cy="4228402"/>
          </a:xfrm>
          <a:prstGeom prst="rect">
            <a:avLst/>
          </a:prstGeom>
        </p:spPr>
        <p:txBody>
          <a:bodyPr vert="horz" lIns="91440" tIns="45720" rIns="91440" bIns="45720" rtlCol="0" anchor="ctr">
            <a:normAutofit/>
          </a:bodyPr>
          <a:lstStyle/>
          <a:p>
            <a:pPr marL="171450" indent="-171450">
              <a:lnSpc>
                <a:spcPct val="90000"/>
              </a:lnSpc>
              <a:spcBef>
                <a:spcPct val="50000"/>
              </a:spcBef>
              <a:buFont typeface="Arial" panose="020B0604020202020204" pitchFamily="34" charset="0"/>
              <a:buChar char="•"/>
              <a:defRPr/>
            </a:pPr>
            <a:r>
              <a:rPr lang="en-US" sz="1600" dirty="0"/>
              <a:t>Se </a:t>
            </a:r>
            <a:r>
              <a:rPr lang="en-US" sz="1600" dirty="0" err="1"/>
              <a:t>denominan</a:t>
            </a:r>
            <a:r>
              <a:rPr lang="en-US" sz="1600" dirty="0"/>
              <a:t> </a:t>
            </a:r>
            <a:r>
              <a:rPr lang="en-US" sz="1600" b="1" i="1" dirty="0"/>
              <a:t>“</a:t>
            </a:r>
            <a:r>
              <a:rPr lang="en-US" sz="1600" b="1" i="1" u="sng" dirty="0" err="1"/>
              <a:t>síntomas</a:t>
            </a:r>
            <a:r>
              <a:rPr lang="en-US" sz="1600" b="1" i="1" u="sng" dirty="0"/>
              <a:t> </a:t>
            </a:r>
            <a:r>
              <a:rPr lang="en-US" sz="1600" b="1" i="1" u="sng" dirty="0" err="1"/>
              <a:t>psicológicos</a:t>
            </a:r>
            <a:r>
              <a:rPr lang="en-US" sz="1600" b="1" i="1" u="sng" dirty="0"/>
              <a:t> y </a:t>
            </a:r>
            <a:r>
              <a:rPr lang="en-US" sz="1600" b="1" i="1" u="sng" dirty="0" err="1"/>
              <a:t>conductuales</a:t>
            </a:r>
            <a:r>
              <a:rPr lang="en-US" sz="1600" b="1" i="1" u="sng" dirty="0"/>
              <a:t> de las </a:t>
            </a:r>
            <a:r>
              <a:rPr lang="en-US" sz="1600" b="1" i="1" u="sng" dirty="0" err="1"/>
              <a:t>demencias</a:t>
            </a:r>
            <a:r>
              <a:rPr lang="en-US" sz="1600" b="1" i="1" dirty="0"/>
              <a:t>” (SCPD).</a:t>
            </a:r>
            <a:endParaRPr lang="en-US" sz="1600" b="1" dirty="0"/>
          </a:p>
          <a:p>
            <a:pPr indent="-228600">
              <a:lnSpc>
                <a:spcPct val="90000"/>
              </a:lnSpc>
              <a:spcBef>
                <a:spcPct val="50000"/>
              </a:spcBef>
              <a:buFont typeface="Arial" panose="020B0604020202020204" pitchFamily="34" charset="0"/>
              <a:buChar char="•"/>
              <a:defRPr/>
            </a:pPr>
            <a:r>
              <a:rPr lang="en-US" sz="1600" dirty="0" err="1"/>
              <a:t>Contribuyen</a:t>
            </a:r>
            <a:r>
              <a:rPr lang="en-US" sz="1600" dirty="0"/>
              <a:t> </a:t>
            </a:r>
            <a:r>
              <a:rPr lang="en-US" sz="1600" dirty="0" err="1"/>
              <a:t>en</a:t>
            </a:r>
            <a:r>
              <a:rPr lang="en-US" sz="1600" dirty="0"/>
              <a:t> gran </a:t>
            </a:r>
            <a:r>
              <a:rPr lang="en-US" sz="1600" dirty="0" err="1"/>
              <a:t>medida</a:t>
            </a:r>
            <a:r>
              <a:rPr lang="en-US" sz="1600" dirty="0"/>
              <a:t> a </a:t>
            </a:r>
            <a:r>
              <a:rPr lang="en-US" sz="1600" i="1" u="sng" dirty="0"/>
              <a:t>la </a:t>
            </a:r>
            <a:r>
              <a:rPr lang="en-US" sz="1600" i="1" u="sng" dirty="0" err="1"/>
              <a:t>sobrecarga</a:t>
            </a:r>
            <a:r>
              <a:rPr lang="en-US" sz="1600" i="1" u="sng" dirty="0"/>
              <a:t> de </a:t>
            </a:r>
            <a:r>
              <a:rPr lang="en-US" sz="1600" i="1" u="sng" dirty="0" err="1"/>
              <a:t>los</a:t>
            </a:r>
            <a:r>
              <a:rPr lang="en-US" sz="1600" i="1" u="sng" dirty="0"/>
              <a:t> </a:t>
            </a:r>
            <a:r>
              <a:rPr lang="en-US" sz="1600" i="1" u="sng" dirty="0" err="1"/>
              <a:t>cuidadores</a:t>
            </a:r>
            <a:r>
              <a:rPr lang="en-US" sz="1600" i="1" u="sng" dirty="0"/>
              <a:t> y al </a:t>
            </a:r>
            <a:r>
              <a:rPr lang="en-US" sz="1600" i="1" u="sng" dirty="0" err="1"/>
              <a:t>ingreso</a:t>
            </a:r>
            <a:r>
              <a:rPr lang="en-US" sz="1600" i="1" u="sng" dirty="0"/>
              <a:t> de </a:t>
            </a:r>
            <a:r>
              <a:rPr lang="en-US" sz="1600" i="1" u="sng" dirty="0" err="1"/>
              <a:t>los</a:t>
            </a:r>
            <a:r>
              <a:rPr lang="en-US" sz="1600" i="1" u="sng" dirty="0"/>
              <a:t> </a:t>
            </a:r>
            <a:r>
              <a:rPr lang="en-US" sz="1600" i="1" u="sng" dirty="0" err="1"/>
              <a:t>pacientes</a:t>
            </a:r>
            <a:r>
              <a:rPr lang="en-US" sz="1600" i="1" u="sng" dirty="0"/>
              <a:t> </a:t>
            </a:r>
            <a:r>
              <a:rPr lang="en-US" sz="1600" i="1" u="sng" dirty="0" err="1"/>
              <a:t>en</a:t>
            </a:r>
            <a:r>
              <a:rPr lang="en-US" sz="1600" i="1" u="sng" dirty="0"/>
              <a:t> </a:t>
            </a:r>
            <a:r>
              <a:rPr lang="en-US" sz="1600" i="1" u="sng" dirty="0" err="1"/>
              <a:t>instituciones</a:t>
            </a:r>
            <a:r>
              <a:rPr lang="en-US" sz="1600" i="1" u="sng" dirty="0"/>
              <a:t> </a:t>
            </a:r>
            <a:r>
              <a:rPr lang="en-US" sz="1600" i="1" u="sng" dirty="0" err="1"/>
              <a:t>residenciales</a:t>
            </a:r>
            <a:r>
              <a:rPr lang="en-US" sz="1600" i="1" dirty="0"/>
              <a:t>.</a:t>
            </a:r>
          </a:p>
          <a:p>
            <a:pPr indent="-228600">
              <a:lnSpc>
                <a:spcPct val="90000"/>
              </a:lnSpc>
              <a:spcBef>
                <a:spcPct val="50000"/>
              </a:spcBef>
              <a:buFont typeface="Arial" panose="020B0604020202020204" pitchFamily="34" charset="0"/>
              <a:buChar char="•"/>
              <a:defRPr/>
            </a:pPr>
            <a:r>
              <a:rPr lang="en-US" sz="1600" i="1" dirty="0" err="1"/>
              <a:t>Pueden</a:t>
            </a:r>
            <a:r>
              <a:rPr lang="en-US" sz="1600" i="1" dirty="0"/>
              <a:t> </a:t>
            </a:r>
            <a:r>
              <a:rPr lang="en-US" sz="1600" i="1" dirty="0" err="1"/>
              <a:t>aparecer</a:t>
            </a:r>
            <a:r>
              <a:rPr lang="en-US" sz="1600" i="1" dirty="0"/>
              <a:t> </a:t>
            </a:r>
            <a:r>
              <a:rPr lang="en-US" sz="1600" i="1" dirty="0" err="1"/>
              <a:t>incluso</a:t>
            </a:r>
            <a:r>
              <a:rPr lang="en-US" sz="1600" i="1" dirty="0"/>
              <a:t> </a:t>
            </a:r>
            <a:r>
              <a:rPr lang="en-US" sz="1600" i="1" dirty="0" err="1"/>
              <a:t>en</a:t>
            </a:r>
            <a:r>
              <a:rPr lang="en-US" sz="1600" i="1" dirty="0"/>
              <a:t> la </a:t>
            </a:r>
            <a:r>
              <a:rPr lang="en-US" sz="1600" i="1" dirty="0" err="1"/>
              <a:t>fase</a:t>
            </a:r>
            <a:r>
              <a:rPr lang="en-US" sz="1600" i="1" dirty="0"/>
              <a:t> </a:t>
            </a:r>
            <a:r>
              <a:rPr lang="en-US" sz="1600" i="1" dirty="0" err="1"/>
              <a:t>prodrómica</a:t>
            </a:r>
            <a:r>
              <a:rPr lang="en-US" sz="1600" i="1" dirty="0"/>
              <a:t> de la </a:t>
            </a:r>
            <a:r>
              <a:rPr lang="en-US" sz="1600" i="1" dirty="0" err="1"/>
              <a:t>enfermedad</a:t>
            </a:r>
            <a:r>
              <a:rPr lang="en-US" sz="1600" i="1" dirty="0"/>
              <a:t>.  </a:t>
            </a:r>
          </a:p>
          <a:p>
            <a:pPr indent="-228600">
              <a:lnSpc>
                <a:spcPct val="90000"/>
              </a:lnSpc>
              <a:spcBef>
                <a:spcPct val="50000"/>
              </a:spcBef>
              <a:buFont typeface="Arial" panose="020B0604020202020204" pitchFamily="34" charset="0"/>
              <a:buChar char="•"/>
              <a:defRPr/>
            </a:pPr>
            <a:r>
              <a:rPr lang="en-US" sz="1600" dirty="0"/>
              <a:t>Las personas que </a:t>
            </a:r>
            <a:r>
              <a:rPr lang="en-US" sz="1600" dirty="0" err="1"/>
              <a:t>los</a:t>
            </a:r>
            <a:r>
              <a:rPr lang="en-US" sz="1600" dirty="0"/>
              <a:t> </a:t>
            </a:r>
            <a:r>
              <a:rPr lang="en-US" sz="1600" dirty="0" err="1"/>
              <a:t>padecen</a:t>
            </a:r>
            <a:r>
              <a:rPr lang="en-US" sz="1600" dirty="0"/>
              <a:t> </a:t>
            </a:r>
            <a:r>
              <a:rPr lang="en-US" sz="1600" dirty="0" err="1"/>
              <a:t>patología</a:t>
            </a:r>
            <a:r>
              <a:rPr lang="en-US" sz="1600" dirty="0"/>
              <a:t> </a:t>
            </a:r>
            <a:r>
              <a:rPr lang="en-US" sz="1600" dirty="0" err="1"/>
              <a:t>psicológica</a:t>
            </a:r>
            <a:r>
              <a:rPr lang="en-US" sz="1600" dirty="0"/>
              <a:t> y </a:t>
            </a:r>
            <a:r>
              <a:rPr lang="en-US" sz="1600" dirty="0" err="1"/>
              <a:t>conductual</a:t>
            </a:r>
            <a:r>
              <a:rPr lang="en-US" sz="1600" dirty="0"/>
              <a:t> </a:t>
            </a:r>
            <a:r>
              <a:rPr lang="en-US" sz="1600" i="1" u="sng" dirty="0" err="1"/>
              <a:t>tienen</a:t>
            </a:r>
            <a:r>
              <a:rPr lang="en-US" sz="1600" i="1" u="sng" dirty="0"/>
              <a:t> un </a:t>
            </a:r>
            <a:r>
              <a:rPr lang="en-US" sz="1600" i="1" u="sng" dirty="0" err="1"/>
              <a:t>peor</a:t>
            </a:r>
            <a:r>
              <a:rPr lang="en-US" sz="1600" i="1" u="sng" dirty="0"/>
              <a:t> </a:t>
            </a:r>
            <a:r>
              <a:rPr lang="en-US" sz="1600" i="1" u="sng" dirty="0" err="1"/>
              <a:t>pronóstico</a:t>
            </a:r>
            <a:r>
              <a:rPr lang="en-US" sz="1600" i="1" u="sng" dirty="0"/>
              <a:t> y un </a:t>
            </a:r>
            <a:r>
              <a:rPr lang="en-US" sz="1600" i="1" u="sng" dirty="0" err="1"/>
              <a:t>deterioro</a:t>
            </a:r>
            <a:r>
              <a:rPr lang="en-US" sz="1600" i="1" u="sng" dirty="0"/>
              <a:t> </a:t>
            </a:r>
            <a:r>
              <a:rPr lang="en-US" sz="1600" i="1" u="sng" dirty="0" err="1"/>
              <a:t>cognitivo</a:t>
            </a:r>
            <a:r>
              <a:rPr lang="en-US" sz="1600" i="1" u="sng" dirty="0"/>
              <a:t> </a:t>
            </a:r>
            <a:r>
              <a:rPr lang="en-US" sz="1600" i="1" u="sng" dirty="0" err="1"/>
              <a:t>más</a:t>
            </a:r>
            <a:r>
              <a:rPr lang="en-US" sz="1600" i="1" u="sng" dirty="0"/>
              <a:t> </a:t>
            </a:r>
            <a:r>
              <a:rPr lang="en-US" sz="1600" i="1" u="sng" dirty="0" err="1"/>
              <a:t>acelerado</a:t>
            </a:r>
            <a:r>
              <a:rPr lang="en-US" sz="1600" i="1" dirty="0"/>
              <a:t>.</a:t>
            </a:r>
          </a:p>
          <a:p>
            <a:pPr indent="-228600">
              <a:lnSpc>
                <a:spcPct val="90000"/>
              </a:lnSpc>
              <a:spcBef>
                <a:spcPct val="50000"/>
              </a:spcBef>
              <a:buFont typeface="Arial" panose="020B0604020202020204" pitchFamily="34" charset="0"/>
              <a:buChar char="•"/>
              <a:defRPr/>
            </a:pPr>
            <a:r>
              <a:rPr lang="en-US" sz="1600" i="1" dirty="0"/>
              <a:t>Su </a:t>
            </a:r>
            <a:r>
              <a:rPr lang="en-US" sz="1600" i="1" dirty="0" err="1"/>
              <a:t>presencia</a:t>
            </a:r>
            <a:r>
              <a:rPr lang="en-US" sz="1600" i="1" dirty="0"/>
              <a:t> </a:t>
            </a:r>
            <a:r>
              <a:rPr lang="en-US" sz="1600" i="1" dirty="0" err="1"/>
              <a:t>tiene</a:t>
            </a:r>
            <a:r>
              <a:rPr lang="en-US" sz="1600" i="1" dirty="0"/>
              <a:t> </a:t>
            </a:r>
            <a:r>
              <a:rPr lang="en-US" sz="1600" i="1" dirty="0" err="1"/>
              <a:t>importancia</a:t>
            </a:r>
            <a:r>
              <a:rPr lang="en-US" sz="1600" i="1" dirty="0"/>
              <a:t> </a:t>
            </a:r>
            <a:r>
              <a:rPr lang="en-US" sz="1600" i="1" dirty="0" err="1"/>
              <a:t>pronostica</a:t>
            </a:r>
            <a:r>
              <a:rPr lang="en-US" sz="1600" i="1" dirty="0"/>
              <a:t> </a:t>
            </a:r>
            <a:r>
              <a:rPr lang="en-US" sz="1600" i="1" dirty="0" err="1"/>
              <a:t>funcional</a:t>
            </a:r>
            <a:r>
              <a:rPr lang="en-US" sz="1600" i="1" dirty="0"/>
              <a:t>. </a:t>
            </a:r>
          </a:p>
          <a:p>
            <a:pPr indent="-228600">
              <a:lnSpc>
                <a:spcPct val="90000"/>
              </a:lnSpc>
              <a:spcBef>
                <a:spcPct val="50000"/>
              </a:spcBef>
              <a:buFont typeface="Arial" panose="020B0604020202020204" pitchFamily="34" charset="0"/>
              <a:buChar char="•"/>
              <a:defRPr/>
            </a:pPr>
            <a:r>
              <a:rPr lang="en-US" sz="1600" dirty="0"/>
              <a:t>El </a:t>
            </a:r>
            <a:r>
              <a:rPr lang="en-US" sz="1600" dirty="0" err="1"/>
              <a:t>aumento</a:t>
            </a:r>
            <a:r>
              <a:rPr lang="en-US" sz="1600" dirty="0"/>
              <a:t> del </a:t>
            </a:r>
            <a:r>
              <a:rPr lang="en-US" sz="1600" dirty="0" err="1"/>
              <a:t>uso</a:t>
            </a:r>
            <a:r>
              <a:rPr lang="en-US" sz="1600" dirty="0"/>
              <a:t> de </a:t>
            </a:r>
            <a:r>
              <a:rPr lang="en-US" sz="1600" dirty="0" err="1"/>
              <a:t>medicamentos</a:t>
            </a:r>
            <a:r>
              <a:rPr lang="en-US" sz="1600" dirty="0"/>
              <a:t> </a:t>
            </a:r>
            <a:r>
              <a:rPr lang="en-US" sz="1600" dirty="0" err="1"/>
              <a:t>necesarios</a:t>
            </a:r>
            <a:r>
              <a:rPr lang="en-US" sz="1600" dirty="0"/>
              <a:t> para </a:t>
            </a:r>
            <a:r>
              <a:rPr lang="en-US" sz="1600" dirty="0" err="1"/>
              <a:t>tratarlos</a:t>
            </a:r>
            <a:r>
              <a:rPr lang="en-US" sz="1600" dirty="0"/>
              <a:t>, </a:t>
            </a:r>
            <a:r>
              <a:rPr lang="en-US" sz="1600" i="1" u="sng" dirty="0"/>
              <a:t>genera mayor </a:t>
            </a:r>
            <a:r>
              <a:rPr lang="en-US" sz="1600" i="1" u="sng" dirty="0" err="1"/>
              <a:t>cantidad</a:t>
            </a:r>
            <a:r>
              <a:rPr lang="en-US" sz="1600" i="1" u="sng" dirty="0"/>
              <a:t> de </a:t>
            </a:r>
            <a:r>
              <a:rPr lang="en-US" sz="1600" i="1" u="sng" dirty="0" err="1"/>
              <a:t>efectos</a:t>
            </a:r>
            <a:r>
              <a:rPr lang="en-US" sz="1600" i="1" u="sng" dirty="0"/>
              <a:t> </a:t>
            </a:r>
            <a:r>
              <a:rPr lang="en-US" sz="1600" i="1" u="sng" dirty="0" err="1"/>
              <a:t>adversos</a:t>
            </a:r>
            <a:r>
              <a:rPr lang="en-US" sz="1600" i="1" u="sng" dirty="0"/>
              <a:t> e </a:t>
            </a:r>
            <a:r>
              <a:rPr lang="en-US" sz="1600" i="1" u="sng" dirty="0" err="1"/>
              <a:t>incremento</a:t>
            </a:r>
            <a:r>
              <a:rPr lang="en-US" sz="1600" i="1" u="sng" dirty="0"/>
              <a:t> del </a:t>
            </a:r>
            <a:r>
              <a:rPr lang="en-US" sz="1600" i="1" u="sng" dirty="0" err="1"/>
              <a:t>gasto</a:t>
            </a:r>
            <a:r>
              <a:rPr lang="en-US" sz="1600" i="1" u="sng" dirty="0"/>
              <a:t> </a:t>
            </a:r>
            <a:r>
              <a:rPr lang="en-US" sz="1600" i="1" u="sng" dirty="0" err="1"/>
              <a:t>farmacéutico</a:t>
            </a:r>
            <a:r>
              <a:rPr lang="en-US" sz="1600" dirty="0"/>
              <a:t>.  </a:t>
            </a:r>
            <a:r>
              <a:rPr lang="en-US" sz="1600" i="1" dirty="0"/>
              <a:t> </a:t>
            </a:r>
            <a:r>
              <a:rPr lang="en-US" sz="1600"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RMN II 007"/>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4339" name="Text Box 3"/>
          <p:cNvSpPr txBox="1">
            <a:spLocks noChangeArrowheads="1"/>
          </p:cNvSpPr>
          <p:nvPr/>
        </p:nvSpPr>
        <p:spPr bwMode="auto">
          <a:xfrm>
            <a:off x="228600" y="5334000"/>
            <a:ext cx="2743200" cy="831850"/>
          </a:xfrm>
          <a:prstGeom prst="rect">
            <a:avLst/>
          </a:prstGeom>
          <a:solidFill>
            <a:srgbClr val="FFCCFF"/>
          </a:solidFill>
          <a:ln w="9525">
            <a:solidFill>
              <a:srgbClr val="FF3399"/>
            </a:solidFill>
            <a:miter lim="800000"/>
            <a:headEnd/>
            <a:tailEnd/>
          </a:ln>
        </p:spPr>
        <p:txBody>
          <a:bodyPr>
            <a:spAutoFit/>
          </a:bodyPr>
          <a:lstStyle/>
          <a:p>
            <a:pPr algn="l">
              <a:spcBef>
                <a:spcPct val="50000"/>
              </a:spcBef>
            </a:pPr>
            <a:r>
              <a:rPr lang="es-ES_tradnl" sz="2400" b="1">
                <a:solidFill>
                  <a:srgbClr val="FF3399"/>
                </a:solidFill>
                <a:latin typeface="Times New Roman" pitchFamily="18" charset="0"/>
              </a:rPr>
              <a:t>Circuito prefrontal dorso lateral</a:t>
            </a:r>
            <a:endParaRPr lang="es-ES" sz="2400" b="1">
              <a:solidFill>
                <a:srgbClr val="FF3399"/>
              </a:solidFill>
              <a:latin typeface="Times New Roman" pitchFamily="18" charset="0"/>
            </a:endParaRPr>
          </a:p>
        </p:txBody>
      </p:sp>
      <p:sp>
        <p:nvSpPr>
          <p:cNvPr id="14340" name="Text Box 4"/>
          <p:cNvSpPr txBox="1">
            <a:spLocks noChangeArrowheads="1"/>
          </p:cNvSpPr>
          <p:nvPr/>
        </p:nvSpPr>
        <p:spPr bwMode="auto">
          <a:xfrm>
            <a:off x="3162300" y="5334000"/>
            <a:ext cx="2819400" cy="457200"/>
          </a:xfrm>
          <a:prstGeom prst="rect">
            <a:avLst/>
          </a:prstGeom>
          <a:noFill/>
          <a:ln w="9525">
            <a:noFill/>
            <a:miter lim="800000"/>
            <a:headEnd/>
            <a:tailEnd/>
          </a:ln>
        </p:spPr>
        <p:txBody>
          <a:bodyPr>
            <a:spAutoFit/>
          </a:bodyPr>
          <a:lstStyle/>
          <a:p>
            <a:pPr algn="l">
              <a:spcBef>
                <a:spcPct val="50000"/>
              </a:spcBef>
            </a:pPr>
            <a:endParaRPr lang="es-ES" sz="2400">
              <a:latin typeface="Times New Roman" pitchFamily="18" charset="0"/>
            </a:endParaRPr>
          </a:p>
        </p:txBody>
      </p:sp>
      <p:sp>
        <p:nvSpPr>
          <p:cNvPr id="14341" name="Text Box 5"/>
          <p:cNvSpPr txBox="1">
            <a:spLocks noChangeArrowheads="1"/>
          </p:cNvSpPr>
          <p:nvPr/>
        </p:nvSpPr>
        <p:spPr bwMode="auto">
          <a:xfrm>
            <a:off x="3352800" y="5334000"/>
            <a:ext cx="2590800" cy="831850"/>
          </a:xfrm>
          <a:prstGeom prst="rect">
            <a:avLst/>
          </a:prstGeom>
          <a:solidFill>
            <a:srgbClr val="FFCCFF"/>
          </a:solidFill>
          <a:ln w="9525">
            <a:solidFill>
              <a:srgbClr val="FF3399"/>
            </a:solidFill>
            <a:miter lim="800000"/>
            <a:headEnd/>
            <a:tailEnd/>
          </a:ln>
        </p:spPr>
        <p:txBody>
          <a:bodyPr>
            <a:spAutoFit/>
          </a:bodyPr>
          <a:lstStyle/>
          <a:p>
            <a:pPr algn="l">
              <a:spcBef>
                <a:spcPct val="50000"/>
              </a:spcBef>
            </a:pPr>
            <a:r>
              <a:rPr lang="es-ES_tradnl" sz="2400" b="1">
                <a:solidFill>
                  <a:srgbClr val="FF3399"/>
                </a:solidFill>
                <a:latin typeface="Times New Roman" pitchFamily="18" charset="0"/>
              </a:rPr>
              <a:t>Circuito órbitofrontal</a:t>
            </a:r>
            <a:endParaRPr lang="es-ES" sz="2400" b="1">
              <a:solidFill>
                <a:srgbClr val="FF3399"/>
              </a:solidFill>
              <a:latin typeface="Times New Roman" pitchFamily="18" charset="0"/>
            </a:endParaRPr>
          </a:p>
        </p:txBody>
      </p:sp>
      <p:sp>
        <p:nvSpPr>
          <p:cNvPr id="14342" name="Text Box 6"/>
          <p:cNvSpPr txBox="1">
            <a:spLocks noChangeArrowheads="1"/>
          </p:cNvSpPr>
          <p:nvPr/>
        </p:nvSpPr>
        <p:spPr bwMode="auto">
          <a:xfrm>
            <a:off x="6324600" y="5334000"/>
            <a:ext cx="2667000" cy="831850"/>
          </a:xfrm>
          <a:prstGeom prst="rect">
            <a:avLst/>
          </a:prstGeom>
          <a:solidFill>
            <a:srgbClr val="FFCCFF"/>
          </a:solidFill>
          <a:ln w="9525">
            <a:solidFill>
              <a:srgbClr val="FF3399"/>
            </a:solidFill>
            <a:miter lim="800000"/>
            <a:headEnd/>
            <a:tailEnd/>
          </a:ln>
        </p:spPr>
        <p:txBody>
          <a:bodyPr>
            <a:spAutoFit/>
          </a:bodyPr>
          <a:lstStyle/>
          <a:p>
            <a:pPr algn="l">
              <a:spcBef>
                <a:spcPct val="50000"/>
              </a:spcBef>
            </a:pPr>
            <a:r>
              <a:rPr lang="es-ES_tradnl" sz="2400" b="1">
                <a:solidFill>
                  <a:srgbClr val="FF3399"/>
                </a:solidFill>
                <a:latin typeface="Times New Roman" pitchFamily="18" charset="0"/>
              </a:rPr>
              <a:t>Circuito cingulado anterior</a:t>
            </a:r>
            <a:endParaRPr lang="es-ES" sz="2400" b="1">
              <a:solidFill>
                <a:srgbClr val="FF3399"/>
              </a:solidFill>
              <a:latin typeface="Times New Roman" pitchFamily="18" charset="0"/>
            </a:endParaRPr>
          </a:p>
        </p:txBody>
      </p:sp>
      <p:sp>
        <p:nvSpPr>
          <p:cNvPr id="14343" name="Text Box 7"/>
          <p:cNvSpPr txBox="1">
            <a:spLocks noChangeArrowheads="1"/>
          </p:cNvSpPr>
          <p:nvPr/>
        </p:nvSpPr>
        <p:spPr bwMode="auto">
          <a:xfrm>
            <a:off x="228600" y="6324600"/>
            <a:ext cx="8763000" cy="406400"/>
          </a:xfrm>
          <a:prstGeom prst="rect">
            <a:avLst/>
          </a:prstGeom>
          <a:solidFill>
            <a:srgbClr val="FF3399"/>
          </a:solidFill>
          <a:ln w="9525">
            <a:noFill/>
            <a:miter lim="800000"/>
            <a:headEnd/>
            <a:tailEnd/>
          </a:ln>
        </p:spPr>
        <p:txBody>
          <a:bodyPr>
            <a:spAutoFit/>
          </a:bodyPr>
          <a:lstStyle/>
          <a:p>
            <a:pPr algn="l">
              <a:spcBef>
                <a:spcPct val="50000"/>
              </a:spcBef>
            </a:pPr>
            <a:r>
              <a:rPr lang="es-ES" sz="2000" b="1">
                <a:latin typeface="Times New Roman" pitchFamily="18" charset="0"/>
              </a:rPr>
              <a:t> </a:t>
            </a:r>
            <a:r>
              <a:rPr lang="es-ES" b="1">
                <a:solidFill>
                  <a:srgbClr val="000000"/>
                </a:solidFill>
                <a:latin typeface="Times New Roman" pitchFamily="18" charset="0"/>
              </a:rPr>
              <a:t>FUNCIÓN EJECUTIVA</a:t>
            </a:r>
            <a:r>
              <a:rPr lang="es-ES" sz="2000" b="1">
                <a:solidFill>
                  <a:srgbClr val="000000"/>
                </a:solidFill>
                <a:latin typeface="Times New Roman" pitchFamily="18" charset="0"/>
              </a:rPr>
              <a:t>           </a:t>
            </a:r>
            <a:r>
              <a:rPr lang="es-ES" b="1">
                <a:solidFill>
                  <a:srgbClr val="000000"/>
                </a:solidFill>
                <a:latin typeface="Times New Roman" pitchFamily="18" charset="0"/>
              </a:rPr>
              <a:t>COMPORTAMIENTO                  MOTIVACIÓN</a:t>
            </a:r>
          </a:p>
        </p:txBody>
      </p:sp>
      <p:sp>
        <p:nvSpPr>
          <p:cNvPr id="14344" name="Text Box 8"/>
          <p:cNvSpPr txBox="1">
            <a:spLocks noChangeArrowheads="1"/>
          </p:cNvSpPr>
          <p:nvPr/>
        </p:nvSpPr>
        <p:spPr bwMode="auto">
          <a:xfrm>
            <a:off x="6400800" y="533400"/>
            <a:ext cx="2514600" cy="396875"/>
          </a:xfrm>
          <a:prstGeom prst="rect">
            <a:avLst/>
          </a:prstGeom>
          <a:noFill/>
          <a:ln w="9525">
            <a:noFill/>
            <a:miter lim="800000"/>
            <a:headEnd/>
            <a:tailEnd/>
          </a:ln>
        </p:spPr>
        <p:txBody>
          <a:bodyPr>
            <a:spAutoFit/>
          </a:bodyPr>
          <a:lstStyle/>
          <a:p>
            <a:pPr algn="l">
              <a:spcBef>
                <a:spcPct val="50000"/>
              </a:spcBef>
            </a:pPr>
            <a:r>
              <a:rPr lang="es-ES" sz="2000" i="1">
                <a:solidFill>
                  <a:srgbClr val="000000"/>
                </a:solidFill>
                <a:latin typeface="Times New Roman" pitchFamily="18" charset="0"/>
              </a:rPr>
              <a:t>J. L. Cummings 2003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body" idx="4294967295"/>
          </p:nvPr>
        </p:nvSpPr>
        <p:spPr>
          <a:xfrm>
            <a:off x="323528" y="404664"/>
            <a:ext cx="8460432" cy="4104456"/>
          </a:xfrm>
        </p:spPr>
        <p:txBody>
          <a:bodyPr>
            <a:normAutofit fontScale="92500" lnSpcReduction="20000"/>
          </a:bodyPr>
          <a:lstStyle/>
          <a:p>
            <a:pPr marL="609600" indent="-609600" eaLnBrk="1" fontAlgn="auto" hangingPunct="1">
              <a:spcAft>
                <a:spcPts val="0"/>
              </a:spcAft>
              <a:buFont typeface="Wingdings" pitchFamily="2" charset="2"/>
              <a:buNone/>
              <a:defRPr/>
            </a:pPr>
            <a:r>
              <a:rPr lang="es-ES_tradnl" sz="2400" b="1" i="1" dirty="0">
                <a:solidFill>
                  <a:srgbClr val="FF99FF"/>
                </a:solidFill>
              </a:rPr>
              <a:t>                                 </a:t>
            </a:r>
          </a:p>
          <a:p>
            <a:pPr marL="609600" indent="-609600" eaLnBrk="1" fontAlgn="auto" hangingPunct="1">
              <a:spcAft>
                <a:spcPts val="0"/>
              </a:spcAft>
              <a:buFont typeface="Wingdings" pitchFamily="2" charset="2"/>
              <a:buNone/>
              <a:defRPr/>
            </a:pPr>
            <a:r>
              <a:rPr lang="es-ES_tradnl" sz="2400" b="1" i="1" u="sng" dirty="0">
                <a:solidFill>
                  <a:srgbClr val="FF3399"/>
                </a:solidFill>
              </a:rPr>
              <a:t>La muerte celular</a:t>
            </a:r>
            <a:r>
              <a:rPr lang="es-ES_tradnl" sz="2400" b="1" i="1" dirty="0">
                <a:solidFill>
                  <a:srgbClr val="FF99FF"/>
                </a:solidFill>
              </a:rPr>
              <a:t>  </a:t>
            </a:r>
            <a:r>
              <a:rPr lang="es-ES_tradnl" sz="2400" dirty="0"/>
              <a:t>no ocurre por igual en todo el cerebro, sino que, </a:t>
            </a:r>
            <a:r>
              <a:rPr lang="es-ES_tradnl" sz="2400" u="sng" dirty="0"/>
              <a:t>dependiendo del tipo de enfermedad</a:t>
            </a:r>
            <a:r>
              <a:rPr lang="es-ES_tradnl" sz="2400" dirty="0"/>
              <a:t>, se afectan  más unas regiones que otras.</a:t>
            </a:r>
            <a:r>
              <a:rPr lang="es-ES_tradnl" sz="2400" dirty="0">
                <a:solidFill>
                  <a:srgbClr val="FF99FF"/>
                </a:solidFill>
              </a:rPr>
              <a:t>  </a:t>
            </a:r>
          </a:p>
          <a:p>
            <a:pPr marL="609600" indent="-609600" algn="just" eaLnBrk="1" fontAlgn="auto" hangingPunct="1">
              <a:spcAft>
                <a:spcPts val="0"/>
              </a:spcAft>
              <a:buFont typeface="Wingdings" pitchFamily="2" charset="2"/>
              <a:buNone/>
              <a:defRPr/>
            </a:pPr>
            <a:r>
              <a:rPr lang="es-ES_tradnl" sz="2400" dirty="0">
                <a:solidFill>
                  <a:srgbClr val="FF99FF"/>
                </a:solidFill>
              </a:rPr>
              <a:t>                                                    </a:t>
            </a:r>
            <a:r>
              <a:rPr lang="es-ES_tradnl" sz="2400" b="1" dirty="0">
                <a:solidFill>
                  <a:srgbClr val="FF3399"/>
                </a:solidFill>
              </a:rPr>
              <a:t>                                                      </a:t>
            </a:r>
          </a:p>
          <a:p>
            <a:pPr marL="609600" indent="-609600" algn="just" eaLnBrk="1" fontAlgn="auto" hangingPunct="1">
              <a:spcAft>
                <a:spcPts val="0"/>
              </a:spcAft>
              <a:buFont typeface="Wingdings" pitchFamily="2" charset="2"/>
              <a:buNone/>
              <a:defRPr/>
            </a:pPr>
            <a:r>
              <a:rPr lang="es-ES_tradnl" sz="2400" b="1" i="1" u="sng" dirty="0">
                <a:solidFill>
                  <a:srgbClr val="FF3399"/>
                </a:solidFill>
              </a:rPr>
              <a:t>La muerte celular</a:t>
            </a:r>
            <a:r>
              <a:rPr lang="es-ES_tradnl" sz="2400" dirty="0">
                <a:solidFill>
                  <a:srgbClr val="FF99FF"/>
                </a:solidFill>
              </a:rPr>
              <a:t> </a:t>
            </a:r>
            <a:r>
              <a:rPr lang="es-ES_tradnl" sz="2400" dirty="0"/>
              <a:t>en núcleos cerebrales específicos responsables de la síntesis de neurotransmisores lleva a una serie de cambios en varios</a:t>
            </a:r>
            <a:r>
              <a:rPr lang="es-ES_tradnl" sz="2400" dirty="0">
                <a:solidFill>
                  <a:srgbClr val="FF99FF"/>
                </a:solidFill>
              </a:rPr>
              <a:t> </a:t>
            </a:r>
            <a:r>
              <a:rPr lang="es-ES_tradnl" sz="2400" b="1" i="1" u="sng" dirty="0">
                <a:solidFill>
                  <a:srgbClr val="FF3399"/>
                </a:solidFill>
              </a:rPr>
              <a:t>SISTEMAS NEUROTRANSMISORES</a:t>
            </a:r>
            <a:r>
              <a:rPr lang="es-ES_tradnl" sz="2400" b="1" i="1" dirty="0">
                <a:solidFill>
                  <a:srgbClr val="FF3399"/>
                </a:solidFill>
              </a:rPr>
              <a:t>:</a:t>
            </a:r>
          </a:p>
          <a:p>
            <a:pPr marL="609600" indent="-609600" algn="just" eaLnBrk="1" fontAlgn="auto" hangingPunct="1">
              <a:spcAft>
                <a:spcPts val="0"/>
              </a:spcAft>
              <a:buFont typeface="Wingdings" pitchFamily="2" charset="2"/>
              <a:buNone/>
              <a:defRPr/>
            </a:pPr>
            <a:endParaRPr lang="es-ES_tradnl" sz="2400" b="1" i="1" dirty="0">
              <a:solidFill>
                <a:srgbClr val="FF3399"/>
              </a:solidFill>
            </a:endParaRPr>
          </a:p>
          <a:p>
            <a:pPr marL="609600" indent="-609600" eaLnBrk="1" fontAlgn="auto" hangingPunct="1">
              <a:spcAft>
                <a:spcPts val="0"/>
              </a:spcAft>
              <a:buFont typeface="Wingdings" pitchFamily="2" charset="2"/>
              <a:buNone/>
              <a:defRPr/>
            </a:pPr>
            <a:r>
              <a:rPr lang="es-ES_tradnl" sz="2400" b="1" i="1" dirty="0">
                <a:solidFill>
                  <a:srgbClr val="FF0000"/>
                </a:solidFill>
              </a:rPr>
              <a:t>             </a:t>
            </a:r>
          </a:p>
          <a:p>
            <a:pPr marL="609600" indent="-609600" eaLnBrk="1" fontAlgn="auto" hangingPunct="1">
              <a:spcAft>
                <a:spcPts val="0"/>
              </a:spcAft>
              <a:buFont typeface="Wingdings" pitchFamily="2" charset="2"/>
              <a:buNone/>
              <a:defRPr/>
            </a:pPr>
            <a:r>
              <a:rPr lang="es-ES_tradnl" sz="2400" b="1" i="1" dirty="0">
                <a:solidFill>
                  <a:srgbClr val="66FF33"/>
                </a:solidFill>
              </a:rPr>
              <a:t>              </a:t>
            </a:r>
            <a:r>
              <a:rPr lang="es-ES_tradnl" sz="2400" dirty="0">
                <a:solidFill>
                  <a:srgbClr val="66FF33"/>
                </a:solidFill>
              </a:rPr>
              <a:t>           </a:t>
            </a:r>
          </a:p>
          <a:p>
            <a:pPr marL="609600" indent="-609600" eaLnBrk="1" fontAlgn="auto" hangingPunct="1">
              <a:spcAft>
                <a:spcPts val="0"/>
              </a:spcAft>
              <a:buFont typeface="Wingdings" pitchFamily="2" charset="2"/>
              <a:buNone/>
              <a:defRPr/>
            </a:pPr>
            <a:r>
              <a:rPr lang="es-ES_tradnl" sz="2800" dirty="0">
                <a:solidFill>
                  <a:srgbClr val="996633"/>
                </a:solidFill>
              </a:rPr>
              <a:t>  </a:t>
            </a:r>
            <a:endParaRPr lang="es-ES_tradnl" sz="2800" b="1" i="1" u="sng" dirty="0">
              <a:solidFill>
                <a:srgbClr val="996633"/>
              </a:solidFill>
            </a:endParaRPr>
          </a:p>
        </p:txBody>
      </p:sp>
      <p:sp>
        <p:nvSpPr>
          <p:cNvPr id="2" name="CuadroTexto 1">
            <a:extLst>
              <a:ext uri="{FF2B5EF4-FFF2-40B4-BE49-F238E27FC236}">
                <a16:creationId xmlns:a16="http://schemas.microsoft.com/office/drawing/2014/main" id="{2321118C-8752-2B47-47CB-3882F3A3FA38}"/>
              </a:ext>
            </a:extLst>
          </p:cNvPr>
          <p:cNvSpPr txBox="1"/>
          <p:nvPr/>
        </p:nvSpPr>
        <p:spPr>
          <a:xfrm>
            <a:off x="2627784" y="3645024"/>
            <a:ext cx="5400600" cy="2585323"/>
          </a:xfrm>
          <a:prstGeom prst="rect">
            <a:avLst/>
          </a:prstGeom>
          <a:noFill/>
        </p:spPr>
        <p:txBody>
          <a:bodyPr wrap="square" rtlCol="0">
            <a:spAutoFit/>
          </a:bodyPr>
          <a:lstStyle/>
          <a:p>
            <a:pPr marL="609600" indent="-609600" algn="just" eaLnBrk="1" fontAlgn="auto" hangingPunct="1">
              <a:spcAft>
                <a:spcPts val="0"/>
              </a:spcAft>
              <a:buFont typeface="Arial" panose="020B0604020202020204" pitchFamily="34" charset="0"/>
              <a:buChar char="•"/>
              <a:defRPr/>
            </a:pPr>
            <a:r>
              <a:rPr lang="es-ES_tradnl" sz="2400" b="1" i="1" dirty="0"/>
              <a:t>Colinérgico</a:t>
            </a:r>
          </a:p>
          <a:p>
            <a:pPr marL="609600" indent="-609600" algn="just" eaLnBrk="1" fontAlgn="auto" hangingPunct="1">
              <a:spcAft>
                <a:spcPts val="0"/>
              </a:spcAft>
              <a:buFont typeface="Arial" panose="020B0604020202020204" pitchFamily="34" charset="0"/>
              <a:buChar char="•"/>
              <a:defRPr/>
            </a:pPr>
            <a:r>
              <a:rPr lang="es-ES_tradnl" sz="2400" b="1" i="1" dirty="0"/>
              <a:t>Serotoninérgico</a:t>
            </a:r>
          </a:p>
          <a:p>
            <a:pPr marL="609600" indent="-609600" algn="just" eaLnBrk="1" fontAlgn="auto" hangingPunct="1">
              <a:spcAft>
                <a:spcPts val="0"/>
              </a:spcAft>
              <a:buFont typeface="Arial" panose="020B0604020202020204" pitchFamily="34" charset="0"/>
              <a:buChar char="•"/>
              <a:defRPr/>
            </a:pPr>
            <a:r>
              <a:rPr lang="es-ES_tradnl" sz="2400" b="1" i="1" dirty="0"/>
              <a:t>Noradrenérgico</a:t>
            </a:r>
          </a:p>
          <a:p>
            <a:pPr marL="609600" indent="-609600" algn="just" eaLnBrk="1" fontAlgn="auto" hangingPunct="1">
              <a:spcAft>
                <a:spcPts val="0"/>
              </a:spcAft>
              <a:buFont typeface="Arial" panose="020B0604020202020204" pitchFamily="34" charset="0"/>
              <a:buChar char="•"/>
              <a:defRPr/>
            </a:pPr>
            <a:r>
              <a:rPr lang="es-ES_tradnl" sz="2400" b="1" i="1" dirty="0"/>
              <a:t>Dopaminérgico</a:t>
            </a:r>
          </a:p>
          <a:p>
            <a:pPr marL="609600" indent="-609600" algn="just" eaLnBrk="1" fontAlgn="auto" hangingPunct="1">
              <a:spcAft>
                <a:spcPts val="0"/>
              </a:spcAft>
              <a:buFont typeface="Arial" panose="020B0604020202020204" pitchFamily="34" charset="0"/>
              <a:buChar char="•"/>
              <a:defRPr/>
            </a:pPr>
            <a:r>
              <a:rPr lang="es-ES_tradnl" sz="2400" b="1" i="1" dirty="0"/>
              <a:t>Glutamatérgico</a:t>
            </a:r>
          </a:p>
          <a:p>
            <a:pPr marL="609600" indent="-609600" algn="just" eaLnBrk="1" fontAlgn="auto" hangingPunct="1">
              <a:spcAft>
                <a:spcPts val="0"/>
              </a:spcAft>
              <a:buFont typeface="Arial" panose="020B0604020202020204" pitchFamily="34" charset="0"/>
              <a:buChar char="•"/>
              <a:defRPr/>
            </a:pPr>
            <a:r>
              <a:rPr lang="es-ES_tradnl" sz="2400" b="1" i="1" dirty="0" err="1"/>
              <a:t>Gabaérgico</a:t>
            </a:r>
            <a:endParaRPr lang="es-ES_tradnl" sz="2400" b="1" i="1" dirty="0"/>
          </a:p>
          <a:p>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Luisma\Pictures\PE_5_10_29_g001.jpg"/>
          <p:cNvPicPr>
            <a:picLocks noChangeAspect="1" noChangeArrowheads="1"/>
          </p:cNvPicPr>
          <p:nvPr/>
        </p:nvPicPr>
        <p:blipFill>
          <a:blip r:embed="rId3" cstate="print"/>
          <a:srcRect/>
          <a:stretch>
            <a:fillRect/>
          </a:stretch>
        </p:blipFill>
        <p:spPr bwMode="auto">
          <a:xfrm>
            <a:off x="4500563" y="0"/>
            <a:ext cx="4643437" cy="6858000"/>
          </a:xfrm>
          <a:prstGeom prst="rect">
            <a:avLst/>
          </a:prstGeom>
          <a:noFill/>
          <a:ln w="9525">
            <a:noFill/>
            <a:miter lim="800000"/>
            <a:headEnd/>
            <a:tailEnd/>
          </a:ln>
        </p:spPr>
      </p:pic>
      <p:pic>
        <p:nvPicPr>
          <p:cNvPr id="19459" name="Picture 2" descr="C:\Users\Luisma\Documents\Sesiones\RMN (D)\Sin título-30.tif"/>
          <p:cNvPicPr>
            <a:picLocks noChangeAspect="1" noChangeArrowheads="1"/>
          </p:cNvPicPr>
          <p:nvPr/>
        </p:nvPicPr>
        <p:blipFill>
          <a:blip r:embed="rId4" cstate="print"/>
          <a:srcRect/>
          <a:stretch>
            <a:fillRect/>
          </a:stretch>
        </p:blipFill>
        <p:spPr bwMode="auto">
          <a:xfrm>
            <a:off x="0" y="0"/>
            <a:ext cx="4572000" cy="6858000"/>
          </a:xfrm>
          <a:prstGeom prst="rect">
            <a:avLst/>
          </a:prstGeom>
          <a:noFill/>
          <a:ln w="9525">
            <a:noFill/>
            <a:miter lim="800000"/>
            <a:headEnd/>
            <a:tailEnd/>
          </a:ln>
        </p:spPr>
      </p:pic>
      <p:sp>
        <p:nvSpPr>
          <p:cNvPr id="4" name="3 Elipse"/>
          <p:cNvSpPr/>
          <p:nvPr/>
        </p:nvSpPr>
        <p:spPr>
          <a:xfrm>
            <a:off x="1928813" y="4000500"/>
            <a:ext cx="214312" cy="214313"/>
          </a:xfrm>
          <a:prstGeom prst="ellipse">
            <a:avLst/>
          </a:prstGeom>
          <a:solidFill>
            <a:srgbClr val="00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s-ES"/>
          </a:p>
        </p:txBody>
      </p:sp>
      <p:sp>
        <p:nvSpPr>
          <p:cNvPr id="5" name="4 Elipse"/>
          <p:cNvSpPr/>
          <p:nvPr/>
        </p:nvSpPr>
        <p:spPr>
          <a:xfrm rot="20793161">
            <a:off x="2667000" y="3843338"/>
            <a:ext cx="523875" cy="273050"/>
          </a:xfrm>
          <a:prstGeom prst="ellipse">
            <a:avLst/>
          </a:prstGeom>
          <a:solidFill>
            <a:srgbClr val="FF99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s-ES" dirty="0">
              <a:solidFill>
                <a:srgbClr val="FFC000"/>
              </a:solidFill>
            </a:endParaRPr>
          </a:p>
        </p:txBody>
      </p:sp>
      <p:sp>
        <p:nvSpPr>
          <p:cNvPr id="6" name="5 Elipse"/>
          <p:cNvSpPr/>
          <p:nvPr/>
        </p:nvSpPr>
        <p:spPr>
          <a:xfrm>
            <a:off x="7000875" y="3786188"/>
            <a:ext cx="142875" cy="271462"/>
          </a:xfrm>
          <a:prstGeom prst="ellipse">
            <a:avLst/>
          </a:prstGeom>
          <a:solidFill>
            <a:srgbClr val="FF00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s-ES"/>
          </a:p>
        </p:txBody>
      </p:sp>
      <p:sp>
        <p:nvSpPr>
          <p:cNvPr id="8" name="7 Forma libre"/>
          <p:cNvSpPr/>
          <p:nvPr/>
        </p:nvSpPr>
        <p:spPr>
          <a:xfrm>
            <a:off x="7156450" y="3597275"/>
            <a:ext cx="122238" cy="157163"/>
          </a:xfrm>
          <a:custGeom>
            <a:avLst/>
            <a:gdLst>
              <a:gd name="connsiteX0" fmla="*/ 0 w 121920"/>
              <a:gd name="connsiteY0" fmla="*/ 0 h 158496"/>
              <a:gd name="connsiteX1" fmla="*/ 121920 w 121920"/>
              <a:gd name="connsiteY1" fmla="*/ 158496 h 158496"/>
            </a:gdLst>
            <a:ahLst/>
            <a:cxnLst>
              <a:cxn ang="0">
                <a:pos x="connsiteX0" y="connsiteY0"/>
              </a:cxn>
              <a:cxn ang="0">
                <a:pos x="connsiteX1" y="connsiteY1"/>
              </a:cxn>
            </a:cxnLst>
            <a:rect l="l" t="t" r="r" b="b"/>
            <a:pathLst>
              <a:path w="121920" h="158496">
                <a:moveTo>
                  <a:pt x="0" y="0"/>
                </a:moveTo>
                <a:lnTo>
                  <a:pt x="121920" y="158496"/>
                </a:lnTo>
              </a:path>
            </a:pathLst>
          </a:custGeom>
        </p:spPr>
        <p:style>
          <a:lnRef idx="1">
            <a:schemeClr val="accent1"/>
          </a:lnRef>
          <a:fillRef idx="0">
            <a:schemeClr val="accent1"/>
          </a:fillRef>
          <a:effectRef idx="0">
            <a:schemeClr val="accent1"/>
          </a:effectRef>
          <a:fontRef idx="minor">
            <a:schemeClr val="tx1"/>
          </a:fontRef>
        </p:style>
        <p:txBody>
          <a:bodyPr anchor="ctr"/>
          <a:lstStyle/>
          <a:p>
            <a:pPr>
              <a:defRPr/>
            </a:pPr>
            <a:endParaRPr lang="es-ES"/>
          </a:p>
        </p:txBody>
      </p:sp>
      <p:sp>
        <p:nvSpPr>
          <p:cNvPr id="11" name="10 Preparación"/>
          <p:cNvSpPr/>
          <p:nvPr/>
        </p:nvSpPr>
        <p:spPr>
          <a:xfrm rot="3787832">
            <a:off x="7073900" y="3873500"/>
            <a:ext cx="414338" cy="96838"/>
          </a:xfrm>
          <a:prstGeom prst="flowChartPreparation">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s-ES" dirty="0">
              <a:solidFill>
                <a:srgbClr val="FF0000"/>
              </a:solidFill>
            </a:endParaRPr>
          </a:p>
        </p:txBody>
      </p:sp>
      <p:cxnSp>
        <p:nvCxnSpPr>
          <p:cNvPr id="13" name="12 Conector recto"/>
          <p:cNvCxnSpPr/>
          <p:nvPr/>
        </p:nvCxnSpPr>
        <p:spPr>
          <a:xfrm>
            <a:off x="8143900" y="1357298"/>
            <a:ext cx="857250" cy="1587"/>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17" name="16 Conector recto"/>
          <p:cNvCxnSpPr/>
          <p:nvPr/>
        </p:nvCxnSpPr>
        <p:spPr>
          <a:xfrm>
            <a:off x="8715404" y="2928934"/>
            <a:ext cx="285752" cy="1588"/>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6" name="25 Conector recto"/>
          <p:cNvCxnSpPr/>
          <p:nvPr/>
        </p:nvCxnSpPr>
        <p:spPr>
          <a:xfrm>
            <a:off x="8643966" y="3500438"/>
            <a:ext cx="500034" cy="1588"/>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9" name="28 Conector recto"/>
          <p:cNvCxnSpPr/>
          <p:nvPr/>
        </p:nvCxnSpPr>
        <p:spPr>
          <a:xfrm>
            <a:off x="8715404" y="3214686"/>
            <a:ext cx="285752" cy="1588"/>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sp>
        <p:nvSpPr>
          <p:cNvPr id="19469" name="30 CuadroTexto"/>
          <p:cNvSpPr txBox="1">
            <a:spLocks noChangeArrowheads="1"/>
          </p:cNvSpPr>
          <p:nvPr/>
        </p:nvSpPr>
        <p:spPr bwMode="auto">
          <a:xfrm>
            <a:off x="1071563" y="5857875"/>
            <a:ext cx="1049337" cy="276225"/>
          </a:xfrm>
          <a:prstGeom prst="rect">
            <a:avLst/>
          </a:prstGeom>
          <a:noFill/>
          <a:ln w="9525">
            <a:noFill/>
            <a:miter lim="800000"/>
            <a:headEnd/>
            <a:tailEnd/>
          </a:ln>
        </p:spPr>
        <p:txBody>
          <a:bodyPr>
            <a:spAutoFit/>
          </a:bodyPr>
          <a:lstStyle/>
          <a:p>
            <a:r>
              <a:rPr lang="es-ES" sz="1200" b="1" dirty="0">
                <a:latin typeface="Century Gothic" pitchFamily="34" charset="0"/>
                <a:ea typeface="Mongolian Baiti" pitchFamily="66" charset="0"/>
                <a:cs typeface="Mongolian Baiti" pitchFamily="66" charset="0"/>
              </a:rPr>
              <a:t>L </a:t>
            </a:r>
            <a:r>
              <a:rPr lang="es-ES" sz="1200" b="1" dirty="0" err="1">
                <a:latin typeface="Century Gothic" pitchFamily="34" charset="0"/>
                <a:ea typeface="Mongolian Baiti" pitchFamily="66" charset="0"/>
                <a:cs typeface="Mongolian Baiti" pitchFamily="66" charset="0"/>
              </a:rPr>
              <a:t>Coeruleus</a:t>
            </a:r>
            <a:endParaRPr lang="es-ES" sz="1200" b="1" dirty="0">
              <a:latin typeface="Century Gothic" pitchFamily="34" charset="0"/>
              <a:ea typeface="Mongolian Baiti" pitchFamily="66" charset="0"/>
              <a:cs typeface="Mongolian Baiti" pitchFamily="66" charset="0"/>
            </a:endParaRPr>
          </a:p>
        </p:txBody>
      </p:sp>
      <p:sp>
        <p:nvSpPr>
          <p:cNvPr id="19470" name="31 CuadroTexto"/>
          <p:cNvSpPr txBox="1">
            <a:spLocks noChangeArrowheads="1"/>
          </p:cNvSpPr>
          <p:nvPr/>
        </p:nvSpPr>
        <p:spPr bwMode="auto">
          <a:xfrm>
            <a:off x="3714750" y="4929188"/>
            <a:ext cx="796925" cy="461962"/>
          </a:xfrm>
          <a:prstGeom prst="rect">
            <a:avLst/>
          </a:prstGeom>
          <a:noFill/>
          <a:ln w="9525">
            <a:noFill/>
            <a:miter lim="800000"/>
            <a:headEnd/>
            <a:tailEnd/>
          </a:ln>
        </p:spPr>
        <p:txBody>
          <a:bodyPr>
            <a:spAutoFit/>
          </a:bodyPr>
          <a:lstStyle/>
          <a:p>
            <a:r>
              <a:rPr lang="es-ES" sz="1200" b="1" dirty="0">
                <a:latin typeface="Century Gothic" pitchFamily="34" charset="0"/>
              </a:rPr>
              <a:t>N. b. de</a:t>
            </a:r>
          </a:p>
          <a:p>
            <a:r>
              <a:rPr lang="es-ES" sz="1200" b="1" dirty="0" err="1">
                <a:latin typeface="Century Gothic" pitchFamily="34" charset="0"/>
              </a:rPr>
              <a:t>Meynert</a:t>
            </a:r>
            <a:endParaRPr lang="es-ES" sz="1200" b="1" dirty="0">
              <a:latin typeface="Century Gothic" pitchFamily="34" charset="0"/>
            </a:endParaRPr>
          </a:p>
        </p:txBody>
      </p:sp>
      <p:cxnSp>
        <p:nvCxnSpPr>
          <p:cNvPr id="34" name="33 Conector recto"/>
          <p:cNvCxnSpPr/>
          <p:nvPr/>
        </p:nvCxnSpPr>
        <p:spPr>
          <a:xfrm rot="5400000">
            <a:off x="1000100" y="4929198"/>
            <a:ext cx="1714512" cy="285752"/>
          </a:xfrm>
          <a:prstGeom prst="line">
            <a:avLst/>
          </a:prstGeom>
          <a:ln/>
        </p:spPr>
        <p:style>
          <a:lnRef idx="2">
            <a:schemeClr val="dk1"/>
          </a:lnRef>
          <a:fillRef idx="0">
            <a:schemeClr val="dk1"/>
          </a:fillRef>
          <a:effectRef idx="1">
            <a:schemeClr val="dk1"/>
          </a:effectRef>
          <a:fontRef idx="minor">
            <a:schemeClr val="tx1"/>
          </a:fontRef>
        </p:style>
      </p:cxnSp>
      <p:cxnSp>
        <p:nvCxnSpPr>
          <p:cNvPr id="37" name="36 Conector recto"/>
          <p:cNvCxnSpPr>
            <a:endCxn id="23566" idx="0"/>
          </p:cNvCxnSpPr>
          <p:nvPr/>
        </p:nvCxnSpPr>
        <p:spPr>
          <a:xfrm>
            <a:off x="3071804" y="4071942"/>
            <a:ext cx="1041403" cy="857256"/>
          </a:xfrm>
          <a:prstGeom prst="line">
            <a:avLst/>
          </a:prstGeom>
          <a:ln/>
        </p:spPr>
        <p:style>
          <a:lnRef idx="2">
            <a:schemeClr val="dk1"/>
          </a:lnRef>
          <a:fillRef idx="0">
            <a:schemeClr val="dk1"/>
          </a:fillRef>
          <a:effectRef idx="1">
            <a:schemeClr val="dk1"/>
          </a:effectRef>
          <a:fontRef idx="minor">
            <a:schemeClr val="tx1"/>
          </a:fontRef>
        </p:style>
      </p:cxnSp>
      <p:cxnSp>
        <p:nvCxnSpPr>
          <p:cNvPr id="47" name="46 Conector recto"/>
          <p:cNvCxnSpPr/>
          <p:nvPr/>
        </p:nvCxnSpPr>
        <p:spPr>
          <a:xfrm>
            <a:off x="3786182" y="5357826"/>
            <a:ext cx="642937" cy="1587"/>
          </a:xfrm>
          <a:prstGeom prst="line">
            <a:avLst/>
          </a:prstGeom>
          <a:ln>
            <a:solidFill>
              <a:srgbClr val="FF9900"/>
            </a:solidFill>
          </a:ln>
        </p:spPr>
        <p:style>
          <a:lnRef idx="2">
            <a:schemeClr val="accent1"/>
          </a:lnRef>
          <a:fillRef idx="0">
            <a:schemeClr val="accent1"/>
          </a:fillRef>
          <a:effectRef idx="1">
            <a:schemeClr val="accent1"/>
          </a:effectRef>
          <a:fontRef idx="minor">
            <a:schemeClr val="tx1"/>
          </a:fontRef>
        </p:style>
      </p:cxnSp>
      <p:cxnSp>
        <p:nvCxnSpPr>
          <p:cNvPr id="72" name="71 Conector recto"/>
          <p:cNvCxnSpPr/>
          <p:nvPr/>
        </p:nvCxnSpPr>
        <p:spPr>
          <a:xfrm>
            <a:off x="1214414" y="6072206"/>
            <a:ext cx="857250" cy="1588"/>
          </a:xfrm>
          <a:prstGeom prst="line">
            <a:avLst/>
          </a:prstGeom>
          <a:ln>
            <a:solidFill>
              <a:srgbClr val="00FF00"/>
            </a:solidFill>
          </a:ln>
        </p:spPr>
        <p:style>
          <a:lnRef idx="2">
            <a:schemeClr val="accent1"/>
          </a:lnRef>
          <a:fillRef idx="0">
            <a:schemeClr val="accent1"/>
          </a:fillRef>
          <a:effectRef idx="1">
            <a:schemeClr val="accent1"/>
          </a:effectRef>
          <a:fontRef idx="minor">
            <a:schemeClr val="tx1"/>
          </a:fontRef>
        </p:style>
      </p:cxnSp>
      <p:cxnSp>
        <p:nvCxnSpPr>
          <p:cNvPr id="20" name="19 Conector recto"/>
          <p:cNvCxnSpPr/>
          <p:nvPr/>
        </p:nvCxnSpPr>
        <p:spPr>
          <a:xfrm>
            <a:off x="3786182" y="5143512"/>
            <a:ext cx="642937" cy="1587"/>
          </a:xfrm>
          <a:prstGeom prst="line">
            <a:avLst/>
          </a:prstGeom>
          <a:ln>
            <a:solidFill>
              <a:srgbClr val="FF9900"/>
            </a:solidFill>
          </a:ln>
        </p:spPr>
        <p:style>
          <a:lnRef idx="2">
            <a:schemeClr val="accent1"/>
          </a:lnRef>
          <a:fillRef idx="0">
            <a:schemeClr val="accent1"/>
          </a:fillRef>
          <a:effectRef idx="1">
            <a:schemeClr val="accent1"/>
          </a:effectRef>
          <a:fontRef idx="minor">
            <a:schemeClr val="tx1"/>
          </a:fontRef>
        </p:style>
      </p:cxnSp>
      <p:sp>
        <p:nvSpPr>
          <p:cNvPr id="19476" name="Text Box 8"/>
          <p:cNvSpPr txBox="1">
            <a:spLocks noChangeArrowheads="1"/>
          </p:cNvSpPr>
          <p:nvPr/>
        </p:nvSpPr>
        <p:spPr bwMode="auto">
          <a:xfrm>
            <a:off x="0" y="6457950"/>
            <a:ext cx="1785938" cy="400050"/>
          </a:xfrm>
          <a:prstGeom prst="rect">
            <a:avLst/>
          </a:prstGeom>
          <a:noFill/>
          <a:ln w="9525">
            <a:noFill/>
            <a:miter lim="800000"/>
            <a:headEnd/>
            <a:tailEnd/>
          </a:ln>
        </p:spPr>
        <p:txBody>
          <a:bodyPr>
            <a:spAutoFit/>
          </a:bodyPr>
          <a:lstStyle/>
          <a:p>
            <a:pPr algn="l">
              <a:spcBef>
                <a:spcPct val="50000"/>
              </a:spcBef>
            </a:pPr>
            <a:r>
              <a:rPr lang="es-ES" sz="2000" i="1">
                <a:solidFill>
                  <a:srgbClr val="000000"/>
                </a:solidFill>
                <a:latin typeface="Times New Roman" pitchFamily="18" charset="0"/>
              </a:rPr>
              <a:t>L. Santos 1989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MPj04387170000[1]"/>
          <p:cNvPicPr>
            <a:picLocks noChangeAspect="1" noChangeArrowheads="1"/>
          </p:cNvPicPr>
          <p:nvPr/>
        </p:nvPicPr>
        <p:blipFill>
          <a:blip r:embed="rId3" cstate="print"/>
          <a:srcRect/>
          <a:stretch>
            <a:fillRect/>
          </a:stretch>
        </p:blipFill>
        <p:spPr bwMode="auto">
          <a:xfrm>
            <a:off x="0" y="1524000"/>
            <a:ext cx="4648200" cy="4340225"/>
          </a:xfrm>
          <a:prstGeom prst="rect">
            <a:avLst/>
          </a:prstGeom>
          <a:noFill/>
          <a:ln w="9525">
            <a:noFill/>
            <a:miter lim="800000"/>
            <a:headEnd/>
            <a:tailEnd/>
          </a:ln>
        </p:spPr>
      </p:pic>
      <p:pic>
        <p:nvPicPr>
          <p:cNvPr id="25603" name="Picture 3" descr="MMj02347530000[1]"/>
          <p:cNvPicPr>
            <a:picLocks noChangeAspect="1" noChangeArrowheads="1" noCrop="1"/>
          </p:cNvPicPr>
          <p:nvPr/>
        </p:nvPicPr>
        <p:blipFill>
          <a:blip r:embed="rId4" cstate="print"/>
          <a:srcRect/>
          <a:stretch>
            <a:fillRect/>
          </a:stretch>
        </p:blipFill>
        <p:spPr bwMode="auto">
          <a:xfrm>
            <a:off x="4648200" y="1524000"/>
            <a:ext cx="4495800" cy="4343400"/>
          </a:xfrm>
          <a:prstGeom prst="rect">
            <a:avLst/>
          </a:prstGeom>
          <a:noFill/>
          <a:ln w="9525">
            <a:noFill/>
            <a:miter lim="800000"/>
            <a:headEnd/>
            <a:tailEnd/>
          </a:ln>
        </p:spPr>
      </p:pic>
      <p:sp>
        <p:nvSpPr>
          <p:cNvPr id="25604" name="Rectangle 4"/>
          <p:cNvSpPr>
            <a:spLocks noChangeArrowheads="1"/>
          </p:cNvSpPr>
          <p:nvPr/>
        </p:nvSpPr>
        <p:spPr bwMode="auto">
          <a:xfrm>
            <a:off x="0" y="5867400"/>
            <a:ext cx="9144000" cy="990600"/>
          </a:xfrm>
          <a:prstGeom prst="rect">
            <a:avLst/>
          </a:prstGeom>
          <a:solidFill>
            <a:schemeClr val="bg1"/>
          </a:solidFill>
          <a:ln w="9525">
            <a:noFill/>
            <a:miter lim="800000"/>
            <a:headEnd/>
            <a:tailEnd/>
          </a:ln>
        </p:spPr>
        <p:txBody>
          <a:bodyPr wrap="none" anchor="ctr"/>
          <a:lstStyle/>
          <a:p>
            <a:endParaRPr lang="es-ES"/>
          </a:p>
        </p:txBody>
      </p:sp>
      <p:sp>
        <p:nvSpPr>
          <p:cNvPr id="25605" name="Rectangle 5"/>
          <p:cNvSpPr>
            <a:spLocks noChangeArrowheads="1"/>
          </p:cNvSpPr>
          <p:nvPr/>
        </p:nvSpPr>
        <p:spPr bwMode="auto">
          <a:xfrm>
            <a:off x="0" y="0"/>
            <a:ext cx="9144000" cy="1524000"/>
          </a:xfrm>
          <a:prstGeom prst="rect">
            <a:avLst/>
          </a:prstGeom>
          <a:solidFill>
            <a:schemeClr val="bg1"/>
          </a:solidFill>
          <a:ln w="9525">
            <a:noFill/>
            <a:miter lim="800000"/>
            <a:headEnd/>
            <a:tailEnd/>
          </a:ln>
        </p:spPr>
        <p:txBody>
          <a:bodyPr wrap="none" anchor="ctr"/>
          <a:lstStyle/>
          <a:p>
            <a:endParaRPr lang="es-E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7705"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7701" name="Picture 157700" descr="Primer plano de paquetes de píldoras sin abrir">
            <a:extLst>
              <a:ext uri="{FF2B5EF4-FFF2-40B4-BE49-F238E27FC236}">
                <a16:creationId xmlns:a16="http://schemas.microsoft.com/office/drawing/2014/main" id="{9F824E9D-C9A6-9D2C-6B72-6F1FB1FF43A0}"/>
              </a:ext>
            </a:extLst>
          </p:cNvPr>
          <p:cNvPicPr>
            <a:picLocks noChangeAspect="1"/>
          </p:cNvPicPr>
          <p:nvPr/>
        </p:nvPicPr>
        <p:blipFill rotWithShape="1">
          <a:blip r:embed="rId2"/>
          <a:srcRect l="33575" r="27523"/>
          <a:stretch/>
        </p:blipFill>
        <p:spPr>
          <a:xfrm>
            <a:off x="20" y="-2"/>
            <a:ext cx="4057627" cy="6858002"/>
          </a:xfrm>
          <a:prstGeom prst="rect">
            <a:avLst/>
          </a:prstGeom>
        </p:spPr>
      </p:pic>
      <p:sp useBgFill="1">
        <p:nvSpPr>
          <p:cNvPr id="157707" name="Rectangle 157706">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31AE558-7038-6060-A090-35C9B7FE288D}"/>
              </a:ext>
            </a:extLst>
          </p:cNvPr>
          <p:cNvSpPr>
            <a:spLocks noGrp="1"/>
          </p:cNvSpPr>
          <p:nvPr>
            <p:ph type="title"/>
          </p:nvPr>
        </p:nvSpPr>
        <p:spPr>
          <a:xfrm>
            <a:off x="4586487" y="405685"/>
            <a:ext cx="4098726" cy="1559301"/>
          </a:xfrm>
        </p:spPr>
        <p:txBody>
          <a:bodyPr vert="horz" lIns="91440" tIns="45720" rIns="91440" bIns="45720" rtlCol="0" anchor="ctr">
            <a:normAutofit/>
          </a:bodyPr>
          <a:lstStyle/>
          <a:p>
            <a:pPr algn="l">
              <a:lnSpc>
                <a:spcPct val="90000"/>
              </a:lnSpc>
              <a:defRPr/>
            </a:pPr>
            <a:r>
              <a:rPr lang="en-US" sz="3500" b="1"/>
              <a:t>Factores etiológicos implicados en los SPCD</a:t>
            </a:r>
          </a:p>
        </p:txBody>
      </p:sp>
      <p:sp>
        <p:nvSpPr>
          <p:cNvPr id="3" name="Marcador de contenido 2">
            <a:extLst>
              <a:ext uri="{FF2B5EF4-FFF2-40B4-BE49-F238E27FC236}">
                <a16:creationId xmlns:a16="http://schemas.microsoft.com/office/drawing/2014/main" id="{8D75CA72-82DB-8840-A201-92FBCE9F0EFC}"/>
              </a:ext>
            </a:extLst>
          </p:cNvPr>
          <p:cNvSpPr>
            <a:spLocks noGrp="1"/>
          </p:cNvSpPr>
          <p:nvPr>
            <p:ph idx="1"/>
          </p:nvPr>
        </p:nvSpPr>
        <p:spPr>
          <a:xfrm>
            <a:off x="4586487" y="2743200"/>
            <a:ext cx="3935505" cy="3496878"/>
          </a:xfrm>
        </p:spPr>
        <p:txBody>
          <a:bodyPr vert="horz" lIns="91440" tIns="45720" rIns="91440" bIns="45720" rtlCol="0" anchor="ctr">
            <a:normAutofit/>
          </a:bodyPr>
          <a:lstStyle/>
          <a:p>
            <a:pPr indent="-228600">
              <a:lnSpc>
                <a:spcPct val="90000"/>
              </a:lnSpc>
              <a:spcBef>
                <a:spcPct val="50000"/>
              </a:spcBef>
              <a:defRPr/>
            </a:pPr>
            <a:r>
              <a:rPr lang="en-US" sz="1600" b="1" u="sng" dirty="0">
                <a:effectLst>
                  <a:outerShdw blurRad="38100" dist="38100" dir="2700000" algn="tl">
                    <a:srgbClr val="000000">
                      <a:alpha val="43137"/>
                    </a:srgbClr>
                  </a:outerShdw>
                </a:effectLst>
              </a:rPr>
              <a:t>ORGÁNICOS</a:t>
            </a:r>
            <a:r>
              <a:rPr lang="en-US" sz="1600" b="1" dirty="0">
                <a:effectLst>
                  <a:outerShdw blurRad="38100" dist="38100" dir="2700000" algn="tl">
                    <a:srgbClr val="000000">
                      <a:alpha val="43137"/>
                    </a:srgbClr>
                  </a:outerShdw>
                </a:effectLst>
              </a:rPr>
              <a:t> : </a:t>
            </a:r>
            <a:r>
              <a:rPr lang="en-US" sz="1600" b="1" dirty="0"/>
              <a:t>ITU, IVRB, DOLOR, FÁRMACOS</a:t>
            </a:r>
          </a:p>
          <a:p>
            <a:pPr indent="-228600">
              <a:lnSpc>
                <a:spcPct val="90000"/>
              </a:lnSpc>
              <a:spcBef>
                <a:spcPct val="50000"/>
              </a:spcBef>
              <a:defRPr/>
            </a:pPr>
            <a:endParaRPr lang="en-US" sz="1600" b="1" dirty="0">
              <a:effectLst>
                <a:outerShdw blurRad="38100" dist="38100" dir="2700000" algn="tl">
                  <a:srgbClr val="000000">
                    <a:alpha val="43137"/>
                  </a:srgbClr>
                </a:outerShdw>
              </a:effectLst>
            </a:endParaRPr>
          </a:p>
          <a:p>
            <a:pPr indent="-228600">
              <a:lnSpc>
                <a:spcPct val="90000"/>
              </a:lnSpc>
              <a:spcBef>
                <a:spcPct val="50000"/>
              </a:spcBef>
              <a:defRPr/>
            </a:pPr>
            <a:r>
              <a:rPr lang="en-US" sz="1600" b="1" u="sng" dirty="0">
                <a:effectLst>
                  <a:outerShdw blurRad="38100" dist="38100" dir="2700000" algn="tl">
                    <a:srgbClr val="000000">
                      <a:alpha val="43137"/>
                    </a:srgbClr>
                  </a:outerShdw>
                </a:effectLst>
              </a:rPr>
              <a:t>PSICOLÓGICOS</a:t>
            </a:r>
            <a:r>
              <a:rPr lang="en-US" sz="1600" b="1" dirty="0">
                <a:effectLst>
                  <a:outerShdw blurRad="38100" dist="38100" dir="2700000" algn="tl">
                    <a:srgbClr val="000000">
                      <a:alpha val="43137"/>
                    </a:srgbClr>
                  </a:outerShdw>
                </a:effectLst>
              </a:rPr>
              <a:t> : </a:t>
            </a:r>
            <a:r>
              <a:rPr lang="en-US" sz="1600" b="1" dirty="0"/>
              <a:t>PERSONALIDAD PREVIA</a:t>
            </a:r>
          </a:p>
          <a:p>
            <a:pPr indent="-228600">
              <a:lnSpc>
                <a:spcPct val="90000"/>
              </a:lnSpc>
              <a:spcBef>
                <a:spcPct val="50000"/>
              </a:spcBef>
              <a:defRPr/>
            </a:pPr>
            <a:endParaRPr lang="en-US" sz="1600" b="1" dirty="0">
              <a:effectLst>
                <a:outerShdw blurRad="38100" dist="38100" dir="2700000" algn="tl">
                  <a:srgbClr val="000000">
                    <a:alpha val="43137"/>
                  </a:srgbClr>
                </a:outerShdw>
              </a:effectLst>
            </a:endParaRPr>
          </a:p>
          <a:p>
            <a:pPr indent="-228600">
              <a:lnSpc>
                <a:spcPct val="90000"/>
              </a:lnSpc>
              <a:spcBef>
                <a:spcPct val="50000"/>
              </a:spcBef>
              <a:defRPr/>
            </a:pPr>
            <a:r>
              <a:rPr lang="en-US" sz="1600" b="1" u="sng" dirty="0">
                <a:effectLst>
                  <a:outerShdw blurRad="38100" dist="38100" dir="2700000" algn="tl">
                    <a:srgbClr val="000000">
                      <a:alpha val="43137"/>
                    </a:srgbClr>
                  </a:outerShdw>
                </a:effectLst>
              </a:rPr>
              <a:t>NEUROBIOLÓGICOS</a:t>
            </a:r>
            <a:r>
              <a:rPr lang="en-US" sz="1600" b="1" dirty="0">
                <a:effectLst>
                  <a:outerShdw blurRad="38100" dist="38100" dir="2700000" algn="tl">
                    <a:srgbClr val="000000">
                      <a:alpha val="43137"/>
                    </a:srgbClr>
                  </a:outerShdw>
                </a:effectLst>
              </a:rPr>
              <a:t> </a:t>
            </a:r>
          </a:p>
          <a:p>
            <a:pPr indent="-228600">
              <a:lnSpc>
                <a:spcPct val="90000"/>
              </a:lnSpc>
              <a:spcBef>
                <a:spcPct val="50000"/>
              </a:spcBef>
              <a:defRPr/>
            </a:pPr>
            <a:endParaRPr lang="en-US" sz="1600" b="1" dirty="0">
              <a:effectLst>
                <a:outerShdw blurRad="38100" dist="38100" dir="2700000" algn="tl">
                  <a:srgbClr val="000000">
                    <a:alpha val="43137"/>
                  </a:srgbClr>
                </a:outerShdw>
              </a:effectLst>
            </a:endParaRPr>
          </a:p>
          <a:p>
            <a:pPr indent="-228600">
              <a:lnSpc>
                <a:spcPct val="90000"/>
              </a:lnSpc>
              <a:spcBef>
                <a:spcPct val="50000"/>
              </a:spcBef>
              <a:defRPr/>
            </a:pPr>
            <a:r>
              <a:rPr lang="en-US" sz="1600" b="1" u="sng" dirty="0">
                <a:effectLst>
                  <a:outerShdw blurRad="38100" dist="38100" dir="2700000" algn="tl">
                    <a:srgbClr val="000000">
                      <a:alpha val="43137"/>
                    </a:srgbClr>
                  </a:outerShdw>
                </a:effectLst>
              </a:rPr>
              <a:t>SOCIALES</a:t>
            </a:r>
            <a:r>
              <a:rPr lang="en-US" sz="1600" b="1" dirty="0">
                <a:effectLst>
                  <a:outerShdw blurRad="38100" dist="38100" dir="2700000" algn="tl">
                    <a:srgbClr val="000000">
                      <a:alpha val="43137"/>
                    </a:srgbClr>
                  </a:outerShdw>
                </a:effectLst>
              </a:rPr>
              <a:t> </a:t>
            </a:r>
          </a:p>
          <a:p>
            <a:pPr marL="114300" indent="0">
              <a:lnSpc>
                <a:spcPct val="90000"/>
              </a:lnSpc>
              <a:spcBef>
                <a:spcPct val="50000"/>
              </a:spcBef>
              <a:buNone/>
              <a:defRPr/>
            </a:pPr>
            <a:r>
              <a:rPr lang="en-US" sz="1600" b="1" dirty="0"/>
              <a:t>  </a:t>
            </a:r>
            <a:r>
              <a:rPr lang="en-US" sz="1600" i="1" dirty="0"/>
              <a:t> </a:t>
            </a:r>
            <a:r>
              <a:rPr lang="en-US" sz="1600"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descr="Resultados del análisis de un cerebro humano en una clínica neurológica">
            <a:extLst>
              <a:ext uri="{FF2B5EF4-FFF2-40B4-BE49-F238E27FC236}">
                <a16:creationId xmlns:a16="http://schemas.microsoft.com/office/drawing/2014/main" id="{F1F21E64-E650-1789-1D10-6D7169F62198}"/>
              </a:ext>
            </a:extLst>
          </p:cNvPr>
          <p:cNvPicPr>
            <a:picLocks noChangeAspect="1"/>
          </p:cNvPicPr>
          <p:nvPr/>
        </p:nvPicPr>
        <p:blipFill rotWithShape="1">
          <a:blip r:embed="rId3"/>
          <a:srcRect l="52556" r="3069"/>
          <a:stretch/>
        </p:blipFill>
        <p:spPr>
          <a:xfrm>
            <a:off x="20" y="-2"/>
            <a:ext cx="4057627" cy="6858002"/>
          </a:xfrm>
          <a:prstGeom prst="rect">
            <a:avLst/>
          </a:prstGeom>
        </p:spPr>
      </p:pic>
      <p:sp useBgFill="1">
        <p:nvSpPr>
          <p:cNvPr id="15"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586487" y="405685"/>
            <a:ext cx="4098726" cy="1559301"/>
          </a:xfrm>
        </p:spPr>
        <p:txBody>
          <a:bodyPr>
            <a:normAutofit/>
          </a:bodyPr>
          <a:lstStyle/>
          <a:p>
            <a:r>
              <a:rPr lang="es-ES" sz="3500"/>
              <a:t>INTERCONSULTAS MÁS FRECUENTES</a:t>
            </a:r>
          </a:p>
        </p:txBody>
      </p:sp>
      <p:sp>
        <p:nvSpPr>
          <p:cNvPr id="3" name="2 Marcador de contenido"/>
          <p:cNvSpPr>
            <a:spLocks noGrp="1"/>
          </p:cNvSpPr>
          <p:nvPr>
            <p:ph idx="1"/>
          </p:nvPr>
        </p:nvSpPr>
        <p:spPr>
          <a:xfrm>
            <a:off x="4586487" y="2743200"/>
            <a:ext cx="3935505" cy="3496878"/>
          </a:xfrm>
        </p:spPr>
        <p:txBody>
          <a:bodyPr anchor="ctr">
            <a:normAutofit/>
          </a:bodyPr>
          <a:lstStyle/>
          <a:p>
            <a:r>
              <a:rPr lang="es-ES" sz="1700" b="1" dirty="0"/>
              <a:t>Agitación</a:t>
            </a:r>
            <a:r>
              <a:rPr lang="es-ES" sz="1700" dirty="0"/>
              <a:t> –el cuadro más frecuente. </a:t>
            </a:r>
          </a:p>
          <a:p>
            <a:r>
              <a:rPr lang="es-ES" sz="1700" b="1" dirty="0"/>
              <a:t>Insomnio</a:t>
            </a:r>
            <a:r>
              <a:rPr lang="es-ES" sz="1700" dirty="0"/>
              <a:t>.</a:t>
            </a:r>
          </a:p>
          <a:p>
            <a:r>
              <a:rPr lang="es-ES" sz="1700" b="1" dirty="0"/>
              <a:t>Depresión y </a:t>
            </a:r>
            <a:r>
              <a:rPr lang="es-ES" sz="1700" b="1" dirty="0" err="1"/>
              <a:t>Sd</a:t>
            </a:r>
            <a:r>
              <a:rPr lang="es-ES" sz="1700" b="1" dirty="0"/>
              <a:t>. Ansioso-depresivo</a:t>
            </a:r>
            <a:r>
              <a:rPr lang="es-ES" sz="1700" dirty="0"/>
              <a:t>.</a:t>
            </a:r>
          </a:p>
          <a:p>
            <a:pPr lvl="1">
              <a:buNone/>
            </a:pPr>
            <a:r>
              <a:rPr lang="es-ES" sz="1700" dirty="0"/>
              <a:t>(D. VASCULAR; D.PARKINSON; DCL)</a:t>
            </a:r>
          </a:p>
          <a:p>
            <a:r>
              <a:rPr lang="es-ES" sz="1700" dirty="0"/>
              <a:t>Psicosis </a:t>
            </a:r>
            <a:r>
              <a:rPr lang="es-ES" sz="1700" b="1" dirty="0"/>
              <a:t>delirantes</a:t>
            </a:r>
          </a:p>
          <a:p>
            <a:r>
              <a:rPr lang="es-ES" sz="1700" dirty="0"/>
              <a:t>Psicosis </a:t>
            </a:r>
            <a:r>
              <a:rPr lang="es-ES" sz="1700" b="1" dirty="0"/>
              <a:t>alucinatorias.</a:t>
            </a:r>
          </a:p>
          <a:p>
            <a:pPr lvl="1">
              <a:buNone/>
            </a:pPr>
            <a:r>
              <a:rPr lang="es-ES" sz="1700" dirty="0"/>
              <a:t>(D. VASCULAR; DCL)</a:t>
            </a:r>
          </a:p>
          <a:p>
            <a:r>
              <a:rPr lang="es-ES" sz="1700" b="1" dirty="0"/>
              <a:t>Desinhibición sexual</a:t>
            </a:r>
          </a:p>
          <a:p>
            <a:pPr lvl="1">
              <a:buNone/>
            </a:pPr>
            <a:r>
              <a:rPr lang="es-ES" sz="1700" dirty="0"/>
              <a:t>(D. FRONTAL)</a:t>
            </a:r>
          </a:p>
          <a:p>
            <a:r>
              <a:rPr lang="es-ES" sz="1700" dirty="0"/>
              <a:t>Deambulación inadecuada – </a:t>
            </a:r>
            <a:r>
              <a:rPr lang="es-ES" sz="1700" b="1" dirty="0"/>
              <a:t>ACATISIA</a:t>
            </a:r>
            <a:r>
              <a:rPr lang="es-ES" sz="1700" dirty="0"/>
              <a:t>.</a:t>
            </a:r>
          </a:p>
          <a:p>
            <a:r>
              <a:rPr lang="es-ES" sz="1700" b="1" dirty="0"/>
              <a:t>Trastornos de la alimentación</a:t>
            </a:r>
            <a:r>
              <a:rPr lang="es-ES" sz="1700" dirty="0"/>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4007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1 Título"/>
          <p:cNvSpPr>
            <a:spLocks noGrp="1"/>
          </p:cNvSpPr>
          <p:nvPr>
            <p:ph type="title"/>
          </p:nvPr>
        </p:nvSpPr>
        <p:spPr>
          <a:xfrm>
            <a:off x="628650" y="609600"/>
            <a:ext cx="2804505" cy="1330839"/>
          </a:xfrm>
        </p:spPr>
        <p:txBody>
          <a:bodyPr>
            <a:normAutofit/>
          </a:bodyPr>
          <a:lstStyle/>
          <a:p>
            <a:r>
              <a:rPr lang="es-ES" b="1"/>
              <a:t>AGITACIÓN </a:t>
            </a:r>
            <a:endParaRPr lang="es-ES" b="1" dirty="0"/>
          </a:p>
        </p:txBody>
      </p:sp>
      <p:sp>
        <p:nvSpPr>
          <p:cNvPr id="3" name="2 Marcador de contenido"/>
          <p:cNvSpPr>
            <a:spLocks noGrp="1"/>
          </p:cNvSpPr>
          <p:nvPr>
            <p:ph idx="1"/>
          </p:nvPr>
        </p:nvSpPr>
        <p:spPr>
          <a:xfrm>
            <a:off x="646774" y="2194102"/>
            <a:ext cx="2570251" cy="3908586"/>
          </a:xfrm>
        </p:spPr>
        <p:txBody>
          <a:bodyPr>
            <a:normAutofit/>
          </a:bodyPr>
          <a:lstStyle/>
          <a:p>
            <a:pPr>
              <a:lnSpc>
                <a:spcPct val="90000"/>
              </a:lnSpc>
              <a:buFontTx/>
              <a:buChar char="-"/>
            </a:pPr>
            <a:r>
              <a:rPr lang="es-ES" sz="1700" dirty="0"/>
              <a:t>Actividad motora o verbal no proporcionada a las necesidades aparentes del paciente. </a:t>
            </a:r>
          </a:p>
          <a:p>
            <a:pPr>
              <a:lnSpc>
                <a:spcPct val="90000"/>
              </a:lnSpc>
              <a:buFontTx/>
              <a:buChar char="-"/>
            </a:pPr>
            <a:r>
              <a:rPr lang="es-ES" sz="1700" dirty="0"/>
              <a:t>Se manifiesta como comportamientos motores o verbales de tipo agresivo, disruptivo o de resistencia.</a:t>
            </a:r>
          </a:p>
          <a:p>
            <a:pPr>
              <a:lnSpc>
                <a:spcPct val="90000"/>
              </a:lnSpc>
              <a:buFontTx/>
              <a:buChar char="-"/>
            </a:pPr>
            <a:r>
              <a:rPr lang="es-ES" sz="1700" dirty="0"/>
              <a:t>Síntomas psicológicos y conductuales de la demencia, se presenta 60% pacientes con EA .</a:t>
            </a:r>
          </a:p>
        </p:txBody>
      </p:sp>
      <p:pic>
        <p:nvPicPr>
          <p:cNvPr id="4" name="3 Imagen" descr="19.bmp"/>
          <p:cNvPicPr>
            <a:picLocks noChangeAspect="1"/>
          </p:cNvPicPr>
          <p:nvPr/>
        </p:nvPicPr>
        <p:blipFill>
          <a:blip r:embed="rId2" cstate="print"/>
          <a:stretch>
            <a:fillRect/>
          </a:stretch>
        </p:blipFill>
        <p:spPr>
          <a:xfrm>
            <a:off x="4084092" y="2168689"/>
            <a:ext cx="4616356" cy="254436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4" descr="Representación en 3D de piezas de juego atadas con una cuerda">
            <a:extLst>
              <a:ext uri="{FF2B5EF4-FFF2-40B4-BE49-F238E27FC236}">
                <a16:creationId xmlns:a16="http://schemas.microsoft.com/office/drawing/2014/main" id="{5405ABC8-43B7-4ED7-B77E-E79899A97148}"/>
              </a:ext>
            </a:extLst>
          </p:cNvPr>
          <p:cNvPicPr>
            <a:picLocks noChangeAspect="1"/>
          </p:cNvPicPr>
          <p:nvPr/>
        </p:nvPicPr>
        <p:blipFill rotWithShape="1">
          <a:blip r:embed="rId3"/>
          <a:srcRect l="14515" r="41110"/>
          <a:stretch/>
        </p:blipFill>
        <p:spPr>
          <a:xfrm>
            <a:off x="20" y="-2"/>
            <a:ext cx="4057627" cy="6858002"/>
          </a:xfrm>
          <a:prstGeom prst="rect">
            <a:avLst/>
          </a:prstGeom>
        </p:spPr>
      </p:pic>
      <p:sp useBgFill="1">
        <p:nvSpPr>
          <p:cNvPr id="20" name="Rectangle 19">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586487" y="405685"/>
            <a:ext cx="4098726" cy="1559301"/>
          </a:xfrm>
        </p:spPr>
        <p:txBody>
          <a:bodyPr>
            <a:normAutofit/>
          </a:bodyPr>
          <a:lstStyle/>
          <a:p>
            <a:r>
              <a:rPr lang="es-ES" sz="3500" b="1"/>
              <a:t>AGITACIÓN </a:t>
            </a:r>
          </a:p>
        </p:txBody>
      </p:sp>
      <p:sp>
        <p:nvSpPr>
          <p:cNvPr id="3" name="2 Marcador de contenido"/>
          <p:cNvSpPr>
            <a:spLocks noGrp="1"/>
          </p:cNvSpPr>
          <p:nvPr>
            <p:ph idx="1"/>
          </p:nvPr>
        </p:nvSpPr>
        <p:spPr>
          <a:xfrm>
            <a:off x="4586487" y="2743200"/>
            <a:ext cx="3935505" cy="3496878"/>
          </a:xfrm>
        </p:spPr>
        <p:txBody>
          <a:bodyPr anchor="ctr">
            <a:normAutofit/>
          </a:bodyPr>
          <a:lstStyle/>
          <a:p>
            <a:pPr>
              <a:lnSpc>
                <a:spcPct val="90000"/>
              </a:lnSpc>
            </a:pPr>
            <a:r>
              <a:rPr lang="es-ES" sz="1200" b="1"/>
              <a:t>ETIOLOGÍA</a:t>
            </a:r>
          </a:p>
          <a:p>
            <a:pPr marL="971550" lvl="1" indent="-514350">
              <a:lnSpc>
                <a:spcPct val="90000"/>
              </a:lnSpc>
              <a:buFont typeface="+mj-lt"/>
              <a:buAutoNum type="arabicPeriod"/>
            </a:pPr>
            <a:r>
              <a:rPr lang="es-ES" sz="1200" u="sng"/>
              <a:t>DELIRIUM</a:t>
            </a:r>
            <a:r>
              <a:rPr lang="es-ES" sz="1200"/>
              <a:t>:</a:t>
            </a:r>
            <a:r>
              <a:rPr lang="es-ES_tradnl" sz="1200"/>
              <a:t> En el contexto de un cuadro confusional agudo, presentando fluctuaciones del nivel de consciencia y atención. Es el resultado de la interacción entre un factor predisponente </a:t>
            </a:r>
            <a:r>
              <a:rPr lang="es-ES_tradnl" sz="1200" b="1"/>
              <a:t>(demencia)</a:t>
            </a:r>
            <a:r>
              <a:rPr lang="es-ES_tradnl" sz="1200"/>
              <a:t>,</a:t>
            </a:r>
            <a:r>
              <a:rPr lang="es-ES_tradnl" sz="1200" b="1"/>
              <a:t> </a:t>
            </a:r>
            <a:r>
              <a:rPr lang="es-ES_tradnl" sz="1200"/>
              <a:t>y un factor precipitante </a:t>
            </a:r>
            <a:r>
              <a:rPr lang="es-ES_tradnl" sz="1200" b="1"/>
              <a:t>(enfermedad médica, uso de fármacos u hospitalización). </a:t>
            </a:r>
            <a:endParaRPr lang="es-ES" sz="1200" b="1"/>
          </a:p>
          <a:p>
            <a:pPr marL="971550" lvl="1" indent="-514350">
              <a:lnSpc>
                <a:spcPct val="90000"/>
              </a:lnSpc>
              <a:buFont typeface="+mj-lt"/>
              <a:buAutoNum type="arabicPeriod"/>
            </a:pPr>
            <a:r>
              <a:rPr lang="es-ES" sz="1200" u="sng"/>
              <a:t>FÍSICOS:</a:t>
            </a:r>
            <a:r>
              <a:rPr lang="es-ES_tradnl" sz="1200"/>
              <a:t> Dolor. Posturas incómodas. Hiperestimulación sensorial.</a:t>
            </a:r>
            <a:endParaRPr lang="es-ES" sz="1200"/>
          </a:p>
          <a:p>
            <a:pPr marL="971550" lvl="1" indent="-514350">
              <a:lnSpc>
                <a:spcPct val="90000"/>
              </a:lnSpc>
              <a:buFont typeface="+mj-lt"/>
              <a:buAutoNum type="arabicPeriod"/>
            </a:pPr>
            <a:r>
              <a:rPr lang="es-ES" sz="1200" u="sng"/>
              <a:t>AMBIENTALES</a:t>
            </a:r>
            <a:r>
              <a:rPr lang="es-ES" sz="1200"/>
              <a:t>: </a:t>
            </a:r>
            <a:r>
              <a:rPr lang="es-ES_tradnl" sz="1200"/>
              <a:t>Cambios en los hábitos o en los cuidadores</a:t>
            </a:r>
            <a:endParaRPr lang="es-ES" sz="1200"/>
          </a:p>
          <a:p>
            <a:pPr marL="971550" lvl="1" indent="-514350">
              <a:lnSpc>
                <a:spcPct val="90000"/>
              </a:lnSpc>
              <a:buFont typeface="+mj-lt"/>
              <a:buAutoNum type="arabicPeriod"/>
            </a:pPr>
            <a:r>
              <a:rPr lang="es-ES" sz="1200" u="sng"/>
              <a:t>PSICOSOCIALES</a:t>
            </a:r>
            <a:r>
              <a:rPr lang="es-ES" sz="1200"/>
              <a:t>:</a:t>
            </a:r>
            <a:r>
              <a:rPr lang="es-ES_tradnl" sz="1200"/>
              <a:t> Relaciones entre paciente y cuidador previas a la enfermedad</a:t>
            </a:r>
            <a:endParaRPr lang="es-ES" sz="1200"/>
          </a:p>
          <a:p>
            <a:pPr marL="971550" lvl="1" indent="-514350">
              <a:lnSpc>
                <a:spcPct val="90000"/>
              </a:lnSpc>
              <a:buFont typeface="+mj-lt"/>
              <a:buAutoNum type="arabicPeriod"/>
            </a:pPr>
            <a:r>
              <a:rPr lang="es-ES" sz="1200" u="sng"/>
              <a:t>SINTOMATOLOGÍA PSIQUIÁTRICA</a:t>
            </a:r>
            <a:r>
              <a:rPr lang="es-ES" sz="1200"/>
              <a:t>: </a:t>
            </a:r>
            <a:r>
              <a:rPr lang="es-ES_tradnl" sz="1200"/>
              <a:t>Psicótica (delirios y</a:t>
            </a:r>
            <a:r>
              <a:rPr lang="es-ES_tradnl" sz="1200" i="1"/>
              <a:t> </a:t>
            </a:r>
            <a:r>
              <a:rPr lang="es-ES_tradnl" sz="1200"/>
              <a:t>alucinaciones) y afectiva (depresión y ansiedad).</a:t>
            </a:r>
            <a:endParaRPr lang="es-ES" sz="12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Representación en 3D de piezas de juego atadas con una cuerda">
            <a:extLst>
              <a:ext uri="{FF2B5EF4-FFF2-40B4-BE49-F238E27FC236}">
                <a16:creationId xmlns:a16="http://schemas.microsoft.com/office/drawing/2014/main" id="{5405ABC8-43B7-4ED7-B77E-E79899A97148}"/>
              </a:ext>
            </a:extLst>
          </p:cNvPr>
          <p:cNvPicPr>
            <a:picLocks noChangeAspect="1"/>
          </p:cNvPicPr>
          <p:nvPr/>
        </p:nvPicPr>
        <p:blipFill rotWithShape="1">
          <a:blip r:embed="rId3"/>
          <a:srcRect l="14515" r="41110"/>
          <a:stretch/>
        </p:blipFill>
        <p:spPr>
          <a:xfrm>
            <a:off x="20" y="-2"/>
            <a:ext cx="4057627" cy="6858002"/>
          </a:xfrm>
          <a:prstGeom prst="rect">
            <a:avLst/>
          </a:prstGeom>
        </p:spPr>
      </p:pic>
      <p:sp>
        <p:nvSpPr>
          <p:cNvPr id="2" name="1 Título"/>
          <p:cNvSpPr>
            <a:spLocks noGrp="1"/>
          </p:cNvSpPr>
          <p:nvPr>
            <p:ph type="title"/>
          </p:nvPr>
        </p:nvSpPr>
        <p:spPr>
          <a:xfrm>
            <a:off x="4586487" y="405685"/>
            <a:ext cx="4098726" cy="1559301"/>
          </a:xfrm>
        </p:spPr>
        <p:txBody>
          <a:bodyPr>
            <a:normAutofit/>
          </a:bodyPr>
          <a:lstStyle/>
          <a:p>
            <a:r>
              <a:rPr lang="es-ES" sz="3500" b="1"/>
              <a:t>AGITACIÓN </a:t>
            </a:r>
          </a:p>
        </p:txBody>
      </p:sp>
      <p:sp>
        <p:nvSpPr>
          <p:cNvPr id="5" name="Marcador de contenido 4">
            <a:extLst>
              <a:ext uri="{FF2B5EF4-FFF2-40B4-BE49-F238E27FC236}">
                <a16:creationId xmlns:a16="http://schemas.microsoft.com/office/drawing/2014/main" id="{5FF344B4-625D-DE0F-DAB4-8A8121281FE8}"/>
              </a:ext>
            </a:extLst>
          </p:cNvPr>
          <p:cNvSpPr>
            <a:spLocks noGrp="1"/>
          </p:cNvSpPr>
          <p:nvPr>
            <p:ph idx="1"/>
          </p:nvPr>
        </p:nvSpPr>
        <p:spPr>
          <a:xfrm>
            <a:off x="4283968" y="1844824"/>
            <a:ext cx="4752528" cy="4176464"/>
          </a:xfrm>
        </p:spPr>
        <p:txBody>
          <a:bodyPr>
            <a:normAutofit/>
          </a:body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s-ES" sz="1000" b="1" i="0" u="none" strike="noStrike" kern="1200" cap="none" spc="0" normalizeH="0" baseline="0" noProof="0" dirty="0">
                <a:ln>
                  <a:noFill/>
                </a:ln>
                <a:solidFill>
                  <a:prstClr val="black"/>
                </a:solidFill>
                <a:effectLst/>
                <a:uLnTx/>
                <a:uFillTx/>
                <a:latin typeface="Calibri"/>
                <a:ea typeface="+mn-ea"/>
                <a:cs typeface="+mn-cs"/>
              </a:rPr>
              <a:t>- Identificación del síntoma</a:t>
            </a:r>
            <a:r>
              <a:rPr kumimoji="0" lang="es-ES" sz="1000" b="0" i="0" u="none" strike="noStrike" kern="1200" cap="none" spc="0" normalizeH="0" baseline="0" noProof="0" dirty="0">
                <a:ln>
                  <a:noFill/>
                </a:ln>
                <a:solidFill>
                  <a:prstClr val="black"/>
                </a:solidFill>
                <a:effectLst/>
                <a:uLnTx/>
                <a:uFillTx/>
                <a:latin typeface="Calibri"/>
                <a:ea typeface="+mn-ea"/>
                <a:cs typeface="+mn-cs"/>
              </a:rPr>
              <a:t>: intensidad, duración, impacto en el paciente y entorno, etc.</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None/>
              <a:tabLst/>
              <a:defRPr/>
            </a:pPr>
            <a:endParaRPr kumimoji="0" lang="es-ES" sz="1000" b="1"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s-ES" sz="1000" b="1" i="0" u="none" strike="noStrike" kern="1200" cap="none" spc="0" normalizeH="0" baseline="0" noProof="0" dirty="0">
                <a:ln>
                  <a:noFill/>
                </a:ln>
                <a:solidFill>
                  <a:prstClr val="black"/>
                </a:solidFill>
                <a:effectLst/>
                <a:uLnTx/>
                <a:uFillTx/>
                <a:latin typeface="Calibri"/>
                <a:ea typeface="+mn-ea"/>
                <a:cs typeface="+mn-cs"/>
              </a:rPr>
              <a:t>- Identificación de la esfera primaria</a:t>
            </a:r>
            <a:r>
              <a:rPr kumimoji="0" lang="es-ES" sz="1000" b="0" i="0" u="none" strike="noStrike" kern="1200" cap="none" spc="0" normalizeH="0" baseline="0" noProof="0" dirty="0">
                <a:ln>
                  <a:noFill/>
                </a:ln>
                <a:solidFill>
                  <a:prstClr val="black"/>
                </a:solidFill>
                <a:effectLst/>
                <a:uLnTx/>
                <a:uFillTx/>
                <a:latin typeface="Calibri"/>
                <a:ea typeface="+mn-ea"/>
                <a:cs typeface="+mn-cs"/>
              </a:rPr>
              <a:t>: pueden derivar de síndromes psicológicos, y así la agitación puede ser secundaria al </a:t>
            </a:r>
            <a:r>
              <a:rPr kumimoji="0" lang="es-ES" sz="1000" b="0" i="0" u="sng" strike="noStrike" kern="1200" cap="none" spc="0" normalizeH="0" baseline="0" noProof="0" dirty="0">
                <a:ln>
                  <a:noFill/>
                </a:ln>
                <a:solidFill>
                  <a:prstClr val="black"/>
                </a:solidFill>
                <a:effectLst/>
                <a:uLnTx/>
                <a:uFillTx/>
                <a:latin typeface="Calibri"/>
                <a:ea typeface="+mn-ea"/>
                <a:cs typeface="+mn-cs"/>
              </a:rPr>
              <a:t>síndrome psicótico </a:t>
            </a:r>
            <a:r>
              <a:rPr kumimoji="0" lang="es-ES" sz="1000" b="0" i="0" u="none" strike="noStrike" kern="1200" cap="none" spc="0" normalizeH="0" baseline="0" noProof="0" dirty="0">
                <a:ln>
                  <a:noFill/>
                </a:ln>
                <a:solidFill>
                  <a:prstClr val="black"/>
                </a:solidFill>
                <a:effectLst/>
                <a:uLnTx/>
                <a:uFillTx/>
                <a:latin typeface="Calibri"/>
                <a:ea typeface="+mn-ea"/>
                <a:cs typeface="+mn-cs"/>
              </a:rPr>
              <a:t>(delirios, alucinaciones, falsos reconocimientos) o al </a:t>
            </a:r>
            <a:r>
              <a:rPr kumimoji="0" lang="es-ES" sz="1000" b="0" i="0" u="sng" strike="noStrike" kern="1200" cap="none" spc="0" normalizeH="0" baseline="0" noProof="0" dirty="0">
                <a:ln>
                  <a:noFill/>
                </a:ln>
                <a:solidFill>
                  <a:prstClr val="black"/>
                </a:solidFill>
                <a:effectLst/>
                <a:uLnTx/>
                <a:uFillTx/>
                <a:latin typeface="Calibri"/>
                <a:ea typeface="+mn-ea"/>
                <a:cs typeface="+mn-cs"/>
              </a:rPr>
              <a:t>síndrome afectivo </a:t>
            </a:r>
            <a:r>
              <a:rPr kumimoji="0" lang="es-ES" sz="1000" b="0" i="0" u="none" strike="noStrike" kern="1200" cap="none" spc="0" normalizeH="0" baseline="0" noProof="0" dirty="0">
                <a:ln>
                  <a:noFill/>
                </a:ln>
                <a:solidFill>
                  <a:prstClr val="black"/>
                </a:solidFill>
                <a:effectLst/>
                <a:uLnTx/>
                <a:uFillTx/>
                <a:latin typeface="Calibri"/>
                <a:ea typeface="+mn-ea"/>
                <a:cs typeface="+mn-cs"/>
              </a:rPr>
              <a:t>(depresión agitada).</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s-ES" sz="1000" b="0" i="0" u="none" strike="noStrike" kern="1200" cap="none" spc="0" normalizeH="0" baseline="0" noProof="0" dirty="0">
                <a:ln>
                  <a:noFill/>
                </a:ln>
                <a:solidFill>
                  <a:prstClr val="black"/>
                </a:solidFill>
                <a:effectLst/>
                <a:uLnTx/>
                <a:uFillTx/>
                <a:latin typeface="Calibri"/>
                <a:ea typeface="+mn-ea"/>
                <a:cs typeface="+mn-cs"/>
              </a:rPr>
              <a:t> </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s-ES" sz="1000" b="1" i="0" u="none" strike="noStrike" kern="1200" cap="none" spc="0" normalizeH="0" baseline="0" noProof="0" dirty="0">
                <a:ln>
                  <a:noFill/>
                </a:ln>
                <a:solidFill>
                  <a:prstClr val="black"/>
                </a:solidFill>
                <a:effectLst/>
                <a:uLnTx/>
                <a:uFillTx/>
                <a:latin typeface="Calibri"/>
                <a:ea typeface="+mn-ea"/>
                <a:cs typeface="+mn-cs"/>
              </a:rPr>
              <a:t>- Evaluación del grado de satisfacción de las necesidades básicas del paciente</a:t>
            </a:r>
            <a:r>
              <a:rPr kumimoji="0" lang="es-ES" sz="1000" b="0" i="0" u="none" strike="noStrike" kern="1200" cap="none" spc="0" normalizeH="0" baseline="0" noProof="0" dirty="0">
                <a:ln>
                  <a:noFill/>
                </a:ln>
                <a:solidFill>
                  <a:prstClr val="black"/>
                </a:solidFill>
                <a:effectLst/>
                <a:uLnTx/>
                <a:uFillTx/>
                <a:latin typeface="Calibri"/>
                <a:ea typeface="+mn-ea"/>
                <a:cs typeface="+mn-cs"/>
              </a:rPr>
              <a:t>, no sólo físicas (alimentación, evacuación, ejercicio, etc.), sino también psicológicas y relacionales (comunicación, afectividad, etc.).</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None/>
              <a:tabLst/>
              <a:defRPr/>
            </a:pPr>
            <a:endParaRPr kumimoji="0" lang="es-ES" sz="10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s-ES" sz="1000" b="0" i="0" u="none" strike="noStrike" kern="1200" cap="none" spc="0" normalizeH="0" baseline="0" noProof="0" dirty="0">
                <a:ln>
                  <a:noFill/>
                </a:ln>
                <a:solidFill>
                  <a:prstClr val="black"/>
                </a:solidFill>
                <a:effectLst/>
                <a:uLnTx/>
                <a:uFillTx/>
                <a:latin typeface="Calibri"/>
                <a:ea typeface="+mn-ea"/>
                <a:cs typeface="+mn-cs"/>
              </a:rPr>
              <a:t>- </a:t>
            </a:r>
            <a:r>
              <a:rPr kumimoji="0" lang="es-ES" sz="1000" b="1" i="0" u="none" strike="noStrike" kern="1200" cap="none" spc="0" normalizeH="0" baseline="0" noProof="0" dirty="0">
                <a:ln>
                  <a:noFill/>
                </a:ln>
                <a:solidFill>
                  <a:prstClr val="black"/>
                </a:solidFill>
                <a:effectLst/>
                <a:uLnTx/>
                <a:uFillTx/>
                <a:latin typeface="Calibri"/>
                <a:ea typeface="+mn-ea"/>
                <a:cs typeface="+mn-cs"/>
              </a:rPr>
              <a:t>Evaluación de causas físicas</a:t>
            </a:r>
            <a:r>
              <a:rPr kumimoji="0" lang="es-ES" sz="1000" b="0" i="0" u="none" strike="noStrike" kern="1200" cap="none" spc="0" normalizeH="0" baseline="0" noProof="0" dirty="0">
                <a:ln>
                  <a:noFill/>
                </a:ln>
                <a:solidFill>
                  <a:prstClr val="black"/>
                </a:solidFill>
                <a:effectLst/>
                <a:uLnTx/>
                <a:uFillTx/>
                <a:latin typeface="Calibri"/>
                <a:ea typeface="+mn-ea"/>
                <a:cs typeface="+mn-cs"/>
              </a:rPr>
              <a:t>, con especial énfasis en dolor, estreñimiento e impactación fecal, inmovilismo, etc.</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None/>
              <a:tabLst/>
              <a:defRPr/>
            </a:pPr>
            <a:endParaRPr kumimoji="0" lang="es-ES" sz="10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s-ES" sz="1000" b="1" i="0" u="none" strike="noStrike" kern="1200" cap="none" spc="0" normalizeH="0" baseline="0" noProof="0" dirty="0">
                <a:ln>
                  <a:noFill/>
                </a:ln>
                <a:solidFill>
                  <a:prstClr val="black"/>
                </a:solidFill>
                <a:effectLst/>
                <a:uLnTx/>
                <a:uFillTx/>
                <a:latin typeface="Calibri"/>
                <a:ea typeface="+mn-ea"/>
                <a:cs typeface="+mn-cs"/>
              </a:rPr>
              <a:t>- Historia farmacológica</a:t>
            </a:r>
            <a:r>
              <a:rPr kumimoji="0" lang="es-ES" sz="1000" b="0" i="0" u="none" strike="noStrike" kern="1200" cap="none" spc="0" normalizeH="0" baseline="0" noProof="0" dirty="0">
                <a:ln>
                  <a:noFill/>
                </a:ln>
                <a:solidFill>
                  <a:prstClr val="black"/>
                </a:solidFill>
                <a:effectLst/>
                <a:uLnTx/>
                <a:uFillTx/>
                <a:latin typeface="Calibri"/>
                <a:ea typeface="+mn-ea"/>
                <a:cs typeface="+mn-cs"/>
              </a:rPr>
              <a:t>: acatisia por efectos extrapiramidales secundarios a fármacos, delirium por efectos anticolinérgicos centrales, fármacos y sustancias </a:t>
            </a:r>
            <a:r>
              <a:rPr kumimoji="0" lang="es-ES" sz="1000" b="0" i="0" u="none" strike="noStrike" kern="1200" cap="none" spc="0" normalizeH="0" baseline="0" noProof="0" dirty="0" err="1">
                <a:ln>
                  <a:noFill/>
                </a:ln>
                <a:solidFill>
                  <a:prstClr val="black"/>
                </a:solidFill>
                <a:effectLst/>
                <a:uLnTx/>
                <a:uFillTx/>
                <a:latin typeface="Calibri"/>
                <a:ea typeface="+mn-ea"/>
                <a:cs typeface="+mn-cs"/>
              </a:rPr>
              <a:t>esti</a:t>
            </a:r>
            <a:r>
              <a:rPr kumimoji="0" lang="es-ES" sz="1000" b="0" i="0" u="none" strike="noStrike" kern="1200" cap="none" spc="0" normalizeH="0" baseline="0" noProof="0" dirty="0">
                <a:ln>
                  <a:noFill/>
                </a:ln>
                <a:solidFill>
                  <a:prstClr val="black"/>
                </a:solidFill>
                <a:effectLst/>
                <a:uLnTx/>
                <a:uFillTx/>
                <a:latin typeface="Calibri"/>
                <a:ea typeface="+mn-ea"/>
                <a:cs typeface="+mn-cs"/>
              </a:rPr>
              <a:t>- mulantes del SNC, efectos paradójicos de sedantes de SNC, etc.</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None/>
              <a:tabLst/>
              <a:defRPr/>
            </a:pPr>
            <a:endParaRPr kumimoji="0" lang="es-ES" sz="10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s-ES" sz="1000" b="0" i="0" u="none" strike="noStrike" kern="1200" cap="none" spc="0" normalizeH="0" baseline="0" noProof="0" dirty="0">
                <a:ln>
                  <a:noFill/>
                </a:ln>
                <a:solidFill>
                  <a:prstClr val="black"/>
                </a:solidFill>
                <a:effectLst/>
                <a:uLnTx/>
                <a:uFillTx/>
                <a:latin typeface="Calibri"/>
                <a:ea typeface="+mn-ea"/>
                <a:cs typeface="+mn-cs"/>
              </a:rPr>
              <a:t>- </a:t>
            </a:r>
            <a:r>
              <a:rPr kumimoji="0" lang="es-ES" sz="1000" b="1" i="0" u="none" strike="noStrike" kern="1200" cap="none" spc="0" normalizeH="0" baseline="0" noProof="0" dirty="0">
                <a:ln>
                  <a:noFill/>
                </a:ln>
                <a:solidFill>
                  <a:prstClr val="black"/>
                </a:solidFill>
                <a:effectLst/>
                <a:uLnTx/>
                <a:uFillTx/>
                <a:latin typeface="Calibri"/>
                <a:ea typeface="+mn-ea"/>
                <a:cs typeface="+mn-cs"/>
              </a:rPr>
              <a:t>Evaluación ambiental</a:t>
            </a:r>
            <a:r>
              <a:rPr kumimoji="0" lang="es-ES" sz="1000" b="0" i="0" u="none" strike="noStrike" kern="1200" cap="none" spc="0" normalizeH="0" baseline="0" noProof="0" dirty="0">
                <a:ln>
                  <a:noFill/>
                </a:ln>
                <a:solidFill>
                  <a:prstClr val="black"/>
                </a:solidFill>
                <a:effectLst/>
                <a:uLnTx/>
                <a:uFillTx/>
                <a:latin typeface="Calibri"/>
                <a:ea typeface="+mn-ea"/>
                <a:cs typeface="+mn-cs"/>
              </a:rPr>
              <a:t>: entorno disruptivo, ruidos, compañías molestas, ausencia de planificación de actividades, etc.</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None/>
              <a:tabLst/>
              <a:defRPr/>
            </a:pPr>
            <a:endParaRPr kumimoji="0" lang="es-ES" sz="10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s-ES" sz="1000" b="0" i="0" u="none" strike="noStrike" kern="1200" cap="none" spc="0" normalizeH="0" baseline="0" noProof="0" dirty="0">
                <a:ln>
                  <a:noFill/>
                </a:ln>
                <a:solidFill>
                  <a:prstClr val="black"/>
                </a:solidFill>
                <a:effectLst/>
                <a:uLnTx/>
                <a:uFillTx/>
                <a:latin typeface="Calibri"/>
                <a:ea typeface="+mn-ea"/>
                <a:cs typeface="+mn-cs"/>
              </a:rPr>
              <a:t>- </a:t>
            </a:r>
            <a:r>
              <a:rPr kumimoji="0" lang="es-ES" sz="1000" b="1" i="0" u="none" strike="noStrike" kern="1200" cap="none" spc="0" normalizeH="0" baseline="0" noProof="0" dirty="0">
                <a:ln>
                  <a:noFill/>
                </a:ln>
                <a:solidFill>
                  <a:prstClr val="black"/>
                </a:solidFill>
                <a:effectLst/>
                <a:uLnTx/>
                <a:uFillTx/>
                <a:latin typeface="Calibri"/>
                <a:ea typeface="+mn-ea"/>
                <a:cs typeface="+mn-cs"/>
              </a:rPr>
              <a:t>Evaluación del cuidador</a:t>
            </a:r>
            <a:r>
              <a:rPr kumimoji="0" lang="es-ES" sz="1000" b="0" i="0" u="none" strike="noStrike" kern="1200" cap="none" spc="0" normalizeH="0" baseline="0" noProof="0" dirty="0">
                <a:ln>
                  <a:noFill/>
                </a:ln>
                <a:solidFill>
                  <a:prstClr val="black"/>
                </a:solidFill>
                <a:effectLst/>
                <a:uLnTx/>
                <a:uFillTx/>
                <a:latin typeface="Calibri"/>
                <a:ea typeface="+mn-ea"/>
                <a:cs typeface="+mn-cs"/>
              </a:rPr>
              <a:t>: información y formación en cuidados del paciente de Alzheimer, aptitudes de cuidador (personalidad intransigente, intrusiva del cuidador), sobrecarga, infantilización en el trato, </a:t>
            </a:r>
            <a:r>
              <a:rPr kumimoji="0" lang="es-ES" sz="1000" b="0" i="0" u="none" strike="noStrike" kern="1200" cap="none" spc="0" normalizeH="0" baseline="0" noProof="0" dirty="0" err="1">
                <a:ln>
                  <a:noFill/>
                </a:ln>
                <a:solidFill>
                  <a:prstClr val="black"/>
                </a:solidFill>
                <a:effectLst/>
                <a:uLnTx/>
                <a:uFillTx/>
                <a:latin typeface="Calibri"/>
                <a:ea typeface="+mn-ea"/>
                <a:cs typeface="+mn-cs"/>
              </a:rPr>
              <a:t>etc</a:t>
            </a:r>
            <a:endParaRPr lang="es-ES" sz="4000" dirty="0"/>
          </a:p>
        </p:txBody>
      </p:sp>
    </p:spTree>
    <p:extLst>
      <p:ext uri="{BB962C8B-B14F-4D97-AF65-F5344CB8AC3E}">
        <p14:creationId xmlns:p14="http://schemas.microsoft.com/office/powerpoint/2010/main" val="2668499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VOCALIZACIÓN ANORMAL</a:t>
            </a:r>
          </a:p>
        </p:txBody>
      </p:sp>
      <p:graphicFrame>
        <p:nvGraphicFramePr>
          <p:cNvPr id="5" name="2 Marcador de contenido">
            <a:extLst>
              <a:ext uri="{FF2B5EF4-FFF2-40B4-BE49-F238E27FC236}">
                <a16:creationId xmlns:a16="http://schemas.microsoft.com/office/drawing/2014/main" id="{E154B10E-7E05-6EE4-B059-B43D5F4B45A4}"/>
              </a:ext>
            </a:extLst>
          </p:cNvPr>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401417" y="1138036"/>
            <a:ext cx="4083287" cy="1402470"/>
          </a:xfrm>
        </p:spPr>
        <p:txBody>
          <a:bodyPr anchor="t">
            <a:normAutofit/>
          </a:bodyPr>
          <a:lstStyle/>
          <a:p>
            <a:r>
              <a:rPr lang="es-ES" sz="2800" b="1"/>
              <a:t>INSOMNIO</a:t>
            </a:r>
          </a:p>
        </p:txBody>
      </p:sp>
      <p:pic>
        <p:nvPicPr>
          <p:cNvPr id="5" name="Picture 4">
            <a:extLst>
              <a:ext uri="{FF2B5EF4-FFF2-40B4-BE49-F238E27FC236}">
                <a16:creationId xmlns:a16="http://schemas.microsoft.com/office/drawing/2014/main" id="{B9C04E11-B1C3-2DC5-9B21-5C78547DCBAF}"/>
              </a:ext>
            </a:extLst>
          </p:cNvPr>
          <p:cNvPicPr>
            <a:picLocks noChangeAspect="1"/>
          </p:cNvPicPr>
          <p:nvPr/>
        </p:nvPicPr>
        <p:blipFill rotWithShape="1">
          <a:blip r:embed="rId3"/>
          <a:srcRect l="60899" r="7413"/>
          <a:stretch/>
        </p:blipFill>
        <p:spPr>
          <a:xfrm>
            <a:off x="20" y="10"/>
            <a:ext cx="3863363"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2 Marcador de contenido"/>
          <p:cNvSpPr>
            <a:spLocks noGrp="1"/>
          </p:cNvSpPr>
          <p:nvPr>
            <p:ph idx="1"/>
          </p:nvPr>
        </p:nvSpPr>
        <p:spPr>
          <a:xfrm>
            <a:off x="4401417" y="1916832"/>
            <a:ext cx="4083287" cy="4225551"/>
          </a:xfrm>
        </p:spPr>
        <p:txBody>
          <a:bodyPr>
            <a:normAutofit/>
          </a:bodyPr>
          <a:lstStyle/>
          <a:p>
            <a:pPr>
              <a:lnSpc>
                <a:spcPct val="90000"/>
              </a:lnSpc>
              <a:spcBef>
                <a:spcPct val="50000"/>
              </a:spcBef>
              <a:buNone/>
              <a:defRPr/>
            </a:pPr>
            <a:r>
              <a:rPr lang="es-ES_tradnl" sz="1400" dirty="0"/>
              <a:t>Los pacientes con demencia tienen:</a:t>
            </a:r>
          </a:p>
          <a:p>
            <a:pPr>
              <a:lnSpc>
                <a:spcPct val="90000"/>
              </a:lnSpc>
              <a:spcBef>
                <a:spcPct val="50000"/>
              </a:spcBef>
              <a:buFontTx/>
              <a:buChar char="-"/>
              <a:defRPr/>
            </a:pPr>
            <a:r>
              <a:rPr lang="es-ES_tradnl" sz="1400" dirty="0"/>
              <a:t>UN </a:t>
            </a:r>
            <a:r>
              <a:rPr lang="es-ES_tradnl" sz="1400" b="1" dirty="0"/>
              <a:t>SUEÑO MÁS FRAGMENTADO</a:t>
            </a:r>
            <a:r>
              <a:rPr lang="es-ES_tradnl" sz="1400" dirty="0"/>
              <a:t> : Aumento de los periodos nocturnos de vigilia (con muchos </a:t>
            </a:r>
            <a:r>
              <a:rPr lang="es-ES_tradnl" sz="1400" dirty="0" err="1"/>
              <a:t>depertares</a:t>
            </a:r>
            <a:r>
              <a:rPr lang="es-ES_tradnl" sz="1400" dirty="0"/>
              <a:t>) y menor proporción de sueño REM.</a:t>
            </a:r>
          </a:p>
          <a:p>
            <a:pPr>
              <a:lnSpc>
                <a:spcPct val="90000"/>
              </a:lnSpc>
              <a:spcBef>
                <a:spcPct val="50000"/>
              </a:spcBef>
              <a:buFontTx/>
              <a:buChar char="-"/>
              <a:defRPr/>
            </a:pPr>
            <a:r>
              <a:rPr lang="es-ES_tradnl" sz="1400" dirty="0"/>
              <a:t>UN </a:t>
            </a:r>
            <a:r>
              <a:rPr lang="es-ES_tradnl" sz="1400" b="1" dirty="0"/>
              <a:t>RÍTMO SUEÑO/VIGILIA ALTERADO </a:t>
            </a:r>
            <a:r>
              <a:rPr lang="es-ES_tradnl" sz="1400" dirty="0"/>
              <a:t>: Son frecuentes el insomnio nocturno y la somnolencia diurna. Además, hay que añadir la disminución del rendimiento cognitivo en el atardecer. </a:t>
            </a:r>
            <a:r>
              <a:rPr lang="es-ES_tradnl" sz="1400" u="sng" dirty="0"/>
              <a:t>“SINDROME DEL ATARDECER”</a:t>
            </a:r>
          </a:p>
          <a:p>
            <a:pPr>
              <a:lnSpc>
                <a:spcPct val="90000"/>
              </a:lnSpc>
              <a:spcBef>
                <a:spcPct val="50000"/>
              </a:spcBef>
              <a:buNone/>
              <a:defRPr/>
            </a:pPr>
            <a:endParaRPr lang="es-ES_tradnl" sz="1400" dirty="0"/>
          </a:p>
          <a:p>
            <a:pPr>
              <a:lnSpc>
                <a:spcPct val="90000"/>
              </a:lnSpc>
              <a:spcBef>
                <a:spcPct val="50000"/>
              </a:spcBef>
              <a:buNone/>
              <a:defRPr/>
            </a:pPr>
            <a:r>
              <a:rPr lang="es-ES_tradnl" sz="1400" dirty="0"/>
              <a:t>Las alteraciones del sueño son más frecuentes en los cuadros médicos, farmacológicos  y  psiquiátricos (psicóticos o afectivos).</a:t>
            </a:r>
            <a:r>
              <a:rPr lang="es-ES_tradnl" sz="1400" dirty="0">
                <a:latin typeface="Times New Roman" pitchFamily="18" charset="0"/>
              </a:rPr>
              <a:t> </a:t>
            </a:r>
            <a:r>
              <a:rPr lang="es-ES_tradnl" sz="1400" dirty="0"/>
              <a:t>Además, aumentan en los estadios avanzados de la demencia.</a:t>
            </a:r>
            <a:r>
              <a:rPr lang="es-ES_tradnl" sz="1400" dirty="0">
                <a:latin typeface="Times New Roman" pitchFamily="18" charset="0"/>
              </a:rPr>
              <a:t> </a:t>
            </a:r>
          </a:p>
          <a:p>
            <a:pPr>
              <a:lnSpc>
                <a:spcPct val="90000"/>
              </a:lnSpc>
              <a:buNone/>
            </a:pPr>
            <a:endParaRPr lang="es-E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F62A17-9FF3-D8EF-D5D0-ADB516A34EF9}"/>
              </a:ext>
            </a:extLst>
          </p:cNvPr>
          <p:cNvSpPr>
            <a:spLocks noGrp="1"/>
          </p:cNvSpPr>
          <p:nvPr>
            <p:ph type="ctrTitle"/>
          </p:nvPr>
        </p:nvSpPr>
        <p:spPr>
          <a:xfrm>
            <a:off x="603237" y="1382977"/>
            <a:ext cx="3465438" cy="2046023"/>
          </a:xfrm>
        </p:spPr>
        <p:txBody>
          <a:bodyPr>
            <a:normAutofit fontScale="90000"/>
          </a:bodyPr>
          <a:lstStyle/>
          <a:p>
            <a:r>
              <a:rPr lang="es-ES" sz="3300" b="1" dirty="0"/>
              <a:t>SINDROME DE LA PUESTA DE SOL</a:t>
            </a:r>
            <a:br>
              <a:rPr lang="es-ES" sz="3300" dirty="0"/>
            </a:br>
            <a:r>
              <a:rPr lang="es-ES" sz="3300" dirty="0"/>
              <a:t> O </a:t>
            </a:r>
            <a:br>
              <a:rPr lang="es-ES" sz="3300" dirty="0"/>
            </a:br>
            <a:r>
              <a:rPr lang="es-ES" sz="3300" b="1" dirty="0"/>
              <a:t>SUNDOWNING</a:t>
            </a:r>
          </a:p>
        </p:txBody>
      </p:sp>
      <p:pic>
        <p:nvPicPr>
          <p:cNvPr id="5" name="Imagen 4" descr="Dibujo de una persona&#10;&#10;Descripción generada automáticamente con confianza media">
            <a:extLst>
              <a:ext uri="{FF2B5EF4-FFF2-40B4-BE49-F238E27FC236}">
                <a16:creationId xmlns:a16="http://schemas.microsoft.com/office/drawing/2014/main" id="{49EB4C70-EAA2-9E4A-D5D1-2A57D6EBB626}"/>
              </a:ext>
            </a:extLst>
          </p:cNvPr>
          <p:cNvPicPr>
            <a:picLocks noChangeAspect="1"/>
          </p:cNvPicPr>
          <p:nvPr/>
        </p:nvPicPr>
        <p:blipFill rotWithShape="1">
          <a:blip r:embed="rId2">
            <a:extLst>
              <a:ext uri="{28A0092B-C50C-407E-A947-70E740481C1C}">
                <a14:useLocalDpi xmlns:a14="http://schemas.microsoft.com/office/drawing/2010/main" val="0"/>
              </a:ext>
            </a:extLst>
          </a:blip>
          <a:srcRect l="1642" r="11412"/>
          <a:stretch/>
        </p:blipFill>
        <p:spPr>
          <a:xfrm>
            <a:off x="4671912" y="857257"/>
            <a:ext cx="4472089"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647405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a:extLst>
              <a:ext uri="{FF2B5EF4-FFF2-40B4-BE49-F238E27FC236}">
                <a16:creationId xmlns:a16="http://schemas.microsoft.com/office/drawing/2014/main" id="{14A6110C-9C5A-D990-646D-3F50C4B36042}"/>
              </a:ext>
            </a:extLst>
          </p:cNvPr>
          <p:cNvPicPr>
            <a:picLocks noChangeAspect="1"/>
          </p:cNvPicPr>
          <p:nvPr/>
        </p:nvPicPr>
        <p:blipFill rotWithShape="1">
          <a:blip r:embed="rId2"/>
          <a:srcRect l="42698" r="19845"/>
          <a:stretch/>
        </p:blipFill>
        <p:spPr>
          <a:xfrm>
            <a:off x="4577270" y="10"/>
            <a:ext cx="4566728"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5E3190B-8DB9-2BB7-AD2B-0190D4511EFC}"/>
              </a:ext>
            </a:extLst>
          </p:cNvPr>
          <p:cNvSpPr>
            <a:spLocks noGrp="1"/>
          </p:cNvSpPr>
          <p:nvPr>
            <p:ph type="title"/>
          </p:nvPr>
        </p:nvSpPr>
        <p:spPr>
          <a:xfrm>
            <a:off x="571350" y="328512"/>
            <a:ext cx="3583791" cy="1628970"/>
          </a:xfrm>
        </p:spPr>
        <p:txBody>
          <a:bodyPr anchor="ctr">
            <a:normAutofit/>
          </a:bodyPr>
          <a:lstStyle/>
          <a:p>
            <a:r>
              <a:rPr lang="es-ES" sz="3500" b="1"/>
              <a:t>SINDROME DEL SUNDOWNING</a:t>
            </a:r>
          </a:p>
        </p:txBody>
      </p:sp>
      <p:sp>
        <p:nvSpPr>
          <p:cNvPr id="3" name="Marcador de contenido 2">
            <a:extLst>
              <a:ext uri="{FF2B5EF4-FFF2-40B4-BE49-F238E27FC236}">
                <a16:creationId xmlns:a16="http://schemas.microsoft.com/office/drawing/2014/main" id="{E26CB475-2C05-9756-9BA4-4697B3A81C58}"/>
              </a:ext>
            </a:extLst>
          </p:cNvPr>
          <p:cNvSpPr>
            <a:spLocks noGrp="1"/>
          </p:cNvSpPr>
          <p:nvPr>
            <p:ph idx="1"/>
          </p:nvPr>
        </p:nvSpPr>
        <p:spPr>
          <a:xfrm>
            <a:off x="571350" y="2884929"/>
            <a:ext cx="3494817" cy="3374137"/>
          </a:xfrm>
        </p:spPr>
        <p:txBody>
          <a:bodyPr anchor="ctr">
            <a:normAutofit/>
          </a:bodyPr>
          <a:lstStyle/>
          <a:p>
            <a:pPr marL="0" indent="0">
              <a:buNone/>
            </a:pPr>
            <a:r>
              <a:rPr lang="es-ES" sz="1700"/>
              <a:t>Al ponerse el sol, algunos pacientes con de Deterioro Cognitivo, presentan una mayor agitación, confusión, ansiedad, irritabilidad, incluso pensamientos paranoicos o alucinaciones, e incluso aumento de la actividad deambulatoria.  </a:t>
            </a:r>
          </a:p>
        </p:txBody>
      </p:sp>
    </p:spTree>
    <p:extLst>
      <p:ext uri="{BB962C8B-B14F-4D97-AF65-F5344CB8AC3E}">
        <p14:creationId xmlns:p14="http://schemas.microsoft.com/office/powerpoint/2010/main" val="1082971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E3190B-8DB9-2BB7-AD2B-0190D4511EFC}"/>
              </a:ext>
            </a:extLst>
          </p:cNvPr>
          <p:cNvSpPr>
            <a:spLocks noGrp="1"/>
          </p:cNvSpPr>
          <p:nvPr>
            <p:ph type="title"/>
          </p:nvPr>
        </p:nvSpPr>
        <p:spPr/>
        <p:txBody>
          <a:bodyPr/>
          <a:lstStyle/>
          <a:p>
            <a:pPr algn="ctr"/>
            <a:r>
              <a:rPr lang="es-ES" b="1" dirty="0"/>
              <a:t>SINDROME DEL SUNDOWNING</a:t>
            </a:r>
          </a:p>
        </p:txBody>
      </p:sp>
      <p:sp>
        <p:nvSpPr>
          <p:cNvPr id="3" name="Marcador de contenido 2">
            <a:extLst>
              <a:ext uri="{FF2B5EF4-FFF2-40B4-BE49-F238E27FC236}">
                <a16:creationId xmlns:a16="http://schemas.microsoft.com/office/drawing/2014/main" id="{E26CB475-2C05-9756-9BA4-4697B3A81C58}"/>
              </a:ext>
            </a:extLst>
          </p:cNvPr>
          <p:cNvSpPr>
            <a:spLocks noGrp="1"/>
          </p:cNvSpPr>
          <p:nvPr>
            <p:ph idx="1"/>
          </p:nvPr>
        </p:nvSpPr>
        <p:spPr>
          <a:xfrm>
            <a:off x="592206" y="2690294"/>
            <a:ext cx="7886700" cy="3263504"/>
          </a:xfrm>
        </p:spPr>
        <p:txBody>
          <a:bodyPr>
            <a:normAutofit fontScale="55000" lnSpcReduction="20000"/>
          </a:bodyPr>
          <a:lstStyle/>
          <a:p>
            <a:pPr marL="385763" indent="-385763">
              <a:buFont typeface="+mj-lt"/>
              <a:buAutoNum type="arabicPeriod"/>
            </a:pPr>
            <a:r>
              <a:rPr lang="es-ES" dirty="0"/>
              <a:t>Actividad física: Establece una rutina regular, programar actividades por la mañana y descanso por la tarde, evitando el dormir pro el día.</a:t>
            </a:r>
          </a:p>
          <a:p>
            <a:pPr marL="385763" indent="-385763">
              <a:buFont typeface="+mj-lt"/>
              <a:buAutoNum type="arabicPeriod"/>
            </a:pPr>
            <a:r>
              <a:rPr lang="es-ES" dirty="0"/>
              <a:t>Estimulación cognitiva.</a:t>
            </a:r>
          </a:p>
          <a:p>
            <a:pPr marL="385763" indent="-385763">
              <a:buFont typeface="+mj-lt"/>
              <a:buAutoNum type="arabicPeriod"/>
            </a:pPr>
            <a:r>
              <a:rPr lang="es-ES" dirty="0"/>
              <a:t>Medidas ambientales: Mejorar la iluminación para reducir la cantidad de sombras en el lugar después del anochecer e inducir confusión y desorientación. Por la noche utilizar luz que se pueda atenuar. Reducir el ruido.</a:t>
            </a:r>
          </a:p>
          <a:p>
            <a:pPr marL="385763" indent="-385763">
              <a:buFont typeface="+mj-lt"/>
              <a:buAutoNum type="arabicPeriod"/>
            </a:pPr>
            <a:r>
              <a:rPr lang="es-ES" dirty="0"/>
              <a:t>Medidas médicas, para el manejo y control del dolor, incontinencias, inmovilidad, trastornos sensoriales, deshidratación, labilidad emocional, ansiedad </a:t>
            </a:r>
          </a:p>
          <a:p>
            <a:pPr marL="385763" indent="-385763">
              <a:buFont typeface="+mj-lt"/>
              <a:buAutoNum type="arabicPeriod"/>
            </a:pPr>
            <a:r>
              <a:rPr lang="es-ES" dirty="0"/>
              <a:t>Medidas nutricionales: Carencias nutricionales pueden precipitar situaciones de agitación. Revisión dietética, suprimiendo cafeína y alcohol. Buena hidratación y aporte proteico.</a:t>
            </a:r>
          </a:p>
          <a:p>
            <a:pPr marL="0" indent="0">
              <a:buNone/>
            </a:pPr>
            <a:endParaRPr lang="es-ES" dirty="0"/>
          </a:p>
        </p:txBody>
      </p:sp>
      <p:sp>
        <p:nvSpPr>
          <p:cNvPr id="5" name="CuadroTexto 4">
            <a:extLst>
              <a:ext uri="{FF2B5EF4-FFF2-40B4-BE49-F238E27FC236}">
                <a16:creationId xmlns:a16="http://schemas.microsoft.com/office/drawing/2014/main" id="{F4B8779B-6BDA-4192-C6CD-C7ACCEBA61F6}"/>
              </a:ext>
            </a:extLst>
          </p:cNvPr>
          <p:cNvSpPr txBox="1"/>
          <p:nvPr/>
        </p:nvSpPr>
        <p:spPr>
          <a:xfrm>
            <a:off x="1868556" y="2015365"/>
            <a:ext cx="4572000" cy="415498"/>
          </a:xfrm>
          <a:prstGeom prst="rect">
            <a:avLst/>
          </a:prstGeom>
          <a:noFill/>
        </p:spPr>
        <p:txBody>
          <a:bodyPr wrap="square">
            <a:spAutoFit/>
          </a:bodyPr>
          <a:lstStyle/>
          <a:p>
            <a:pPr algn="ctr"/>
            <a:r>
              <a:rPr lang="es-ES" sz="2100" b="1" dirty="0"/>
              <a:t>¿CÚAL ES SU MANEJO?</a:t>
            </a:r>
          </a:p>
        </p:txBody>
      </p:sp>
    </p:spTree>
    <p:extLst>
      <p:ext uri="{BB962C8B-B14F-4D97-AF65-F5344CB8AC3E}">
        <p14:creationId xmlns:p14="http://schemas.microsoft.com/office/powerpoint/2010/main" val="668796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571352" y="350196"/>
            <a:ext cx="3485178" cy="1624520"/>
          </a:xfrm>
        </p:spPr>
        <p:txBody>
          <a:bodyPr anchor="ctr">
            <a:normAutofit/>
          </a:bodyPr>
          <a:lstStyle/>
          <a:p>
            <a:r>
              <a:rPr lang="es-ES" sz="3500" b="1"/>
              <a:t>PSICOSIS</a:t>
            </a:r>
          </a:p>
        </p:txBody>
      </p:sp>
      <p:sp>
        <p:nvSpPr>
          <p:cNvPr id="3" name="2 Marcador de contenido"/>
          <p:cNvSpPr>
            <a:spLocks noGrp="1"/>
          </p:cNvSpPr>
          <p:nvPr>
            <p:ph idx="1"/>
          </p:nvPr>
        </p:nvSpPr>
        <p:spPr>
          <a:xfrm>
            <a:off x="571351" y="2743200"/>
            <a:ext cx="3485179" cy="3613149"/>
          </a:xfrm>
        </p:spPr>
        <p:txBody>
          <a:bodyPr anchor="ctr">
            <a:normAutofit/>
          </a:bodyPr>
          <a:lstStyle/>
          <a:p>
            <a:pPr>
              <a:lnSpc>
                <a:spcPct val="90000"/>
              </a:lnSpc>
            </a:pPr>
            <a:r>
              <a:rPr lang="es-ES_tradnl" sz="1200" b="1"/>
              <a:t>ESTRUCTURALMENTE,</a:t>
            </a:r>
            <a:r>
              <a:rPr lang="es-ES_tradnl" sz="1200"/>
              <a:t> la existencia de sintomatología psicótica se debe a la presencia de lesiones a nivel límbico y subcortical. </a:t>
            </a:r>
          </a:p>
          <a:p>
            <a:pPr>
              <a:lnSpc>
                <a:spcPct val="90000"/>
              </a:lnSpc>
            </a:pPr>
            <a:r>
              <a:rPr lang="es-ES_tradnl" sz="1200"/>
              <a:t>Desde el punto de vista </a:t>
            </a:r>
            <a:r>
              <a:rPr lang="es-ES_tradnl" sz="1200" b="1"/>
              <a:t>NEUROBIOLÓGICO,</a:t>
            </a:r>
            <a:r>
              <a:rPr lang="es-ES_tradnl" sz="1200"/>
              <a:t> la pérdida de neuronas colinérgicas provoca la desinhibición del sistema dopaminérgico</a:t>
            </a:r>
            <a:endParaRPr lang="es-ES_tradnl" sz="1200" b="1"/>
          </a:p>
          <a:p>
            <a:pPr>
              <a:lnSpc>
                <a:spcPct val="90000"/>
              </a:lnSpc>
            </a:pPr>
            <a:r>
              <a:rPr lang="es-ES_tradnl" sz="1200" b="1"/>
              <a:t>CLINICAMENTE</a:t>
            </a:r>
            <a:r>
              <a:rPr lang="es-ES_tradnl" sz="1200"/>
              <a:t>, se manifiesta habitualmente como una combinación de </a:t>
            </a:r>
            <a:r>
              <a:rPr lang="es-ES_tradnl" sz="1200" u="sng"/>
              <a:t>delirios</a:t>
            </a:r>
            <a:r>
              <a:rPr lang="es-ES_tradnl" sz="1200"/>
              <a:t> y </a:t>
            </a:r>
            <a:r>
              <a:rPr lang="es-ES_tradnl" sz="1200" u="sng"/>
              <a:t>alucinaciones</a:t>
            </a:r>
            <a:r>
              <a:rPr lang="es-ES_tradnl" sz="1200"/>
              <a:t>.</a:t>
            </a:r>
          </a:p>
          <a:p>
            <a:pPr>
              <a:lnSpc>
                <a:spcPct val="90000"/>
              </a:lnSpc>
              <a:spcBef>
                <a:spcPct val="50000"/>
              </a:spcBef>
              <a:defRPr/>
            </a:pPr>
            <a:r>
              <a:rPr lang="es-ES_tradnl" sz="1200"/>
              <a:t>LOS DELIRIOS: Pueden ser de infidelidad, robo, persecución o identidad, están relacionados con la historia personal del paciente y el deterioro cognitivo además de con la disfunción del sistema límbico.</a:t>
            </a:r>
          </a:p>
          <a:p>
            <a:pPr>
              <a:lnSpc>
                <a:spcPct val="90000"/>
              </a:lnSpc>
              <a:spcBef>
                <a:spcPct val="50000"/>
              </a:spcBef>
              <a:defRPr/>
            </a:pPr>
            <a:r>
              <a:rPr lang="es-ES_tradnl" sz="1200"/>
              <a:t>LAS ALUCINACIONES:  Se asocian a menor nivel cultural, demencia grave  y consumo de ansiolíticos. Las más frecuentes son las visuales y aparecen sobretodo en la DCL y vascular.</a:t>
            </a:r>
          </a:p>
          <a:p>
            <a:pPr>
              <a:lnSpc>
                <a:spcPct val="90000"/>
              </a:lnSpc>
            </a:pPr>
            <a:endParaRPr lang="es-ES_tradnl" sz="1200"/>
          </a:p>
          <a:p>
            <a:pPr>
              <a:lnSpc>
                <a:spcPct val="90000"/>
              </a:lnSpc>
            </a:pPr>
            <a:endParaRPr lang="es-ES_tradnl" sz="1200"/>
          </a:p>
          <a:p>
            <a:pPr>
              <a:lnSpc>
                <a:spcPct val="90000"/>
              </a:lnSpc>
            </a:pPr>
            <a:endParaRPr lang="es-ES_tradnl" sz="1200"/>
          </a:p>
          <a:p>
            <a:pPr>
              <a:lnSpc>
                <a:spcPct val="90000"/>
              </a:lnSpc>
            </a:pPr>
            <a:endParaRPr lang="es-ES_tradnl" sz="1200"/>
          </a:p>
          <a:p>
            <a:pPr>
              <a:lnSpc>
                <a:spcPct val="90000"/>
              </a:lnSpc>
            </a:pPr>
            <a:endParaRPr lang="es-ES" sz="1200"/>
          </a:p>
        </p:txBody>
      </p:sp>
      <p:pic>
        <p:nvPicPr>
          <p:cNvPr id="7" name="Picture 4" descr="Sistema de neuronas en representación en 3D">
            <a:extLst>
              <a:ext uri="{FF2B5EF4-FFF2-40B4-BE49-F238E27FC236}">
                <a16:creationId xmlns:a16="http://schemas.microsoft.com/office/drawing/2014/main" id="{27AA03C1-4157-1C43-FE13-424F4D5C4F82}"/>
              </a:ext>
            </a:extLst>
          </p:cNvPr>
          <p:cNvPicPr>
            <a:picLocks noChangeAspect="1"/>
          </p:cNvPicPr>
          <p:nvPr/>
        </p:nvPicPr>
        <p:blipFill rotWithShape="1">
          <a:blip r:embed="rId3"/>
          <a:srcRect l="35416" r="19366" b="-1"/>
          <a:stretch/>
        </p:blipFill>
        <p:spPr>
          <a:xfrm>
            <a:off x="4572000" y="1"/>
            <a:ext cx="4577118"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544" y="847600"/>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1041958" y="1233241"/>
            <a:ext cx="2430380" cy="4064628"/>
          </a:xfrm>
        </p:spPr>
        <p:txBody>
          <a:bodyPr>
            <a:normAutofit/>
          </a:bodyPr>
          <a:lstStyle/>
          <a:p>
            <a:r>
              <a:rPr lang="es-ES" sz="2400" b="1">
                <a:solidFill>
                  <a:srgbClr val="FFFFFF"/>
                </a:solidFill>
              </a:rPr>
              <a:t>DESINHIBICIÓN SEXUAL</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0"/>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71133" y="-1"/>
            <a:ext cx="130305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2 Marcador de contenido"/>
          <p:cNvSpPr>
            <a:spLocks noGrp="1"/>
          </p:cNvSpPr>
          <p:nvPr>
            <p:ph idx="1"/>
          </p:nvPr>
        </p:nvSpPr>
        <p:spPr>
          <a:xfrm>
            <a:off x="4572000" y="820880"/>
            <a:ext cx="3943349" cy="4889350"/>
          </a:xfrm>
        </p:spPr>
        <p:txBody>
          <a:bodyPr anchor="t">
            <a:normAutofit/>
          </a:bodyPr>
          <a:lstStyle/>
          <a:p>
            <a:pPr>
              <a:lnSpc>
                <a:spcPct val="90000"/>
              </a:lnSpc>
              <a:spcBef>
                <a:spcPct val="50000"/>
              </a:spcBef>
              <a:defRPr/>
            </a:pPr>
            <a:r>
              <a:rPr lang="es-ES_tradnl" sz="2700"/>
              <a:t>Las conductas de desinhibición sexual es frecuente que aparezcan en las demencias de tipo frontal.</a:t>
            </a:r>
          </a:p>
          <a:p>
            <a:pPr>
              <a:lnSpc>
                <a:spcPct val="90000"/>
              </a:lnSpc>
              <a:spcBef>
                <a:spcPct val="50000"/>
              </a:spcBef>
              <a:defRPr/>
            </a:pPr>
            <a:r>
              <a:rPr lang="es-ES_tradnl" sz="2700"/>
              <a:t>Son casi exclusivas del sexo masculino. </a:t>
            </a:r>
          </a:p>
          <a:p>
            <a:pPr>
              <a:lnSpc>
                <a:spcPct val="90000"/>
              </a:lnSpc>
              <a:spcBef>
                <a:spcPct val="50000"/>
              </a:spcBef>
              <a:defRPr/>
            </a:pPr>
            <a:r>
              <a:rPr lang="es-ES_tradnl" sz="2700"/>
              <a:t>Se manifiestan como conductas de tipo exhibicionista.</a:t>
            </a:r>
          </a:p>
          <a:p>
            <a:pPr>
              <a:lnSpc>
                <a:spcPct val="90000"/>
              </a:lnSpc>
            </a:pPr>
            <a:endParaRPr lang="es-ES" sz="270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3"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553792" y="5717905"/>
            <a:ext cx="1328706"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99729" y="6258755"/>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885341" y="365125"/>
            <a:ext cx="3630007" cy="1807305"/>
          </a:xfrm>
        </p:spPr>
        <p:txBody>
          <a:bodyPr>
            <a:normAutofit/>
          </a:bodyPr>
          <a:lstStyle/>
          <a:p>
            <a:r>
              <a:rPr lang="es-ES" sz="3700" b="1"/>
              <a:t>DEAMBULACIÓN INADECUADA</a:t>
            </a:r>
          </a:p>
        </p:txBody>
      </p:sp>
      <p:pic>
        <p:nvPicPr>
          <p:cNvPr id="5" name="Picture 4" descr="Un primer plano de los picaportes de un edificio con puertas de vidrio">
            <a:extLst>
              <a:ext uri="{FF2B5EF4-FFF2-40B4-BE49-F238E27FC236}">
                <a16:creationId xmlns:a16="http://schemas.microsoft.com/office/drawing/2014/main" id="{BB4471D1-2FCC-B52A-142A-2749E510E18E}"/>
              </a:ext>
            </a:extLst>
          </p:cNvPr>
          <p:cNvPicPr>
            <a:picLocks noChangeAspect="1"/>
          </p:cNvPicPr>
          <p:nvPr/>
        </p:nvPicPr>
        <p:blipFill rotWithShape="1">
          <a:blip r:embed="rId3"/>
          <a:srcRect l="37040" r="18309" b="-1"/>
          <a:stretch/>
        </p:blipFill>
        <p:spPr>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2 Marcador de contenido"/>
          <p:cNvSpPr>
            <a:spLocks noGrp="1"/>
          </p:cNvSpPr>
          <p:nvPr>
            <p:ph idx="1"/>
          </p:nvPr>
        </p:nvSpPr>
        <p:spPr>
          <a:xfrm>
            <a:off x="4885341" y="2333297"/>
            <a:ext cx="3630007" cy="3843666"/>
          </a:xfrm>
        </p:spPr>
        <p:txBody>
          <a:bodyPr>
            <a:normAutofit/>
          </a:bodyPr>
          <a:lstStyle/>
          <a:p>
            <a:pPr>
              <a:lnSpc>
                <a:spcPct val="90000"/>
              </a:lnSpc>
              <a:spcBef>
                <a:spcPct val="50000"/>
              </a:spcBef>
              <a:defRPr/>
            </a:pPr>
            <a:r>
              <a:rPr lang="es-ES_tradnl" sz="1400"/>
              <a:t>Puede adoptar diferentes formas: caminar incesante sin objeto (vagabundeo), persecución del cuidador y tendencia a salir del centro.</a:t>
            </a:r>
          </a:p>
          <a:p>
            <a:pPr>
              <a:lnSpc>
                <a:spcPct val="90000"/>
              </a:lnSpc>
              <a:spcBef>
                <a:spcPct val="50000"/>
              </a:spcBef>
              <a:defRPr/>
            </a:pPr>
            <a:r>
              <a:rPr lang="es-ES_tradnl" sz="1400"/>
              <a:t>Más frecuente en: Pacientes que han tenido trabajos o formas de vida más activas.</a:t>
            </a:r>
          </a:p>
          <a:p>
            <a:pPr>
              <a:lnSpc>
                <a:spcPct val="90000"/>
              </a:lnSpc>
              <a:spcBef>
                <a:spcPct val="50000"/>
              </a:spcBef>
              <a:defRPr/>
            </a:pPr>
            <a:r>
              <a:rPr lang="es-ES_tradnl" sz="1400"/>
              <a:t>Puede indicar la expresión de algún síntoma como: Dolor o malestar.</a:t>
            </a:r>
          </a:p>
          <a:p>
            <a:pPr>
              <a:lnSpc>
                <a:spcPct val="90000"/>
              </a:lnSpc>
              <a:spcBef>
                <a:spcPct val="50000"/>
              </a:spcBef>
              <a:defRPr/>
            </a:pPr>
            <a:r>
              <a:rPr lang="es-ES_tradnl" sz="1400"/>
              <a:t>Es importante  descartar la presencia de “Acatisia”.</a:t>
            </a:r>
          </a:p>
          <a:p>
            <a:pPr>
              <a:lnSpc>
                <a:spcPct val="90000"/>
              </a:lnSpc>
              <a:spcBef>
                <a:spcPct val="50000"/>
              </a:spcBef>
              <a:defRPr/>
            </a:pPr>
            <a:r>
              <a:rPr lang="es-ES_tradnl" sz="1400"/>
              <a:t>Este trastorno desaparece con la pérdida de la capacidad para la deambulación. </a:t>
            </a:r>
          </a:p>
          <a:p>
            <a:pPr>
              <a:lnSpc>
                <a:spcPct val="90000"/>
              </a:lnSpc>
            </a:pPr>
            <a:endParaRPr lang="es-ES" sz="1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885341" y="365125"/>
            <a:ext cx="3630007" cy="1807305"/>
          </a:xfrm>
        </p:spPr>
        <p:txBody>
          <a:bodyPr>
            <a:normAutofit/>
          </a:bodyPr>
          <a:lstStyle/>
          <a:p>
            <a:pPr>
              <a:lnSpc>
                <a:spcPct val="90000"/>
              </a:lnSpc>
            </a:pPr>
            <a:r>
              <a:rPr lang="es-ES" sz="4100" b="1"/>
              <a:t>TRASTORNO DE CONDUCTA ALIMENTARIA </a:t>
            </a:r>
          </a:p>
        </p:txBody>
      </p:sp>
      <p:pic>
        <p:nvPicPr>
          <p:cNvPr id="26" name="Picture 4" descr="Papel amarillo doblado como gráfico">
            <a:extLst>
              <a:ext uri="{FF2B5EF4-FFF2-40B4-BE49-F238E27FC236}">
                <a16:creationId xmlns:a16="http://schemas.microsoft.com/office/drawing/2014/main" id="{36B0B027-444D-2A9F-ABF0-C40F20FEACC8}"/>
              </a:ext>
            </a:extLst>
          </p:cNvPr>
          <p:cNvPicPr>
            <a:picLocks noChangeAspect="1"/>
          </p:cNvPicPr>
          <p:nvPr/>
        </p:nvPicPr>
        <p:blipFill rotWithShape="1">
          <a:blip r:embed="rId2"/>
          <a:srcRect l="28519" r="26831" b="-1"/>
          <a:stretch/>
        </p:blipFill>
        <p:spPr>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2 Marcador de contenido"/>
          <p:cNvSpPr>
            <a:spLocks noGrp="1"/>
          </p:cNvSpPr>
          <p:nvPr>
            <p:ph idx="1"/>
          </p:nvPr>
        </p:nvSpPr>
        <p:spPr>
          <a:xfrm>
            <a:off x="4885341" y="2333297"/>
            <a:ext cx="3630007" cy="3843666"/>
          </a:xfrm>
        </p:spPr>
        <p:txBody>
          <a:bodyPr>
            <a:normAutofit/>
          </a:bodyPr>
          <a:lstStyle/>
          <a:p>
            <a:pPr>
              <a:spcBef>
                <a:spcPct val="50000"/>
              </a:spcBef>
              <a:defRPr/>
            </a:pPr>
            <a:r>
              <a:rPr lang="es-ES_tradnl" sz="1700" b="1" dirty="0"/>
              <a:t>LA DISMINUCIÓN DE LA INGESTA </a:t>
            </a:r>
            <a:r>
              <a:rPr lang="es-ES_tradnl" sz="1700" dirty="0"/>
              <a:t>puede asociarse a dificultades para la deglución y problemas bucales, pero    también puede aparecer en el contexto de una depresión.</a:t>
            </a:r>
          </a:p>
          <a:p>
            <a:pPr>
              <a:spcBef>
                <a:spcPct val="50000"/>
              </a:spcBef>
              <a:defRPr/>
            </a:pPr>
            <a:endParaRPr lang="es-ES_tradnl" sz="1700" dirty="0"/>
          </a:p>
          <a:p>
            <a:pPr>
              <a:spcBef>
                <a:spcPct val="50000"/>
              </a:spcBef>
              <a:defRPr/>
            </a:pPr>
            <a:r>
              <a:rPr lang="es-ES_tradnl" sz="1700" b="1" dirty="0"/>
              <a:t>LA HIPERFAGIA </a:t>
            </a:r>
            <a:r>
              <a:rPr lang="es-ES_tradnl" sz="1700" dirty="0"/>
              <a:t>puede deberse a un incremento del consumo por aumento de la actividad (deambulación inadecuada) o a una afectación del lóbulo frontal.</a:t>
            </a:r>
          </a:p>
          <a:p>
            <a:endParaRPr lang="es-E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885341" y="365125"/>
            <a:ext cx="3630007" cy="1807305"/>
          </a:xfrm>
        </p:spPr>
        <p:txBody>
          <a:bodyPr>
            <a:normAutofit/>
          </a:bodyPr>
          <a:lstStyle/>
          <a:p>
            <a:r>
              <a:rPr lang="es-ES" b="1" dirty="0"/>
              <a:t>ANSIEDAD</a:t>
            </a:r>
          </a:p>
        </p:txBody>
      </p:sp>
      <p:pic>
        <p:nvPicPr>
          <p:cNvPr id="5" name="Picture 4">
            <a:extLst>
              <a:ext uri="{FF2B5EF4-FFF2-40B4-BE49-F238E27FC236}">
                <a16:creationId xmlns:a16="http://schemas.microsoft.com/office/drawing/2014/main" id="{9D2B1CB5-AE05-74CD-9707-7E44C451E66C}"/>
              </a:ext>
            </a:extLst>
          </p:cNvPr>
          <p:cNvPicPr>
            <a:picLocks noChangeAspect="1"/>
          </p:cNvPicPr>
          <p:nvPr/>
        </p:nvPicPr>
        <p:blipFill rotWithShape="1">
          <a:blip r:embed="rId2"/>
          <a:srcRect l="48186" r="14187"/>
          <a:stretch/>
        </p:blipFill>
        <p:spPr>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2 Marcador de contenido"/>
          <p:cNvSpPr>
            <a:spLocks noGrp="1"/>
          </p:cNvSpPr>
          <p:nvPr>
            <p:ph idx="1"/>
          </p:nvPr>
        </p:nvSpPr>
        <p:spPr>
          <a:xfrm>
            <a:off x="4885341" y="2333297"/>
            <a:ext cx="3630007" cy="3843666"/>
          </a:xfrm>
        </p:spPr>
        <p:txBody>
          <a:bodyPr>
            <a:normAutofit/>
          </a:bodyPr>
          <a:lstStyle/>
          <a:p>
            <a:pPr>
              <a:lnSpc>
                <a:spcPct val="90000"/>
              </a:lnSpc>
              <a:spcBef>
                <a:spcPct val="50000"/>
              </a:spcBef>
              <a:defRPr/>
            </a:pPr>
            <a:r>
              <a:rPr lang="es-ES_tradnl" sz="1600"/>
              <a:t>La ansiedad es un síntoma frecuente que aparece a lo largo de todas las fases de la demencia, aunque sus causas y forma de manifestarse sean diferentes en cada una de ellas. En los estadios avanzados, utilizaríamos más el término de alteraciones conductuales (tensión, malestar interno y alteración psicomotriz).    </a:t>
            </a:r>
          </a:p>
          <a:p>
            <a:pPr>
              <a:lnSpc>
                <a:spcPct val="90000"/>
              </a:lnSpc>
              <a:spcBef>
                <a:spcPct val="50000"/>
              </a:spcBef>
              <a:defRPr/>
            </a:pPr>
            <a:r>
              <a:rPr lang="es-ES_tradnl" sz="1600"/>
              <a:t>Así mismo el reconocimiento de los cuadros de ansiedad en los pacientes con demencia resulta difícil, la mayoría de las ocasiones debido al solapamiento de síntomas de la ansiedad, la depresión y la demencia. </a:t>
            </a:r>
          </a:p>
          <a:p>
            <a:pPr>
              <a:lnSpc>
                <a:spcPct val="90000"/>
              </a:lnSpc>
            </a:pPr>
            <a:endParaRPr lang="es-ES" sz="16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14C110C-7AB4-247C-9B3B-4B17F85BB596}"/>
              </a:ext>
            </a:extLst>
          </p:cNvPr>
          <p:cNvSpPr>
            <a:spLocks noGrp="1"/>
          </p:cNvSpPr>
          <p:nvPr>
            <p:ph type="title"/>
          </p:nvPr>
        </p:nvSpPr>
        <p:spPr>
          <a:xfrm>
            <a:off x="1028697" y="348865"/>
            <a:ext cx="7533018" cy="877729"/>
          </a:xfrm>
        </p:spPr>
        <p:txBody>
          <a:bodyPr anchor="ctr">
            <a:normAutofit/>
          </a:bodyPr>
          <a:lstStyle/>
          <a:p>
            <a:r>
              <a:rPr lang="es-ES" sz="3200" b="1">
                <a:solidFill>
                  <a:srgbClr val="FFFFFF"/>
                </a:solidFill>
              </a:rPr>
              <a:t>DEPRESIÓN EN PERSONA CON DEMENCIA</a:t>
            </a:r>
          </a:p>
        </p:txBody>
      </p:sp>
      <p:graphicFrame>
        <p:nvGraphicFramePr>
          <p:cNvPr id="5" name="Marcador de contenido 2">
            <a:extLst>
              <a:ext uri="{FF2B5EF4-FFF2-40B4-BE49-F238E27FC236}">
                <a16:creationId xmlns:a16="http://schemas.microsoft.com/office/drawing/2014/main" id="{FF34100E-AF79-1AA4-59E9-73FCDDBD2C3D}"/>
              </a:ext>
            </a:extLst>
          </p:cNvPr>
          <p:cNvGraphicFramePr>
            <a:graphicFrameLocks noGrp="1"/>
          </p:cNvGraphicFramePr>
          <p:nvPr>
            <p:ph idx="1"/>
            <p:extLst>
              <p:ext uri="{D42A27DB-BD31-4B8C-83A1-F6EECF244321}">
                <p14:modId xmlns:p14="http://schemas.microsoft.com/office/powerpoint/2010/main" val="2584950387"/>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2322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12455F-A587-DFF8-14DE-EC319C096064}"/>
              </a:ext>
            </a:extLst>
          </p:cNvPr>
          <p:cNvSpPr>
            <a:spLocks noGrp="1"/>
          </p:cNvSpPr>
          <p:nvPr>
            <p:ph type="title"/>
          </p:nvPr>
        </p:nvSpPr>
        <p:spPr/>
        <p:txBody>
          <a:bodyPr>
            <a:normAutofit fontScale="90000"/>
          </a:bodyPr>
          <a:lstStyle/>
          <a:p>
            <a:r>
              <a:rPr lang="es-ES" b="1" dirty="0"/>
              <a:t>DEPRESIÓN EN PERSONA CON DEMENCIA</a:t>
            </a:r>
            <a:endParaRPr lang="es-ES" dirty="0"/>
          </a:p>
        </p:txBody>
      </p:sp>
      <p:sp>
        <p:nvSpPr>
          <p:cNvPr id="3" name="Marcador de contenido 2">
            <a:extLst>
              <a:ext uri="{FF2B5EF4-FFF2-40B4-BE49-F238E27FC236}">
                <a16:creationId xmlns:a16="http://schemas.microsoft.com/office/drawing/2014/main" id="{817C0D58-96EC-D8CE-22CC-3C7D98045651}"/>
              </a:ext>
            </a:extLst>
          </p:cNvPr>
          <p:cNvSpPr>
            <a:spLocks noGrp="1"/>
          </p:cNvSpPr>
          <p:nvPr>
            <p:ph idx="1"/>
          </p:nvPr>
        </p:nvSpPr>
        <p:spPr>
          <a:xfrm>
            <a:off x="1218456" y="1694648"/>
            <a:ext cx="6809928" cy="1374311"/>
          </a:xfrm>
          <a:ln w="19050">
            <a:solidFill>
              <a:schemeClr val="tx1"/>
            </a:solidFill>
          </a:ln>
        </p:spPr>
        <p:txBody>
          <a:bodyPr>
            <a:noAutofit/>
          </a:bodyPr>
          <a:lstStyle/>
          <a:p>
            <a:pPr marL="0" indent="0" algn="just">
              <a:buNone/>
            </a:pPr>
            <a:r>
              <a:rPr lang="es-ES" sz="2800" b="0" i="0" dirty="0">
                <a:solidFill>
                  <a:srgbClr val="505050"/>
                </a:solidFill>
                <a:effectLst/>
                <a:latin typeface="NexusSansPro"/>
              </a:rPr>
              <a:t>¿Cómo interpretar la relación entre sintomatología depresiva y deterioro cognitivo? </a:t>
            </a:r>
            <a:endParaRPr lang="es-ES" sz="2800" dirty="0"/>
          </a:p>
        </p:txBody>
      </p:sp>
      <p:sp>
        <p:nvSpPr>
          <p:cNvPr id="4" name="CuadroTexto 3">
            <a:extLst>
              <a:ext uri="{FF2B5EF4-FFF2-40B4-BE49-F238E27FC236}">
                <a16:creationId xmlns:a16="http://schemas.microsoft.com/office/drawing/2014/main" id="{C704B3BD-76EE-3282-8894-2E6C4C64BBE6}"/>
              </a:ext>
            </a:extLst>
          </p:cNvPr>
          <p:cNvSpPr txBox="1"/>
          <p:nvPr/>
        </p:nvSpPr>
        <p:spPr>
          <a:xfrm>
            <a:off x="2195736" y="3419236"/>
            <a:ext cx="4752528" cy="954107"/>
          </a:xfrm>
          <a:prstGeom prst="rect">
            <a:avLst/>
          </a:prstGeom>
          <a:noFill/>
          <a:ln w="19050">
            <a:solidFill>
              <a:schemeClr val="tx1"/>
            </a:solidFill>
          </a:ln>
        </p:spPr>
        <p:txBody>
          <a:bodyPr wrap="square" rtlCol="0">
            <a:spAutoFit/>
          </a:bodyPr>
          <a:lstStyle/>
          <a:p>
            <a:pPr algn="just"/>
            <a:r>
              <a:rPr lang="es-ES" sz="2800" b="0" i="0" dirty="0">
                <a:solidFill>
                  <a:srgbClr val="505050"/>
                </a:solidFill>
                <a:effectLst/>
                <a:latin typeface="NexusSansPro"/>
              </a:rPr>
              <a:t>¿Es reversible la asociación depresión-deterioro cognitivo? </a:t>
            </a:r>
            <a:endParaRPr lang="es-ES" sz="2800" dirty="0"/>
          </a:p>
        </p:txBody>
      </p:sp>
      <p:sp>
        <p:nvSpPr>
          <p:cNvPr id="5" name="CuadroTexto 4">
            <a:extLst>
              <a:ext uri="{FF2B5EF4-FFF2-40B4-BE49-F238E27FC236}">
                <a16:creationId xmlns:a16="http://schemas.microsoft.com/office/drawing/2014/main" id="{DABB40E4-6F87-B1F6-792B-ED80995B0F6B}"/>
              </a:ext>
            </a:extLst>
          </p:cNvPr>
          <p:cNvSpPr txBox="1"/>
          <p:nvPr/>
        </p:nvSpPr>
        <p:spPr>
          <a:xfrm>
            <a:off x="2663788" y="4869160"/>
            <a:ext cx="3816424" cy="954107"/>
          </a:xfrm>
          <a:prstGeom prst="rect">
            <a:avLst/>
          </a:prstGeom>
          <a:noFill/>
          <a:ln w="19050">
            <a:solidFill>
              <a:schemeClr val="tx1"/>
            </a:solidFill>
          </a:ln>
        </p:spPr>
        <p:txBody>
          <a:bodyPr wrap="square" rtlCol="0">
            <a:spAutoFit/>
          </a:bodyPr>
          <a:lstStyle/>
          <a:p>
            <a:pPr algn="just"/>
            <a:r>
              <a:rPr lang="es-ES" sz="2800" b="0" i="0" dirty="0">
                <a:solidFill>
                  <a:srgbClr val="505050"/>
                </a:solidFill>
                <a:effectLst/>
                <a:latin typeface="NexusSansPro"/>
              </a:rPr>
              <a:t>¿La depresión presagia futuras demencias?</a:t>
            </a:r>
            <a:endParaRPr lang="es-ES" sz="2800" dirty="0"/>
          </a:p>
        </p:txBody>
      </p:sp>
    </p:spTree>
    <p:extLst>
      <p:ext uri="{BB962C8B-B14F-4D97-AF65-F5344CB8AC3E}">
        <p14:creationId xmlns:p14="http://schemas.microsoft.com/office/powerpoint/2010/main" val="35014515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os personas sujetando sus manos entre sí">
            <a:extLst>
              <a:ext uri="{FF2B5EF4-FFF2-40B4-BE49-F238E27FC236}">
                <a16:creationId xmlns:a16="http://schemas.microsoft.com/office/drawing/2014/main" id="{BA04C332-4E93-87A0-2D86-478BF1AFE263}"/>
              </a:ext>
            </a:extLst>
          </p:cNvPr>
          <p:cNvPicPr>
            <a:picLocks noChangeAspect="1"/>
          </p:cNvPicPr>
          <p:nvPr/>
        </p:nvPicPr>
        <p:blipFill rotWithShape="1">
          <a:blip r:embed="rId3"/>
          <a:srcRect l="24722" r="30829" b="-1"/>
          <a:stretch/>
        </p:blipFill>
        <p:spPr>
          <a:xfrm>
            <a:off x="4577270" y="10"/>
            <a:ext cx="4566728"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F3680BE-F7B1-8BAD-568F-776C11CC285A}"/>
              </a:ext>
            </a:extLst>
          </p:cNvPr>
          <p:cNvSpPr>
            <a:spLocks noGrp="1"/>
          </p:cNvSpPr>
          <p:nvPr>
            <p:ph type="title"/>
          </p:nvPr>
        </p:nvSpPr>
        <p:spPr>
          <a:xfrm>
            <a:off x="571350" y="328512"/>
            <a:ext cx="3583791" cy="1628970"/>
          </a:xfrm>
        </p:spPr>
        <p:txBody>
          <a:bodyPr anchor="ctr">
            <a:normAutofit/>
          </a:bodyPr>
          <a:lstStyle/>
          <a:p>
            <a:pPr>
              <a:lnSpc>
                <a:spcPct val="90000"/>
              </a:lnSpc>
            </a:pPr>
            <a:r>
              <a:rPr lang="es-ES" sz="3500" b="1"/>
              <a:t>DEPRESIÓN EN PERSONA CON DEMENCIA</a:t>
            </a:r>
            <a:endParaRPr lang="es-ES" sz="3500"/>
          </a:p>
        </p:txBody>
      </p:sp>
      <p:sp>
        <p:nvSpPr>
          <p:cNvPr id="3" name="Marcador de contenido 2">
            <a:extLst>
              <a:ext uri="{FF2B5EF4-FFF2-40B4-BE49-F238E27FC236}">
                <a16:creationId xmlns:a16="http://schemas.microsoft.com/office/drawing/2014/main" id="{36395123-667D-D860-D1E0-B0932B04BA5F}"/>
              </a:ext>
            </a:extLst>
          </p:cNvPr>
          <p:cNvSpPr>
            <a:spLocks noGrp="1"/>
          </p:cNvSpPr>
          <p:nvPr>
            <p:ph idx="1"/>
          </p:nvPr>
        </p:nvSpPr>
        <p:spPr>
          <a:xfrm>
            <a:off x="571350" y="2884929"/>
            <a:ext cx="3494817" cy="3374137"/>
          </a:xfrm>
        </p:spPr>
        <p:txBody>
          <a:bodyPr anchor="ctr">
            <a:normAutofit/>
          </a:bodyPr>
          <a:lstStyle/>
          <a:p>
            <a:pPr>
              <a:lnSpc>
                <a:spcPct val="90000"/>
              </a:lnSpc>
            </a:pPr>
            <a:r>
              <a:rPr lang="es-ES" sz="1400" b="0" i="0">
                <a:effectLst/>
                <a:latin typeface="NexusSansPro"/>
              </a:rPr>
              <a:t>Cada vez suscita más interés la asociación depresión-deterioro cognitivo y la relación que ambas puedan tener con el desarrollo de demencia.</a:t>
            </a:r>
          </a:p>
          <a:p>
            <a:pPr>
              <a:lnSpc>
                <a:spcPct val="90000"/>
              </a:lnSpc>
            </a:pPr>
            <a:r>
              <a:rPr lang="es-ES" sz="1400">
                <a:latin typeface="NexusSansPro"/>
              </a:rPr>
              <a:t>Término nuevo: </a:t>
            </a:r>
            <a:r>
              <a:rPr lang="es-ES" sz="1400" b="1" i="0">
                <a:effectLst/>
                <a:latin typeface="NexusSansPro"/>
              </a:rPr>
              <a:t>Depresión-deterioro cognitivo inducido</a:t>
            </a:r>
            <a:r>
              <a:rPr lang="es-ES" sz="1400" i="0">
                <a:effectLst/>
                <a:latin typeface="NexusSansPro"/>
              </a:rPr>
              <a:t>. (Det. Cognitivo 2º a una enfermedad  depresiva primaria). </a:t>
            </a:r>
            <a:endParaRPr lang="es-ES" sz="1400">
              <a:latin typeface="NexusSansPro"/>
            </a:endParaRPr>
          </a:p>
          <a:p>
            <a:pPr>
              <a:lnSpc>
                <a:spcPct val="90000"/>
              </a:lnSpc>
            </a:pPr>
            <a:r>
              <a:rPr lang="es-ES" sz="1400" b="0" i="0">
                <a:effectLst/>
                <a:latin typeface="NexusSansPro"/>
              </a:rPr>
              <a:t>El seguimiento a largo plazo de estos pacientes con depresión y deterioro cognitivo sugiere una mayor probabilidad de desarrollar una demencia, independiente de la remisión del deterioro cognitivo tras el tratamiento de la depresión.</a:t>
            </a:r>
            <a:endParaRPr lang="es-ES" sz="1400" i="0">
              <a:effectLst/>
              <a:latin typeface="NexusSansPro"/>
            </a:endParaRPr>
          </a:p>
          <a:p>
            <a:pPr>
              <a:lnSpc>
                <a:spcPct val="90000"/>
              </a:lnSpc>
            </a:pPr>
            <a:endParaRPr lang="es-ES" sz="1400"/>
          </a:p>
        </p:txBody>
      </p:sp>
    </p:spTree>
    <p:extLst>
      <p:ext uri="{BB962C8B-B14F-4D97-AF65-F5344CB8AC3E}">
        <p14:creationId xmlns:p14="http://schemas.microsoft.com/office/powerpoint/2010/main" val="1284932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Diapo0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Diapo02"/>
          <p:cNvPicPr>
            <a:picLocks noChangeAspect="1" noChangeArrowheads="1"/>
          </p:cNvPicPr>
          <p:nvPr/>
        </p:nvPicPr>
        <p:blipFill>
          <a:blip r:embed="rId3" cstate="print"/>
          <a:srcRect/>
          <a:stretch>
            <a:fillRect/>
          </a:stretch>
        </p:blipFill>
        <p:spPr bwMode="auto">
          <a:xfrm>
            <a:off x="762000" y="1143000"/>
            <a:ext cx="7696200" cy="5715000"/>
          </a:xfrm>
          <a:prstGeom prst="rect">
            <a:avLst/>
          </a:prstGeom>
          <a:noFill/>
          <a:ln w="9525">
            <a:noFill/>
            <a:miter lim="800000"/>
            <a:headEnd/>
            <a:tailEnd/>
          </a:ln>
        </p:spPr>
      </p:pic>
      <p:sp>
        <p:nvSpPr>
          <p:cNvPr id="50179" name="Rectangle 3"/>
          <p:cNvSpPr>
            <a:spLocks noChangeArrowheads="1"/>
          </p:cNvSpPr>
          <p:nvPr/>
        </p:nvSpPr>
        <p:spPr bwMode="auto">
          <a:xfrm>
            <a:off x="0" y="1143000"/>
            <a:ext cx="838200" cy="5715000"/>
          </a:xfrm>
          <a:prstGeom prst="rect">
            <a:avLst/>
          </a:prstGeom>
          <a:solidFill>
            <a:srgbClr val="000070"/>
          </a:solidFill>
          <a:ln w="9525">
            <a:noFill/>
            <a:miter lim="800000"/>
            <a:headEnd/>
            <a:tailEnd/>
          </a:ln>
        </p:spPr>
        <p:txBody>
          <a:bodyPr wrap="none" anchor="ctr"/>
          <a:lstStyle/>
          <a:p>
            <a:endParaRPr lang="es-ES"/>
          </a:p>
        </p:txBody>
      </p:sp>
      <p:sp>
        <p:nvSpPr>
          <p:cNvPr id="50180" name="Rectangle 4"/>
          <p:cNvSpPr>
            <a:spLocks noChangeArrowheads="1"/>
          </p:cNvSpPr>
          <p:nvPr/>
        </p:nvSpPr>
        <p:spPr bwMode="auto">
          <a:xfrm>
            <a:off x="8229600" y="1143000"/>
            <a:ext cx="914400" cy="5715000"/>
          </a:xfrm>
          <a:prstGeom prst="rect">
            <a:avLst/>
          </a:prstGeom>
          <a:solidFill>
            <a:srgbClr val="000070"/>
          </a:solidFill>
          <a:ln w="9525">
            <a:noFill/>
            <a:miter lim="800000"/>
            <a:headEnd/>
            <a:tailEnd/>
          </a:ln>
        </p:spPr>
        <p:txBody>
          <a:bodyPr wrap="none" anchor="ctr"/>
          <a:lstStyle/>
          <a:p>
            <a:endParaRPr lang="es-ES"/>
          </a:p>
        </p:txBody>
      </p:sp>
      <p:sp>
        <p:nvSpPr>
          <p:cNvPr id="50181" name="Rectangle 5"/>
          <p:cNvSpPr>
            <a:spLocks noChangeArrowheads="1"/>
          </p:cNvSpPr>
          <p:nvPr/>
        </p:nvSpPr>
        <p:spPr bwMode="auto">
          <a:xfrm>
            <a:off x="0" y="0"/>
            <a:ext cx="9144000" cy="1371600"/>
          </a:xfrm>
          <a:prstGeom prst="rect">
            <a:avLst/>
          </a:prstGeom>
          <a:solidFill>
            <a:srgbClr val="000070"/>
          </a:solidFill>
          <a:ln w="9525">
            <a:noFill/>
            <a:miter lim="800000"/>
            <a:headEnd/>
            <a:tailEnd/>
          </a:ln>
        </p:spPr>
        <p:txBody>
          <a:bodyPr wrap="none" anchor="ctr"/>
          <a:lstStyle/>
          <a:p>
            <a:endParaRPr lang="es-ES"/>
          </a:p>
        </p:txBody>
      </p:sp>
      <p:sp>
        <p:nvSpPr>
          <p:cNvPr id="50182" name="WordArt 6"/>
          <p:cNvSpPr>
            <a:spLocks noChangeArrowheads="1" noChangeShapeType="1" noTextEdit="1"/>
          </p:cNvSpPr>
          <p:nvPr/>
        </p:nvSpPr>
        <p:spPr bwMode="auto">
          <a:xfrm>
            <a:off x="2667000" y="533400"/>
            <a:ext cx="3733800" cy="381000"/>
          </a:xfrm>
          <a:prstGeom prst="rect">
            <a:avLst/>
          </a:prstGeom>
        </p:spPr>
        <p:txBody>
          <a:bodyPr wrap="none" fromWordArt="1">
            <a:prstTxWarp prst="textPlain">
              <a:avLst>
                <a:gd name="adj" fmla="val 50000"/>
              </a:avLst>
            </a:prstTxWarp>
          </a:bodyPr>
          <a:lstStyle/>
          <a:p>
            <a:r>
              <a:rPr lang="es-ES" sz="3600" kern="10">
                <a:ln w="9525">
                  <a:solidFill>
                    <a:srgbClr val="000000"/>
                  </a:solidFill>
                  <a:round/>
                  <a:headEnd/>
                  <a:tailEnd/>
                </a:ln>
                <a:solidFill>
                  <a:srgbClr val="FFFFFF"/>
                </a:solidFill>
                <a:latin typeface="Arial Black"/>
              </a:rPr>
              <a:t>TRATAMIENTO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Vista superior de kits médicos de emergencia sobre una madera oscura">
            <a:extLst>
              <a:ext uri="{FF2B5EF4-FFF2-40B4-BE49-F238E27FC236}">
                <a16:creationId xmlns:a16="http://schemas.microsoft.com/office/drawing/2014/main" id="{B1BF790C-DDFB-C8EB-3587-EE69F2E2B11B}"/>
              </a:ext>
            </a:extLst>
          </p:cNvPr>
          <p:cNvPicPr>
            <a:picLocks noChangeAspect="1"/>
          </p:cNvPicPr>
          <p:nvPr/>
        </p:nvPicPr>
        <p:blipFill rotWithShape="1">
          <a:blip r:embed="rId2"/>
          <a:srcRect l="11000" r="-1" b="-1"/>
          <a:stretch/>
        </p:blipFill>
        <p:spPr>
          <a:xfrm>
            <a:off x="25556" y="30265"/>
            <a:ext cx="9143998" cy="6857988"/>
          </a:xfrm>
          <a:prstGeom prst="rect">
            <a:avLst/>
          </a:prstGeom>
        </p:spPr>
      </p:pic>
      <p:sp>
        <p:nvSpPr>
          <p:cNvPr id="10" name="Rectangle 9">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95242" y="215335"/>
            <a:ext cx="4141676" cy="9155843"/>
          </a:xfrm>
          <a:prstGeom prst="rect">
            <a:avLst/>
          </a:prstGeom>
          <a:gradFill flip="none" rotWithShape="1">
            <a:gsLst>
              <a:gs pos="19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3 Título"/>
          <p:cNvSpPr>
            <a:spLocks noGrp="1"/>
          </p:cNvSpPr>
          <p:nvPr>
            <p:ph type="ctrTitle"/>
          </p:nvPr>
        </p:nvSpPr>
        <p:spPr>
          <a:xfrm>
            <a:off x="755576" y="1669860"/>
            <a:ext cx="5549867" cy="1791774"/>
          </a:xfrm>
        </p:spPr>
        <p:txBody>
          <a:bodyPr>
            <a:normAutofit/>
          </a:bodyPr>
          <a:lstStyle/>
          <a:p>
            <a:r>
              <a:rPr lang="es-ES" sz="6600" b="1" dirty="0">
                <a:solidFill>
                  <a:srgbClr val="FFFFFF"/>
                </a:solidFill>
              </a:rPr>
              <a:t>CASO CLÍNICO </a:t>
            </a:r>
          </a:p>
        </p:txBody>
      </p:sp>
      <p:grpSp>
        <p:nvGrpSpPr>
          <p:cNvPr id="12" name="Group 11">
            <a:extLst>
              <a:ext uri="{FF2B5EF4-FFF2-40B4-BE49-F238E27FC236}">
                <a16:creationId xmlns:a16="http://schemas.microsoft.com/office/drawing/2014/main" id="{976FA3CB-F274-2EB9-9908-549770D783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8" y="6737718"/>
            <a:ext cx="9155399" cy="123363"/>
            <a:chOff x="-5025" y="6737718"/>
            <a:chExt cx="12207200" cy="123363"/>
          </a:xfrm>
        </p:grpSpPr>
        <p:sp>
          <p:nvSpPr>
            <p:cNvPr id="13" name="Rectangle 12">
              <a:extLst>
                <a:ext uri="{FF2B5EF4-FFF2-40B4-BE49-F238E27FC236}">
                  <a16:creationId xmlns:a16="http://schemas.microsoft.com/office/drawing/2014/main" id="{CC560DC0-47B9-DDE9-78B3-BD7CCF7F0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79310F6-E98A-40F5-273D-325EC7C5C4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52254" name="Rectangle 52244">
            <a:extLst>
              <a:ext uri="{FF2B5EF4-FFF2-40B4-BE49-F238E27FC236}">
                <a16:creationId xmlns:a16="http://schemas.microsoft.com/office/drawing/2014/main" id="{27427488-068E-4B55-AC8D-CD070B8CD4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52255" name="Group 52246">
            <a:extLst>
              <a:ext uri="{FF2B5EF4-FFF2-40B4-BE49-F238E27FC236}">
                <a16:creationId xmlns:a16="http://schemas.microsoft.com/office/drawing/2014/main" id="{D77C2DC4-03FC-4BF3-9F66-E9A3066EE4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9143998" cy="6858001"/>
            <a:chOff x="7467600" y="0"/>
            <a:chExt cx="4724400" cy="6858000"/>
          </a:xfrm>
        </p:grpSpPr>
        <p:sp>
          <p:nvSpPr>
            <p:cNvPr id="52248" name="Rectangle 52247">
              <a:extLst>
                <a:ext uri="{FF2B5EF4-FFF2-40B4-BE49-F238E27FC236}">
                  <a16:creationId xmlns:a16="http://schemas.microsoft.com/office/drawing/2014/main" id="{13BD7D54-1B49-4AE3-89F2-EA4811619C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256" name="Rectangle 52248">
              <a:extLst>
                <a:ext uri="{FF2B5EF4-FFF2-40B4-BE49-F238E27FC236}">
                  <a16:creationId xmlns:a16="http://schemas.microsoft.com/office/drawing/2014/main" id="{D1BD4E27-98FF-430B-A77B-3BF03B5420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52257" name="Freeform: Shape 52250">
            <a:extLst>
              <a:ext uri="{FF2B5EF4-FFF2-40B4-BE49-F238E27FC236}">
                <a16:creationId xmlns:a16="http://schemas.microsoft.com/office/drawing/2014/main" id="{7E13C525-8EE3-4288-848F-C9B2A174F2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1" cy="6858000"/>
          </a:xfrm>
          <a:custGeom>
            <a:avLst/>
            <a:gdLst>
              <a:gd name="connsiteX0" fmla="*/ 369702 w 12192002"/>
              <a:gd name="connsiteY0" fmla="*/ 6712169 h 6858000"/>
              <a:gd name="connsiteX1" fmla="*/ 366575 w 12192002"/>
              <a:gd name="connsiteY1" fmla="*/ 6715556 h 6858000"/>
              <a:gd name="connsiteX2" fmla="*/ 371637 w 12192002"/>
              <a:gd name="connsiteY2" fmla="*/ 6713954 h 6858000"/>
              <a:gd name="connsiteX3" fmla="*/ 7392322 w 12192002"/>
              <a:gd name="connsiteY3" fmla="*/ 6658238 h 6858000"/>
              <a:gd name="connsiteX4" fmla="*/ 7611337 w 12192002"/>
              <a:gd name="connsiteY4" fmla="*/ 6732821 h 6858000"/>
              <a:gd name="connsiteX5" fmla="*/ 7955762 w 12192002"/>
              <a:gd name="connsiteY5" fmla="*/ 6842006 h 6858000"/>
              <a:gd name="connsiteX6" fmla="*/ 7512455 w 12192002"/>
              <a:gd name="connsiteY6" fmla="*/ 6674734 h 6858000"/>
              <a:gd name="connsiteX7" fmla="*/ 9928143 w 12192002"/>
              <a:gd name="connsiteY7" fmla="*/ 6515312 h 6858000"/>
              <a:gd name="connsiteX8" fmla="*/ 9753801 w 12192002"/>
              <a:gd name="connsiteY8" fmla="*/ 6525103 h 6858000"/>
              <a:gd name="connsiteX9" fmla="*/ 9578027 w 12192002"/>
              <a:gd name="connsiteY9" fmla="*/ 6532104 h 6858000"/>
              <a:gd name="connsiteX10" fmla="*/ 9424342 w 12192002"/>
              <a:gd name="connsiteY10" fmla="*/ 6528403 h 6858000"/>
              <a:gd name="connsiteX11" fmla="*/ 9001907 w 12192002"/>
              <a:gd name="connsiteY11" fmla="*/ 6560369 h 6858000"/>
              <a:gd name="connsiteX12" fmla="*/ 8922138 w 12192002"/>
              <a:gd name="connsiteY12" fmla="*/ 6591702 h 6858000"/>
              <a:gd name="connsiteX13" fmla="*/ 9087550 w 12192002"/>
              <a:gd name="connsiteY13" fmla="*/ 6599765 h 6858000"/>
              <a:gd name="connsiteX14" fmla="*/ 9512475 w 12192002"/>
              <a:gd name="connsiteY14" fmla="*/ 6563693 h 6858000"/>
              <a:gd name="connsiteX15" fmla="*/ 9928143 w 12192002"/>
              <a:gd name="connsiteY15" fmla="*/ 6515312 h 6858000"/>
              <a:gd name="connsiteX16" fmla="*/ 9351220 w 12192002"/>
              <a:gd name="connsiteY16" fmla="*/ 6459370 h 6858000"/>
              <a:gd name="connsiteX17" fmla="*/ 8999756 w 12192002"/>
              <a:gd name="connsiteY17" fmla="*/ 6529929 h 6858000"/>
              <a:gd name="connsiteX18" fmla="*/ 9425830 w 12192002"/>
              <a:gd name="connsiteY18" fmla="*/ 6498517 h 6858000"/>
              <a:gd name="connsiteX19" fmla="*/ 9578307 w 12192002"/>
              <a:gd name="connsiteY19" fmla="*/ 6502035 h 6858000"/>
              <a:gd name="connsiteX20" fmla="*/ 9752771 w 12192002"/>
              <a:gd name="connsiteY20" fmla="*/ 6495471 h 6858000"/>
              <a:gd name="connsiteX21" fmla="*/ 9852779 w 12192002"/>
              <a:gd name="connsiteY21" fmla="*/ 6489665 h 6858000"/>
              <a:gd name="connsiteX22" fmla="*/ 9694862 w 12192002"/>
              <a:gd name="connsiteY22" fmla="*/ 6473140 h 6858000"/>
              <a:gd name="connsiteX23" fmla="*/ 9351220 w 12192002"/>
              <a:gd name="connsiteY23" fmla="*/ 6459370 h 6858000"/>
              <a:gd name="connsiteX24" fmla="*/ 1019354 w 12192002"/>
              <a:gd name="connsiteY24" fmla="*/ 6315006 h 6858000"/>
              <a:gd name="connsiteX25" fmla="*/ 441046 w 12192002"/>
              <a:gd name="connsiteY25" fmla="*/ 6691153 h 6858000"/>
              <a:gd name="connsiteX26" fmla="*/ 1019354 w 12192002"/>
              <a:gd name="connsiteY26" fmla="*/ 6315006 h 6858000"/>
              <a:gd name="connsiteX27" fmla="*/ 991680 w 12192002"/>
              <a:gd name="connsiteY27" fmla="*/ 6298413 h 6858000"/>
              <a:gd name="connsiteX28" fmla="*/ 409060 w 12192002"/>
              <a:gd name="connsiteY28" fmla="*/ 6671470 h 6858000"/>
              <a:gd name="connsiteX29" fmla="*/ 991680 w 12192002"/>
              <a:gd name="connsiteY29" fmla="*/ 6298413 h 6858000"/>
              <a:gd name="connsiteX30" fmla="*/ 7254615 w 12192002"/>
              <a:gd name="connsiteY30" fmla="*/ 5911918 h 6858000"/>
              <a:gd name="connsiteX31" fmla="*/ 7312589 w 12192002"/>
              <a:gd name="connsiteY31" fmla="*/ 5982309 h 6858000"/>
              <a:gd name="connsiteX32" fmla="*/ 7580896 w 12192002"/>
              <a:gd name="connsiteY32" fmla="*/ 6402069 h 6858000"/>
              <a:gd name="connsiteX33" fmla="*/ 7990862 w 12192002"/>
              <a:gd name="connsiteY33" fmla="*/ 6807025 h 6858000"/>
              <a:gd name="connsiteX34" fmla="*/ 7871964 w 12192002"/>
              <a:gd name="connsiteY34" fmla="*/ 6649139 h 6858000"/>
              <a:gd name="connsiteX35" fmla="*/ 7859674 w 12192002"/>
              <a:gd name="connsiteY35" fmla="*/ 6636358 h 6858000"/>
              <a:gd name="connsiteX36" fmla="*/ 7545050 w 12192002"/>
              <a:gd name="connsiteY36" fmla="*/ 6260110 h 6858000"/>
              <a:gd name="connsiteX37" fmla="*/ 7254615 w 12192002"/>
              <a:gd name="connsiteY37" fmla="*/ 5911918 h 6858000"/>
              <a:gd name="connsiteX38" fmla="*/ 9078855 w 12192002"/>
              <a:gd name="connsiteY38" fmla="*/ 5884754 h 6858000"/>
              <a:gd name="connsiteX39" fmla="*/ 8825188 w 12192002"/>
              <a:gd name="connsiteY39" fmla="*/ 6496752 h 6858000"/>
              <a:gd name="connsiteX40" fmla="*/ 9078855 w 12192002"/>
              <a:gd name="connsiteY40" fmla="*/ 5884754 h 6858000"/>
              <a:gd name="connsiteX41" fmla="*/ 9113805 w 12192002"/>
              <a:gd name="connsiteY41" fmla="*/ 5883072 h 6858000"/>
              <a:gd name="connsiteX42" fmla="*/ 8855200 w 12192002"/>
              <a:gd name="connsiteY42" fmla="*/ 6494950 h 6858000"/>
              <a:gd name="connsiteX43" fmla="*/ 9113805 w 12192002"/>
              <a:gd name="connsiteY43" fmla="*/ 5883072 h 6858000"/>
              <a:gd name="connsiteX44" fmla="*/ 9123940 w 12192002"/>
              <a:gd name="connsiteY44" fmla="*/ 5825040 h 6858000"/>
              <a:gd name="connsiteX45" fmla="*/ 9120846 w 12192002"/>
              <a:gd name="connsiteY45" fmla="*/ 5829053 h 6858000"/>
              <a:gd name="connsiteX46" fmla="*/ 9123267 w 12192002"/>
              <a:gd name="connsiteY46" fmla="*/ 5829425 h 6858000"/>
              <a:gd name="connsiteX47" fmla="*/ 103333 w 12192002"/>
              <a:gd name="connsiteY47" fmla="*/ 5699602 h 6858000"/>
              <a:gd name="connsiteX48" fmla="*/ 233938 w 12192002"/>
              <a:gd name="connsiteY48" fmla="*/ 5809416 h 6858000"/>
              <a:gd name="connsiteX49" fmla="*/ 883580 w 12192002"/>
              <a:gd name="connsiteY49" fmla="*/ 6180710 h 6858000"/>
              <a:gd name="connsiteX50" fmla="*/ 487337 w 12192002"/>
              <a:gd name="connsiteY50" fmla="*/ 5950182 h 6858000"/>
              <a:gd name="connsiteX51" fmla="*/ 354051 w 12192002"/>
              <a:gd name="connsiteY51" fmla="*/ 5854912 h 6858000"/>
              <a:gd name="connsiteX52" fmla="*/ 195436 w 12192002"/>
              <a:gd name="connsiteY52" fmla="*/ 5755068 h 6858000"/>
              <a:gd name="connsiteX53" fmla="*/ 5539432 w 12192002"/>
              <a:gd name="connsiteY53" fmla="*/ 5642928 h 6858000"/>
              <a:gd name="connsiteX54" fmla="*/ 5555462 w 12192002"/>
              <a:gd name="connsiteY54" fmla="*/ 5694454 h 6858000"/>
              <a:gd name="connsiteX55" fmla="*/ 5828270 w 12192002"/>
              <a:gd name="connsiteY55" fmla="*/ 6320663 h 6858000"/>
              <a:gd name="connsiteX56" fmla="*/ 5947416 w 12192002"/>
              <a:gd name="connsiteY56" fmla="*/ 6574846 h 6858000"/>
              <a:gd name="connsiteX57" fmla="*/ 5539432 w 12192002"/>
              <a:gd name="connsiteY57" fmla="*/ 5642928 h 6858000"/>
              <a:gd name="connsiteX58" fmla="*/ 51253 w 12192002"/>
              <a:gd name="connsiteY58" fmla="*/ 5631825 h 6858000"/>
              <a:gd name="connsiteX59" fmla="*/ 211622 w 12192002"/>
              <a:gd name="connsiteY59" fmla="*/ 5728803 h 6858000"/>
              <a:gd name="connsiteX60" fmla="*/ 371652 w 12192002"/>
              <a:gd name="connsiteY60" fmla="*/ 5829062 h 6858000"/>
              <a:gd name="connsiteX61" fmla="*/ 505903 w 12192002"/>
              <a:gd name="connsiteY61" fmla="*/ 5925221 h 6858000"/>
              <a:gd name="connsiteX62" fmla="*/ 899240 w 12192002"/>
              <a:gd name="connsiteY62" fmla="*/ 6153068 h 6858000"/>
              <a:gd name="connsiteX63" fmla="*/ 988114 w 12192002"/>
              <a:gd name="connsiteY63" fmla="*/ 6174204 h 6858000"/>
              <a:gd name="connsiteX64" fmla="*/ 845971 w 12192002"/>
              <a:gd name="connsiteY64" fmla="*/ 6067177 h 6858000"/>
              <a:gd name="connsiteX65" fmla="*/ 448057 w 12192002"/>
              <a:gd name="connsiteY65" fmla="*/ 5841376 h 6858000"/>
              <a:gd name="connsiteX66" fmla="*/ 51253 w 12192002"/>
              <a:gd name="connsiteY66" fmla="*/ 5631825 h 6858000"/>
              <a:gd name="connsiteX67" fmla="*/ 2606687 w 12192002"/>
              <a:gd name="connsiteY67" fmla="*/ 5630718 h 6858000"/>
              <a:gd name="connsiteX68" fmla="*/ 2645658 w 12192002"/>
              <a:gd name="connsiteY68" fmla="*/ 6640259 h 6858000"/>
              <a:gd name="connsiteX69" fmla="*/ 2606687 w 12192002"/>
              <a:gd name="connsiteY69" fmla="*/ 5630718 h 6858000"/>
              <a:gd name="connsiteX70" fmla="*/ 10097724 w 12192002"/>
              <a:gd name="connsiteY70" fmla="*/ 5591852 h 6858000"/>
              <a:gd name="connsiteX71" fmla="*/ 9645248 w 12192002"/>
              <a:gd name="connsiteY71" fmla="*/ 5630119 h 6858000"/>
              <a:gd name="connsiteX72" fmla="*/ 9543858 w 12192002"/>
              <a:gd name="connsiteY72" fmla="*/ 5650510 h 6858000"/>
              <a:gd name="connsiteX73" fmla="*/ 9681648 w 12192002"/>
              <a:gd name="connsiteY73" fmla="*/ 5629828 h 6858000"/>
              <a:gd name="connsiteX74" fmla="*/ 10557846 w 12192002"/>
              <a:gd name="connsiteY74" fmla="*/ 5601337 h 6858000"/>
              <a:gd name="connsiteX75" fmla="*/ 10301704 w 12192002"/>
              <a:gd name="connsiteY75" fmla="*/ 5598847 h 6858000"/>
              <a:gd name="connsiteX76" fmla="*/ 10250553 w 12192002"/>
              <a:gd name="connsiteY76" fmla="*/ 5595539 h 6858000"/>
              <a:gd name="connsiteX77" fmla="*/ 10097724 w 12192002"/>
              <a:gd name="connsiteY77" fmla="*/ 5591852 h 6858000"/>
              <a:gd name="connsiteX78" fmla="*/ 3642057 w 12192002"/>
              <a:gd name="connsiteY78" fmla="*/ 5573487 h 6858000"/>
              <a:gd name="connsiteX79" fmla="*/ 3632981 w 12192002"/>
              <a:gd name="connsiteY79" fmla="*/ 5579437 h 6858000"/>
              <a:gd name="connsiteX80" fmla="*/ 3382436 w 12192002"/>
              <a:gd name="connsiteY80" fmla="*/ 5952726 h 6858000"/>
              <a:gd name="connsiteX81" fmla="*/ 3191929 w 12192002"/>
              <a:gd name="connsiteY81" fmla="*/ 6662669 h 6858000"/>
              <a:gd name="connsiteX82" fmla="*/ 3369898 w 12192002"/>
              <a:gd name="connsiteY82" fmla="*/ 6081771 h 6858000"/>
              <a:gd name="connsiteX83" fmla="*/ 3642057 w 12192002"/>
              <a:gd name="connsiteY83" fmla="*/ 5573487 h 6858000"/>
              <a:gd name="connsiteX84" fmla="*/ 7015907 w 12192002"/>
              <a:gd name="connsiteY84" fmla="*/ 5541548 h 6858000"/>
              <a:gd name="connsiteX85" fmla="*/ 7259646 w 12192002"/>
              <a:gd name="connsiteY85" fmla="*/ 5765985 h 6858000"/>
              <a:gd name="connsiteX86" fmla="*/ 7741483 w 12192002"/>
              <a:gd name="connsiteY86" fmla="*/ 6279980 h 6858000"/>
              <a:gd name="connsiteX87" fmla="*/ 8008941 w 12192002"/>
              <a:gd name="connsiteY87" fmla="*/ 6733560 h 6858000"/>
              <a:gd name="connsiteX88" fmla="*/ 7999234 w 12192002"/>
              <a:gd name="connsiteY88" fmla="*/ 6610993 h 6858000"/>
              <a:gd name="connsiteX89" fmla="*/ 7715154 w 12192002"/>
              <a:gd name="connsiteY89" fmla="*/ 6197148 h 6858000"/>
              <a:gd name="connsiteX90" fmla="*/ 7271900 w 12192002"/>
              <a:gd name="connsiteY90" fmla="*/ 5734551 h 6858000"/>
              <a:gd name="connsiteX91" fmla="*/ 7015907 w 12192002"/>
              <a:gd name="connsiteY91" fmla="*/ 5541548 h 6858000"/>
              <a:gd name="connsiteX92" fmla="*/ 2650666 w 12192002"/>
              <a:gd name="connsiteY92" fmla="*/ 5530686 h 6858000"/>
              <a:gd name="connsiteX93" fmla="*/ 2650249 w 12192002"/>
              <a:gd name="connsiteY93" fmla="*/ 5532101 h 6858000"/>
              <a:gd name="connsiteX94" fmla="*/ 2663808 w 12192002"/>
              <a:gd name="connsiteY94" fmla="*/ 6535215 h 6858000"/>
              <a:gd name="connsiteX95" fmla="*/ 2665418 w 12192002"/>
              <a:gd name="connsiteY95" fmla="*/ 6132756 h 6858000"/>
              <a:gd name="connsiteX96" fmla="*/ 2650666 w 12192002"/>
              <a:gd name="connsiteY96" fmla="*/ 5530686 h 6858000"/>
              <a:gd name="connsiteX97" fmla="*/ 10218664 w 12192002"/>
              <a:gd name="connsiteY97" fmla="*/ 5525300 h 6858000"/>
              <a:gd name="connsiteX98" fmla="*/ 10086154 w 12192002"/>
              <a:gd name="connsiteY98" fmla="*/ 5525937 h 6858000"/>
              <a:gd name="connsiteX99" fmla="*/ 9778614 w 12192002"/>
              <a:gd name="connsiteY99" fmla="*/ 5550189 h 6858000"/>
              <a:gd name="connsiteX100" fmla="*/ 9601703 w 12192002"/>
              <a:gd name="connsiteY100" fmla="*/ 5605852 h 6858000"/>
              <a:gd name="connsiteX101" fmla="*/ 9641684 w 12192002"/>
              <a:gd name="connsiteY101" fmla="*/ 5600203 h 6858000"/>
              <a:gd name="connsiteX102" fmla="*/ 10252799 w 12192002"/>
              <a:gd name="connsiteY102" fmla="*/ 5564971 h 6858000"/>
              <a:gd name="connsiteX103" fmla="*/ 10304297 w 12192002"/>
              <a:gd name="connsiteY103" fmla="*/ 5568822 h 6858000"/>
              <a:gd name="connsiteX104" fmla="*/ 10533945 w 12192002"/>
              <a:gd name="connsiteY104" fmla="*/ 5573703 h 6858000"/>
              <a:gd name="connsiteX105" fmla="*/ 10446061 w 12192002"/>
              <a:gd name="connsiteY105" fmla="*/ 5555562 h 6858000"/>
              <a:gd name="connsiteX106" fmla="*/ 10360877 w 12192002"/>
              <a:gd name="connsiteY106" fmla="*/ 5538004 h 6858000"/>
              <a:gd name="connsiteX107" fmla="*/ 10218664 w 12192002"/>
              <a:gd name="connsiteY107" fmla="*/ 5525300 h 6858000"/>
              <a:gd name="connsiteX108" fmla="*/ 6946849 w 12192002"/>
              <a:gd name="connsiteY108" fmla="*/ 5523271 h 6858000"/>
              <a:gd name="connsiteX109" fmla="*/ 6946972 w 12192002"/>
              <a:gd name="connsiteY109" fmla="*/ 5526491 h 6858000"/>
              <a:gd name="connsiteX110" fmla="*/ 7105827 w 12192002"/>
              <a:gd name="connsiteY110" fmla="*/ 5718700 h 6858000"/>
              <a:gd name="connsiteX111" fmla="*/ 7126431 w 12192002"/>
              <a:gd name="connsiteY111" fmla="*/ 5737872 h 6858000"/>
              <a:gd name="connsiteX112" fmla="*/ 7567269 w 12192002"/>
              <a:gd name="connsiteY112" fmla="*/ 6240461 h 6858000"/>
              <a:gd name="connsiteX113" fmla="*/ 7880270 w 12192002"/>
              <a:gd name="connsiteY113" fmla="*/ 6615176 h 6858000"/>
              <a:gd name="connsiteX114" fmla="*/ 7892560 w 12192002"/>
              <a:gd name="connsiteY114" fmla="*/ 6627949 h 6858000"/>
              <a:gd name="connsiteX115" fmla="*/ 7971643 w 12192002"/>
              <a:gd name="connsiteY115" fmla="*/ 6718236 h 6858000"/>
              <a:gd name="connsiteX116" fmla="*/ 7719359 w 12192002"/>
              <a:gd name="connsiteY116" fmla="*/ 6299011 h 6858000"/>
              <a:gd name="connsiteX117" fmla="*/ 7240170 w 12192002"/>
              <a:gd name="connsiteY117" fmla="*/ 5787985 h 6858000"/>
              <a:gd name="connsiteX118" fmla="*/ 6946849 w 12192002"/>
              <a:gd name="connsiteY118" fmla="*/ 5523271 h 6858000"/>
              <a:gd name="connsiteX119" fmla="*/ 2680277 w 12192002"/>
              <a:gd name="connsiteY119" fmla="*/ 5479204 h 6858000"/>
              <a:gd name="connsiteX120" fmla="*/ 2678972 w 12192002"/>
              <a:gd name="connsiteY120" fmla="*/ 5481582 h 6858000"/>
              <a:gd name="connsiteX121" fmla="*/ 2696666 w 12192002"/>
              <a:gd name="connsiteY121" fmla="*/ 6133836 h 6858000"/>
              <a:gd name="connsiteX122" fmla="*/ 2695769 w 12192002"/>
              <a:gd name="connsiteY122" fmla="*/ 6390955 h 6858000"/>
              <a:gd name="connsiteX123" fmla="*/ 2739893 w 12192002"/>
              <a:gd name="connsiteY123" fmla="*/ 6108357 h 6858000"/>
              <a:gd name="connsiteX124" fmla="*/ 2680277 w 12192002"/>
              <a:gd name="connsiteY124" fmla="*/ 5479204 h 6858000"/>
              <a:gd name="connsiteX125" fmla="*/ 1132195 w 12192002"/>
              <a:gd name="connsiteY125" fmla="*/ 5467980 h 6858000"/>
              <a:gd name="connsiteX126" fmla="*/ 1679056 w 12192002"/>
              <a:gd name="connsiteY126" fmla="*/ 5516907 h 6858000"/>
              <a:gd name="connsiteX127" fmla="*/ 2128648 w 12192002"/>
              <a:gd name="connsiteY127" fmla="*/ 5474249 h 6858000"/>
              <a:gd name="connsiteX128" fmla="*/ 1825619 w 12192002"/>
              <a:gd name="connsiteY128" fmla="*/ 5478447 h 6858000"/>
              <a:gd name="connsiteX129" fmla="*/ 1737798 w 12192002"/>
              <a:gd name="connsiteY129" fmla="*/ 5483353 h 6858000"/>
              <a:gd name="connsiteX130" fmla="*/ 1132195 w 12192002"/>
              <a:gd name="connsiteY130" fmla="*/ 5467980 h 6858000"/>
              <a:gd name="connsiteX131" fmla="*/ 10104407 w 12192002"/>
              <a:gd name="connsiteY131" fmla="*/ 5458317 h 6858000"/>
              <a:gd name="connsiteX132" fmla="*/ 9704375 w 12192002"/>
              <a:gd name="connsiteY132" fmla="*/ 5536349 h 6858000"/>
              <a:gd name="connsiteX133" fmla="*/ 9773804 w 12192002"/>
              <a:gd name="connsiteY133" fmla="*/ 5519543 h 6858000"/>
              <a:gd name="connsiteX134" fmla="*/ 10086605 w 12192002"/>
              <a:gd name="connsiteY134" fmla="*/ 5494992 h 6858000"/>
              <a:gd name="connsiteX135" fmla="*/ 10367276 w 12192002"/>
              <a:gd name="connsiteY135" fmla="*/ 5507848 h 6858000"/>
              <a:gd name="connsiteX136" fmla="*/ 10454262 w 12192002"/>
              <a:gd name="connsiteY136" fmla="*/ 5525798 h 6858000"/>
              <a:gd name="connsiteX137" fmla="*/ 10569223 w 12192002"/>
              <a:gd name="connsiteY137" fmla="*/ 5547311 h 6858000"/>
              <a:gd name="connsiteX138" fmla="*/ 10104407 w 12192002"/>
              <a:gd name="connsiteY138" fmla="*/ 5458317 h 6858000"/>
              <a:gd name="connsiteX139" fmla="*/ 6861797 w 12192002"/>
              <a:gd name="connsiteY139" fmla="*/ 5419899 h 6858000"/>
              <a:gd name="connsiteX140" fmla="*/ 6879594 w 12192002"/>
              <a:gd name="connsiteY140" fmla="*/ 5424547 h 6858000"/>
              <a:gd name="connsiteX141" fmla="*/ 7789028 w 12192002"/>
              <a:gd name="connsiteY141" fmla="*/ 6212316 h 6858000"/>
              <a:gd name="connsiteX142" fmla="*/ 8093600 w 12192002"/>
              <a:gd name="connsiteY142" fmla="*/ 6710671 h 6858000"/>
              <a:gd name="connsiteX143" fmla="*/ 8129425 w 12192002"/>
              <a:gd name="connsiteY143" fmla="*/ 6854298 h 6858000"/>
              <a:gd name="connsiteX144" fmla="*/ 8130898 w 12192002"/>
              <a:gd name="connsiteY144" fmla="*/ 6857998 h 6858000"/>
              <a:gd name="connsiteX145" fmla="*/ 7899365 w 12192002"/>
              <a:gd name="connsiteY145" fmla="*/ 6857998 h 6858000"/>
              <a:gd name="connsiteX146" fmla="*/ 7761176 w 12192002"/>
              <a:gd name="connsiteY146" fmla="*/ 6816656 h 6858000"/>
              <a:gd name="connsiteX147" fmla="*/ 7602080 w 12192002"/>
              <a:gd name="connsiteY147" fmla="*/ 6760867 h 6858000"/>
              <a:gd name="connsiteX148" fmla="*/ 7289862 w 12192002"/>
              <a:gd name="connsiteY148" fmla="*/ 6659827 h 6858000"/>
              <a:gd name="connsiteX149" fmla="*/ 7582411 w 12192002"/>
              <a:gd name="connsiteY149" fmla="*/ 6784122 h 6858000"/>
              <a:gd name="connsiteX150" fmla="*/ 7605759 w 12192002"/>
              <a:gd name="connsiteY150" fmla="*/ 6793465 h 6858000"/>
              <a:gd name="connsiteX151" fmla="*/ 7737910 w 12192002"/>
              <a:gd name="connsiteY151" fmla="*/ 6840638 h 6858000"/>
              <a:gd name="connsiteX152" fmla="*/ 7826532 w 12192002"/>
              <a:gd name="connsiteY152" fmla="*/ 6857999 h 6858000"/>
              <a:gd name="connsiteX153" fmla="*/ 7696096 w 12192002"/>
              <a:gd name="connsiteY153" fmla="*/ 6857999 h 6858000"/>
              <a:gd name="connsiteX154" fmla="*/ 7594081 w 12192002"/>
              <a:gd name="connsiteY154" fmla="*/ 6821149 h 6858000"/>
              <a:gd name="connsiteX155" fmla="*/ 7570734 w 12192002"/>
              <a:gd name="connsiteY155" fmla="*/ 6811799 h 6858000"/>
              <a:gd name="connsiteX156" fmla="*/ 7271814 w 12192002"/>
              <a:gd name="connsiteY156" fmla="*/ 6684601 h 6858000"/>
              <a:gd name="connsiteX157" fmla="*/ 7585232 w 12192002"/>
              <a:gd name="connsiteY157" fmla="*/ 6850060 h 6858000"/>
              <a:gd name="connsiteX158" fmla="*/ 7613775 w 12192002"/>
              <a:gd name="connsiteY158" fmla="*/ 6857998 h 6858000"/>
              <a:gd name="connsiteX159" fmla="*/ 7522197 w 12192002"/>
              <a:gd name="connsiteY159" fmla="*/ 6857998 h 6858000"/>
              <a:gd name="connsiteX160" fmla="*/ 7410696 w 12192002"/>
              <a:gd name="connsiteY160" fmla="*/ 6803861 h 6858000"/>
              <a:gd name="connsiteX161" fmla="*/ 7088673 w 12192002"/>
              <a:gd name="connsiteY161" fmla="*/ 6610396 h 6858000"/>
              <a:gd name="connsiteX162" fmla="*/ 7090188 w 12192002"/>
              <a:gd name="connsiteY162" fmla="*/ 6584365 h 6858000"/>
              <a:gd name="connsiteX163" fmla="*/ 7780046 w 12192002"/>
              <a:gd name="connsiteY163" fmla="*/ 6711283 h 6858000"/>
              <a:gd name="connsiteX164" fmla="*/ 7944957 w 12192002"/>
              <a:gd name="connsiteY164" fmla="*/ 6799347 h 6858000"/>
              <a:gd name="connsiteX165" fmla="*/ 7601828 w 12192002"/>
              <a:gd name="connsiteY165" fmla="*/ 6503934 h 6858000"/>
              <a:gd name="connsiteX166" fmla="*/ 7042773 w 12192002"/>
              <a:gd name="connsiteY166" fmla="*/ 5734011 h 6858000"/>
              <a:gd name="connsiteX167" fmla="*/ 6844835 w 12192002"/>
              <a:gd name="connsiteY167" fmla="*/ 5424988 h 6858000"/>
              <a:gd name="connsiteX168" fmla="*/ 6861797 w 12192002"/>
              <a:gd name="connsiteY168" fmla="*/ 5419899 h 6858000"/>
              <a:gd name="connsiteX169" fmla="*/ 1456157 w 12192002"/>
              <a:gd name="connsiteY169" fmla="*/ 5371404 h 6858000"/>
              <a:gd name="connsiteX170" fmla="*/ 1244432 w 12192002"/>
              <a:gd name="connsiteY170" fmla="*/ 5385601 h 6858000"/>
              <a:gd name="connsiteX171" fmla="*/ 973990 w 12192002"/>
              <a:gd name="connsiteY171" fmla="*/ 5424940 h 6858000"/>
              <a:gd name="connsiteX172" fmla="*/ 1103809 w 12192002"/>
              <a:gd name="connsiteY172" fmla="*/ 5433720 h 6858000"/>
              <a:gd name="connsiteX173" fmla="*/ 1123454 w 12192002"/>
              <a:gd name="connsiteY173" fmla="*/ 5435727 h 6858000"/>
              <a:gd name="connsiteX174" fmla="*/ 1737017 w 12192002"/>
              <a:gd name="connsiteY174" fmla="*/ 5452183 h 6858000"/>
              <a:gd name="connsiteX175" fmla="*/ 1824397 w 12192002"/>
              <a:gd name="connsiteY175" fmla="*/ 5447757 h 6858000"/>
              <a:gd name="connsiteX176" fmla="*/ 2070059 w 12192002"/>
              <a:gd name="connsiteY176" fmla="*/ 5441660 h 6858000"/>
              <a:gd name="connsiteX177" fmla="*/ 1456157 w 12192002"/>
              <a:gd name="connsiteY177" fmla="*/ 5371404 h 6858000"/>
              <a:gd name="connsiteX178" fmla="*/ 4988186 w 12192002"/>
              <a:gd name="connsiteY178" fmla="*/ 5216467 h 6858000"/>
              <a:gd name="connsiteX179" fmla="*/ 4777334 w 12192002"/>
              <a:gd name="connsiteY179" fmla="*/ 5406072 h 6858000"/>
              <a:gd name="connsiteX180" fmla="*/ 4718341 w 12192002"/>
              <a:gd name="connsiteY180" fmla="*/ 5468043 h 6858000"/>
              <a:gd name="connsiteX181" fmla="*/ 4604655 w 12192002"/>
              <a:gd name="connsiteY181" fmla="*/ 5583434 h 6858000"/>
              <a:gd name="connsiteX182" fmla="*/ 4565074 w 12192002"/>
              <a:gd name="connsiteY182" fmla="*/ 5618550 h 6858000"/>
              <a:gd name="connsiteX183" fmla="*/ 4988186 w 12192002"/>
              <a:gd name="connsiteY183" fmla="*/ 5216467 h 6858000"/>
              <a:gd name="connsiteX184" fmla="*/ 4978032 w 12192002"/>
              <a:gd name="connsiteY184" fmla="*/ 5183809 h 6858000"/>
              <a:gd name="connsiteX185" fmla="*/ 4463413 w 12192002"/>
              <a:gd name="connsiteY185" fmla="*/ 5615162 h 6858000"/>
              <a:gd name="connsiteX186" fmla="*/ 4358134 w 12192002"/>
              <a:gd name="connsiteY186" fmla="*/ 5742791 h 6858000"/>
              <a:gd name="connsiteX187" fmla="*/ 4376219 w 12192002"/>
              <a:gd name="connsiteY187" fmla="*/ 5729027 h 6858000"/>
              <a:gd name="connsiteX188" fmla="*/ 4582340 w 12192002"/>
              <a:gd name="connsiteY188" fmla="*/ 5561037 h 6858000"/>
              <a:gd name="connsiteX189" fmla="*/ 4694684 w 12192002"/>
              <a:gd name="connsiteY189" fmla="*/ 5447098 h 6858000"/>
              <a:gd name="connsiteX190" fmla="*/ 4754123 w 12192002"/>
              <a:gd name="connsiteY190" fmla="*/ 5384643 h 6858000"/>
              <a:gd name="connsiteX191" fmla="*/ 4978032 w 12192002"/>
              <a:gd name="connsiteY191" fmla="*/ 5183809 h 6858000"/>
              <a:gd name="connsiteX192" fmla="*/ 7427076 w 12192002"/>
              <a:gd name="connsiteY192" fmla="*/ 5142684 h 6858000"/>
              <a:gd name="connsiteX193" fmla="*/ 7485963 w 12192002"/>
              <a:gd name="connsiteY193" fmla="*/ 5174783 h 6858000"/>
              <a:gd name="connsiteX194" fmla="*/ 7719410 w 12192002"/>
              <a:gd name="connsiteY194" fmla="*/ 5357281 h 6858000"/>
              <a:gd name="connsiteX195" fmla="*/ 7907163 w 12192002"/>
              <a:gd name="connsiteY195" fmla="*/ 5546863 h 6858000"/>
              <a:gd name="connsiteX196" fmla="*/ 7956656 w 12192002"/>
              <a:gd name="connsiteY196" fmla="*/ 5615961 h 6858000"/>
              <a:gd name="connsiteX197" fmla="*/ 8023445 w 12192002"/>
              <a:gd name="connsiteY197" fmla="*/ 5705642 h 6858000"/>
              <a:gd name="connsiteX198" fmla="*/ 7754656 w 12192002"/>
              <a:gd name="connsiteY198" fmla="*/ 5341546 h 6858000"/>
              <a:gd name="connsiteX199" fmla="*/ 7427076 w 12192002"/>
              <a:gd name="connsiteY199" fmla="*/ 5142684 h 6858000"/>
              <a:gd name="connsiteX200" fmla="*/ 7312201 w 12192002"/>
              <a:gd name="connsiteY200" fmla="*/ 5128278 h 6858000"/>
              <a:gd name="connsiteX201" fmla="*/ 7343603 w 12192002"/>
              <a:gd name="connsiteY201" fmla="*/ 5149746 h 6858000"/>
              <a:gd name="connsiteX202" fmla="*/ 7791759 w 12192002"/>
              <a:gd name="connsiteY202" fmla="*/ 5515717 h 6858000"/>
              <a:gd name="connsiteX203" fmla="*/ 7825280 w 12192002"/>
              <a:gd name="connsiteY203" fmla="*/ 5551608 h 6858000"/>
              <a:gd name="connsiteX204" fmla="*/ 7982410 w 12192002"/>
              <a:gd name="connsiteY204" fmla="*/ 5702551 h 6858000"/>
              <a:gd name="connsiteX205" fmla="*/ 7932408 w 12192002"/>
              <a:gd name="connsiteY205" fmla="*/ 5632736 h 6858000"/>
              <a:gd name="connsiteX206" fmla="*/ 7883927 w 12192002"/>
              <a:gd name="connsiteY206" fmla="*/ 5565087 h 6858000"/>
              <a:gd name="connsiteX207" fmla="*/ 7699832 w 12192002"/>
              <a:gd name="connsiteY207" fmla="*/ 5379904 h 6858000"/>
              <a:gd name="connsiteX208" fmla="*/ 7470240 w 12192002"/>
              <a:gd name="connsiteY208" fmla="*/ 5200559 h 6858000"/>
              <a:gd name="connsiteX209" fmla="*/ 7312201 w 12192002"/>
              <a:gd name="connsiteY209" fmla="*/ 5128278 h 6858000"/>
              <a:gd name="connsiteX210" fmla="*/ 7244057 w 12192002"/>
              <a:gd name="connsiteY210" fmla="*/ 5124233 h 6858000"/>
              <a:gd name="connsiteX211" fmla="*/ 7353035 w 12192002"/>
              <a:gd name="connsiteY211" fmla="*/ 5197318 h 6858000"/>
              <a:gd name="connsiteX212" fmla="*/ 7981878 w 12192002"/>
              <a:gd name="connsiteY212" fmla="*/ 5738345 h 6858000"/>
              <a:gd name="connsiteX213" fmla="*/ 7804780 w 12192002"/>
              <a:gd name="connsiteY213" fmla="*/ 5572174 h 6858000"/>
              <a:gd name="connsiteX214" fmla="*/ 7771164 w 12192002"/>
              <a:gd name="connsiteY214" fmla="*/ 5536908 h 6858000"/>
              <a:gd name="connsiteX215" fmla="*/ 7327465 w 12192002"/>
              <a:gd name="connsiteY215" fmla="*/ 5174181 h 6858000"/>
              <a:gd name="connsiteX216" fmla="*/ 7244057 w 12192002"/>
              <a:gd name="connsiteY216" fmla="*/ 5124233 h 6858000"/>
              <a:gd name="connsiteX217" fmla="*/ 7133363 w 12192002"/>
              <a:gd name="connsiteY217" fmla="*/ 5050246 h 6858000"/>
              <a:gd name="connsiteX218" fmla="*/ 8128687 w 12192002"/>
              <a:gd name="connsiteY218" fmla="*/ 5790959 h 6858000"/>
              <a:gd name="connsiteX219" fmla="*/ 8497002 w 12192002"/>
              <a:gd name="connsiteY219" fmla="*/ 6204913 h 6858000"/>
              <a:gd name="connsiteX220" fmla="*/ 8514292 w 12192002"/>
              <a:gd name="connsiteY220" fmla="*/ 6015372 h 6858000"/>
              <a:gd name="connsiteX221" fmla="*/ 8491838 w 12192002"/>
              <a:gd name="connsiteY221" fmla="*/ 5336275 h 6858000"/>
              <a:gd name="connsiteX222" fmla="*/ 8605731 w 12192002"/>
              <a:gd name="connsiteY222" fmla="*/ 5600804 h 6858000"/>
              <a:gd name="connsiteX223" fmla="*/ 8594880 w 12192002"/>
              <a:gd name="connsiteY223" fmla="*/ 6039262 h 6858000"/>
              <a:gd name="connsiteX224" fmla="*/ 8494242 w 12192002"/>
              <a:gd name="connsiteY224" fmla="*/ 6792600 h 6858000"/>
              <a:gd name="connsiteX225" fmla="*/ 8794675 w 12192002"/>
              <a:gd name="connsiteY225" fmla="*/ 6590735 h 6858000"/>
              <a:gd name="connsiteX226" fmla="*/ 8800448 w 12192002"/>
              <a:gd name="connsiteY226" fmla="*/ 6581371 h 6858000"/>
              <a:gd name="connsiteX227" fmla="*/ 8788186 w 12192002"/>
              <a:gd name="connsiteY227" fmla="*/ 6572441 h 6858000"/>
              <a:gd name="connsiteX228" fmla="*/ 9137232 w 12192002"/>
              <a:gd name="connsiteY228" fmla="*/ 5665639 h 6858000"/>
              <a:gd name="connsiteX229" fmla="*/ 9216765 w 12192002"/>
              <a:gd name="connsiteY229" fmla="*/ 5696416 h 6858000"/>
              <a:gd name="connsiteX230" fmla="*/ 8969849 w 12192002"/>
              <a:gd name="connsiteY230" fmla="*/ 6466405 h 6858000"/>
              <a:gd name="connsiteX231" fmla="*/ 9706237 w 12192002"/>
              <a:gd name="connsiteY231" fmla="*/ 6419148 h 6858000"/>
              <a:gd name="connsiteX232" fmla="*/ 10110375 w 12192002"/>
              <a:gd name="connsiteY232" fmla="*/ 6563116 h 6858000"/>
              <a:gd name="connsiteX233" fmla="*/ 10096281 w 12192002"/>
              <a:gd name="connsiteY233" fmla="*/ 6578254 h 6858000"/>
              <a:gd name="connsiteX234" fmla="*/ 9067672 w 12192002"/>
              <a:gd name="connsiteY234" fmla="*/ 6648608 h 6858000"/>
              <a:gd name="connsiteX235" fmla="*/ 8859441 w 12192002"/>
              <a:gd name="connsiteY235" fmla="*/ 6641028 h 6858000"/>
              <a:gd name="connsiteX236" fmla="*/ 8857528 w 12192002"/>
              <a:gd name="connsiteY236" fmla="*/ 6641375 h 6858000"/>
              <a:gd name="connsiteX237" fmla="*/ 8848579 w 12192002"/>
              <a:gd name="connsiteY237" fmla="*/ 6643204 h 6858000"/>
              <a:gd name="connsiteX238" fmla="*/ 8576285 w 12192002"/>
              <a:gd name="connsiteY238" fmla="*/ 6824788 h 6858000"/>
              <a:gd name="connsiteX239" fmla="*/ 8519159 w 12192002"/>
              <a:gd name="connsiteY239" fmla="*/ 6857998 h 6858000"/>
              <a:gd name="connsiteX240" fmla="*/ 8393540 w 12192002"/>
              <a:gd name="connsiteY240" fmla="*/ 6857998 h 6858000"/>
              <a:gd name="connsiteX241" fmla="*/ 8417346 w 12192002"/>
              <a:gd name="connsiteY241" fmla="*/ 6745652 h 6858000"/>
              <a:gd name="connsiteX242" fmla="*/ 8485502 w 12192002"/>
              <a:gd name="connsiteY242" fmla="*/ 6308216 h 6858000"/>
              <a:gd name="connsiteX243" fmla="*/ 8480214 w 12192002"/>
              <a:gd name="connsiteY243" fmla="*/ 6302278 h 6858000"/>
              <a:gd name="connsiteX244" fmla="*/ 8112215 w 12192002"/>
              <a:gd name="connsiteY244" fmla="*/ 5837768 h 6858000"/>
              <a:gd name="connsiteX245" fmla="*/ 8095146 w 12192002"/>
              <a:gd name="connsiteY245" fmla="*/ 5831943 h 6858000"/>
              <a:gd name="connsiteX246" fmla="*/ 7131946 w 12192002"/>
              <a:gd name="connsiteY246" fmla="*/ 5075653 h 6858000"/>
              <a:gd name="connsiteX247" fmla="*/ 7133363 w 12192002"/>
              <a:gd name="connsiteY247" fmla="*/ 5050246 h 6858000"/>
              <a:gd name="connsiteX248" fmla="*/ 1903353 w 12192002"/>
              <a:gd name="connsiteY248" fmla="*/ 5044827 h 6858000"/>
              <a:gd name="connsiteX249" fmla="*/ 1936931 w 12192002"/>
              <a:gd name="connsiteY249" fmla="*/ 5093954 h 6858000"/>
              <a:gd name="connsiteX250" fmla="*/ 2195868 w 12192002"/>
              <a:gd name="connsiteY250" fmla="*/ 5396574 h 6858000"/>
              <a:gd name="connsiteX251" fmla="*/ 2088852 w 12192002"/>
              <a:gd name="connsiteY251" fmla="*/ 5166123 h 6858000"/>
              <a:gd name="connsiteX252" fmla="*/ 1958241 w 12192002"/>
              <a:gd name="connsiteY252" fmla="*/ 5067955 h 6858000"/>
              <a:gd name="connsiteX253" fmla="*/ 1903353 w 12192002"/>
              <a:gd name="connsiteY253" fmla="*/ 5044827 h 6858000"/>
              <a:gd name="connsiteX254" fmla="*/ 11544294 w 12192002"/>
              <a:gd name="connsiteY254" fmla="*/ 4944364 h 6858000"/>
              <a:gd name="connsiteX255" fmla="*/ 11755210 w 12192002"/>
              <a:gd name="connsiteY255" fmla="*/ 5588157 h 6858000"/>
              <a:gd name="connsiteX256" fmla="*/ 11544294 w 12192002"/>
              <a:gd name="connsiteY256" fmla="*/ 4944364 h 6858000"/>
              <a:gd name="connsiteX257" fmla="*/ 11571408 w 12192002"/>
              <a:gd name="connsiteY257" fmla="*/ 4918599 h 6858000"/>
              <a:gd name="connsiteX258" fmla="*/ 11778250 w 12192002"/>
              <a:gd name="connsiteY258" fmla="*/ 5565760 h 6858000"/>
              <a:gd name="connsiteX259" fmla="*/ 11571408 w 12192002"/>
              <a:gd name="connsiteY259" fmla="*/ 4918599 h 6858000"/>
              <a:gd name="connsiteX260" fmla="*/ 11540154 w 12192002"/>
              <a:gd name="connsiteY260" fmla="*/ 4867303 h 6858000"/>
              <a:gd name="connsiteX261" fmla="*/ 11540380 w 12192002"/>
              <a:gd name="connsiteY261" fmla="*/ 4872526 h 6858000"/>
              <a:gd name="connsiteX262" fmla="*/ 11542590 w 12192002"/>
              <a:gd name="connsiteY262" fmla="*/ 4871112 h 6858000"/>
              <a:gd name="connsiteX263" fmla="*/ 10567662 w 12192002"/>
              <a:gd name="connsiteY263" fmla="*/ 4866948 h 6858000"/>
              <a:gd name="connsiteX264" fmla="*/ 10431225 w 12192002"/>
              <a:gd name="connsiteY264" fmla="*/ 4877568 h 6858000"/>
              <a:gd name="connsiteX265" fmla="*/ 10277556 w 12192002"/>
              <a:gd name="connsiteY265" fmla="*/ 4889247 h 6858000"/>
              <a:gd name="connsiteX266" fmla="*/ 10155875 w 12192002"/>
              <a:gd name="connsiteY266" fmla="*/ 4882769 h 6858000"/>
              <a:gd name="connsiteX267" fmla="*/ 10072733 w 12192002"/>
              <a:gd name="connsiteY267" fmla="*/ 4876924 h 6858000"/>
              <a:gd name="connsiteX268" fmla="*/ 9882500 w 12192002"/>
              <a:gd name="connsiteY268" fmla="*/ 4881330 h 6858000"/>
              <a:gd name="connsiteX269" fmla="*/ 9685205 w 12192002"/>
              <a:gd name="connsiteY269" fmla="*/ 4885650 h 6858000"/>
              <a:gd name="connsiteX270" fmla="*/ 9666932 w 12192002"/>
              <a:gd name="connsiteY270" fmla="*/ 4885075 h 6858000"/>
              <a:gd name="connsiteX271" fmla="*/ 9608662 w 12192002"/>
              <a:gd name="connsiteY271" fmla="*/ 4884027 h 6858000"/>
              <a:gd name="connsiteX272" fmla="*/ 10026230 w 12192002"/>
              <a:gd name="connsiteY272" fmla="*/ 4938088 h 6858000"/>
              <a:gd name="connsiteX273" fmla="*/ 10567662 w 12192002"/>
              <a:gd name="connsiteY273" fmla="*/ 4866948 h 6858000"/>
              <a:gd name="connsiteX274" fmla="*/ 10221015 w 12192002"/>
              <a:gd name="connsiteY274" fmla="*/ 4783657 h 6858000"/>
              <a:gd name="connsiteX275" fmla="*/ 10107121 w 12192002"/>
              <a:gd name="connsiteY275" fmla="*/ 4785091 h 6858000"/>
              <a:gd name="connsiteX276" fmla="*/ 9660668 w 12192002"/>
              <a:gd name="connsiteY276" fmla="*/ 4854595 h 6858000"/>
              <a:gd name="connsiteX277" fmla="*/ 9669531 w 12192002"/>
              <a:gd name="connsiteY277" fmla="*/ 4855057 h 6858000"/>
              <a:gd name="connsiteX278" fmla="*/ 9687254 w 12192002"/>
              <a:gd name="connsiteY278" fmla="*/ 4855986 h 6858000"/>
              <a:gd name="connsiteX279" fmla="*/ 9881290 w 12192002"/>
              <a:gd name="connsiteY279" fmla="*/ 4851445 h 6858000"/>
              <a:gd name="connsiteX280" fmla="*/ 10074432 w 12192002"/>
              <a:gd name="connsiteY280" fmla="*/ 4846715 h 6858000"/>
              <a:gd name="connsiteX281" fmla="*/ 10159369 w 12192002"/>
              <a:gd name="connsiteY281" fmla="*/ 4852935 h 6858000"/>
              <a:gd name="connsiteX282" fmla="*/ 10278706 w 12192002"/>
              <a:gd name="connsiteY282" fmla="*/ 4859393 h 6858000"/>
              <a:gd name="connsiteX283" fmla="*/ 10429120 w 12192002"/>
              <a:gd name="connsiteY283" fmla="*/ 4847493 h 6858000"/>
              <a:gd name="connsiteX284" fmla="*/ 10538565 w 12192002"/>
              <a:gd name="connsiteY284" fmla="*/ 4837270 h 6858000"/>
              <a:gd name="connsiteX285" fmla="*/ 10221015 w 12192002"/>
              <a:gd name="connsiteY285" fmla="*/ 4783657 h 6858000"/>
              <a:gd name="connsiteX286" fmla="*/ 1979378 w 12192002"/>
              <a:gd name="connsiteY286" fmla="*/ 4769504 h 6858000"/>
              <a:gd name="connsiteX287" fmla="*/ 2882120 w 12192002"/>
              <a:gd name="connsiteY287" fmla="*/ 5064547 h 6858000"/>
              <a:gd name="connsiteX288" fmla="*/ 2793103 w 12192002"/>
              <a:gd name="connsiteY288" fmla="*/ 5039699 h 6858000"/>
              <a:gd name="connsiteX289" fmla="*/ 2770041 w 12192002"/>
              <a:gd name="connsiteY289" fmla="*/ 5033634 h 6858000"/>
              <a:gd name="connsiteX290" fmla="*/ 1979378 w 12192002"/>
              <a:gd name="connsiteY290" fmla="*/ 4769504 h 6858000"/>
              <a:gd name="connsiteX291" fmla="*/ 1927410 w 12192002"/>
              <a:gd name="connsiteY291" fmla="*/ 4716164 h 6858000"/>
              <a:gd name="connsiteX292" fmla="*/ 1959587 w 12192002"/>
              <a:gd name="connsiteY292" fmla="*/ 4728849 h 6858000"/>
              <a:gd name="connsiteX293" fmla="*/ 2777707 w 12192002"/>
              <a:gd name="connsiteY293" fmla="*/ 5003991 h 6858000"/>
              <a:gd name="connsiteX294" fmla="*/ 2800768 w 12192002"/>
              <a:gd name="connsiteY294" fmla="*/ 5010056 h 6858000"/>
              <a:gd name="connsiteX295" fmla="*/ 2879408 w 12192002"/>
              <a:gd name="connsiteY295" fmla="*/ 5031590 h 6858000"/>
              <a:gd name="connsiteX296" fmla="*/ 2862295 w 12192002"/>
              <a:gd name="connsiteY296" fmla="*/ 5022958 h 6858000"/>
              <a:gd name="connsiteX297" fmla="*/ 2813343 w 12192002"/>
              <a:gd name="connsiteY297" fmla="*/ 4998369 h 6858000"/>
              <a:gd name="connsiteX298" fmla="*/ 2646245 w 12192002"/>
              <a:gd name="connsiteY298" fmla="*/ 4930999 h 6858000"/>
              <a:gd name="connsiteX299" fmla="*/ 1999243 w 12192002"/>
              <a:gd name="connsiteY299" fmla="*/ 4730524 h 6858000"/>
              <a:gd name="connsiteX300" fmla="*/ 1979527 w 12192002"/>
              <a:gd name="connsiteY300" fmla="*/ 4726651 h 6858000"/>
              <a:gd name="connsiteX301" fmla="*/ 1997014 w 12192002"/>
              <a:gd name="connsiteY301" fmla="*/ 4698007 h 6858000"/>
              <a:gd name="connsiteX302" fmla="*/ 2005458 w 12192002"/>
              <a:gd name="connsiteY302" fmla="*/ 4699540 h 6858000"/>
              <a:gd name="connsiteX303" fmla="*/ 2657186 w 12192002"/>
              <a:gd name="connsiteY303" fmla="*/ 4901687 h 6858000"/>
              <a:gd name="connsiteX304" fmla="*/ 2826662 w 12192002"/>
              <a:gd name="connsiteY304" fmla="*/ 4970362 h 6858000"/>
              <a:gd name="connsiteX305" fmla="*/ 2876100 w 12192002"/>
              <a:gd name="connsiteY305" fmla="*/ 4995397 h 6858000"/>
              <a:gd name="connsiteX306" fmla="*/ 3042600 w 12192002"/>
              <a:gd name="connsiteY306" fmla="*/ 5059532 h 6858000"/>
              <a:gd name="connsiteX307" fmla="*/ 1997014 w 12192002"/>
              <a:gd name="connsiteY307" fmla="*/ 4698007 h 6858000"/>
              <a:gd name="connsiteX308" fmla="*/ 9857254 w 12192002"/>
              <a:gd name="connsiteY308" fmla="*/ 4275904 h 6858000"/>
              <a:gd name="connsiteX309" fmla="*/ 8989866 w 12192002"/>
              <a:gd name="connsiteY309" fmla="*/ 4472742 h 6858000"/>
              <a:gd name="connsiteX310" fmla="*/ 8931614 w 12192002"/>
              <a:gd name="connsiteY310" fmla="*/ 4498508 h 6858000"/>
              <a:gd name="connsiteX311" fmla="*/ 8843711 w 12192002"/>
              <a:gd name="connsiteY311" fmla="*/ 4536334 h 6858000"/>
              <a:gd name="connsiteX312" fmla="*/ 8966093 w 12192002"/>
              <a:gd name="connsiteY312" fmla="*/ 4502509 h 6858000"/>
              <a:gd name="connsiteX313" fmla="*/ 9299227 w 12192002"/>
              <a:gd name="connsiteY313" fmla="*/ 4454994 h 6858000"/>
              <a:gd name="connsiteX314" fmla="*/ 9857254 w 12192002"/>
              <a:gd name="connsiteY314" fmla="*/ 4275904 h 6858000"/>
              <a:gd name="connsiteX315" fmla="*/ 9615182 w 12192002"/>
              <a:gd name="connsiteY315" fmla="*/ 4220499 h 6858000"/>
              <a:gd name="connsiteX316" fmla="*/ 9023688 w 12192002"/>
              <a:gd name="connsiteY316" fmla="*/ 4425819 h 6858000"/>
              <a:gd name="connsiteX317" fmla="*/ 9814527 w 12192002"/>
              <a:gd name="connsiteY317" fmla="*/ 4248048 h 6858000"/>
              <a:gd name="connsiteX318" fmla="*/ 9615182 w 12192002"/>
              <a:gd name="connsiteY318" fmla="*/ 4220499 h 6858000"/>
              <a:gd name="connsiteX319" fmla="*/ 2305292 w 12192002"/>
              <a:gd name="connsiteY319" fmla="*/ 4219492 h 6858000"/>
              <a:gd name="connsiteX320" fmla="*/ 3360922 w 12192002"/>
              <a:gd name="connsiteY320" fmla="*/ 4529373 h 6858000"/>
              <a:gd name="connsiteX321" fmla="*/ 3492420 w 12192002"/>
              <a:gd name="connsiteY321" fmla="*/ 4510145 h 6858000"/>
              <a:gd name="connsiteX322" fmla="*/ 3364086 w 12192002"/>
              <a:gd name="connsiteY322" fmla="*/ 4480340 h 6858000"/>
              <a:gd name="connsiteX323" fmla="*/ 3225818 w 12192002"/>
              <a:gd name="connsiteY323" fmla="*/ 4411822 h 6858000"/>
              <a:gd name="connsiteX324" fmla="*/ 3129696 w 12192002"/>
              <a:gd name="connsiteY324" fmla="*/ 4360704 h 6858000"/>
              <a:gd name="connsiteX325" fmla="*/ 2814545 w 12192002"/>
              <a:gd name="connsiteY325" fmla="*/ 4282955 h 6858000"/>
              <a:gd name="connsiteX326" fmla="*/ 2305292 w 12192002"/>
              <a:gd name="connsiteY326" fmla="*/ 4219492 h 6858000"/>
              <a:gd name="connsiteX327" fmla="*/ 2626982 w 12192002"/>
              <a:gd name="connsiteY327" fmla="*/ 4206450 h 6858000"/>
              <a:gd name="connsiteX328" fmla="*/ 2490617 w 12192002"/>
              <a:gd name="connsiteY328" fmla="*/ 4206951 h 6858000"/>
              <a:gd name="connsiteX329" fmla="*/ 2819869 w 12192002"/>
              <a:gd name="connsiteY329" fmla="*/ 4252936 h 6858000"/>
              <a:gd name="connsiteX330" fmla="*/ 3143018 w 12192002"/>
              <a:gd name="connsiteY330" fmla="*/ 4332698 h 6858000"/>
              <a:gd name="connsiteX331" fmla="*/ 3241520 w 12192002"/>
              <a:gd name="connsiteY331" fmla="*/ 4385112 h 6858000"/>
              <a:gd name="connsiteX332" fmla="*/ 3374575 w 12192002"/>
              <a:gd name="connsiteY332" fmla="*/ 4451517 h 6858000"/>
              <a:gd name="connsiteX333" fmla="*/ 3505221 w 12192002"/>
              <a:gd name="connsiteY333" fmla="*/ 4480757 h 6858000"/>
              <a:gd name="connsiteX334" fmla="*/ 2626982 w 12192002"/>
              <a:gd name="connsiteY334" fmla="*/ 4206450 h 6858000"/>
              <a:gd name="connsiteX335" fmla="*/ 9258094 w 12192002"/>
              <a:gd name="connsiteY335" fmla="*/ 3958602 h 6858000"/>
              <a:gd name="connsiteX336" fmla="*/ 8526712 w 12192002"/>
              <a:gd name="connsiteY336" fmla="*/ 4119804 h 6858000"/>
              <a:gd name="connsiteX337" fmla="*/ 9258094 w 12192002"/>
              <a:gd name="connsiteY337" fmla="*/ 3958602 h 6858000"/>
              <a:gd name="connsiteX338" fmla="*/ 1310106 w 12192002"/>
              <a:gd name="connsiteY338" fmla="*/ 3943217 h 6858000"/>
              <a:gd name="connsiteX339" fmla="*/ 854994 w 12192002"/>
              <a:gd name="connsiteY339" fmla="*/ 4399136 h 6858000"/>
              <a:gd name="connsiteX340" fmla="*/ 742462 w 12192002"/>
              <a:gd name="connsiteY340" fmla="*/ 4594648 h 6858000"/>
              <a:gd name="connsiteX341" fmla="*/ 820602 w 12192002"/>
              <a:gd name="connsiteY341" fmla="*/ 4485915 h 6858000"/>
              <a:gd name="connsiteX342" fmla="*/ 878295 w 12192002"/>
              <a:gd name="connsiteY342" fmla="*/ 4403594 h 6858000"/>
              <a:gd name="connsiteX343" fmla="*/ 1240607 w 12192002"/>
              <a:gd name="connsiteY343" fmla="*/ 4010401 h 6858000"/>
              <a:gd name="connsiteX344" fmla="*/ 11225213 w 12192002"/>
              <a:gd name="connsiteY344" fmla="*/ 3936722 h 6858000"/>
              <a:gd name="connsiteX345" fmla="*/ 11182914 w 12192002"/>
              <a:gd name="connsiteY345" fmla="*/ 4196771 h 6858000"/>
              <a:gd name="connsiteX346" fmla="*/ 11099211 w 12192002"/>
              <a:gd name="connsiteY346" fmla="*/ 4613594 h 6858000"/>
              <a:gd name="connsiteX347" fmla="*/ 11064509 w 12192002"/>
              <a:gd name="connsiteY347" fmla="*/ 4707830 h 6858000"/>
              <a:gd name="connsiteX348" fmla="*/ 11049349 w 12192002"/>
              <a:gd name="connsiteY348" fmla="*/ 4747418 h 6858000"/>
              <a:gd name="connsiteX349" fmla="*/ 10978260 w 12192002"/>
              <a:gd name="connsiteY349" fmla="*/ 4966094 h 6858000"/>
              <a:gd name="connsiteX350" fmla="*/ 11225213 w 12192002"/>
              <a:gd name="connsiteY350" fmla="*/ 3936722 h 6858000"/>
              <a:gd name="connsiteX351" fmla="*/ 9168987 w 12192002"/>
              <a:gd name="connsiteY351" fmla="*/ 3919232 h 6858000"/>
              <a:gd name="connsiteX352" fmla="*/ 8603910 w 12192002"/>
              <a:gd name="connsiteY352" fmla="*/ 4068895 h 6858000"/>
              <a:gd name="connsiteX353" fmla="*/ 9252382 w 12192002"/>
              <a:gd name="connsiteY353" fmla="*/ 3927759 h 6858000"/>
              <a:gd name="connsiteX354" fmla="*/ 9168987 w 12192002"/>
              <a:gd name="connsiteY354" fmla="*/ 3919232 h 6858000"/>
              <a:gd name="connsiteX355" fmla="*/ 11201005 w 12192002"/>
              <a:gd name="connsiteY355" fmla="*/ 3900089 h 6858000"/>
              <a:gd name="connsiteX356" fmla="*/ 10968432 w 12192002"/>
              <a:gd name="connsiteY356" fmla="*/ 4885010 h 6858000"/>
              <a:gd name="connsiteX357" fmla="*/ 11019967 w 12192002"/>
              <a:gd name="connsiteY357" fmla="*/ 4735553 h 6858000"/>
              <a:gd name="connsiteX358" fmla="*/ 11035125 w 12192002"/>
              <a:gd name="connsiteY358" fmla="*/ 4695966 h 6858000"/>
              <a:gd name="connsiteX359" fmla="*/ 11069972 w 12192002"/>
              <a:gd name="connsiteY359" fmla="*/ 4603168 h 6858000"/>
              <a:gd name="connsiteX360" fmla="*/ 11152239 w 12192002"/>
              <a:gd name="connsiteY360" fmla="*/ 4192628 h 6858000"/>
              <a:gd name="connsiteX361" fmla="*/ 11201005 w 12192002"/>
              <a:gd name="connsiteY361" fmla="*/ 3900089 h 6858000"/>
              <a:gd name="connsiteX362" fmla="*/ 1423113 w 12192002"/>
              <a:gd name="connsiteY362" fmla="*/ 3874565 h 6858000"/>
              <a:gd name="connsiteX363" fmla="*/ 1260565 w 12192002"/>
              <a:gd name="connsiteY363" fmla="*/ 4031982 h 6858000"/>
              <a:gd name="connsiteX364" fmla="*/ 901900 w 12192002"/>
              <a:gd name="connsiteY364" fmla="*/ 4421236 h 6858000"/>
              <a:gd name="connsiteX365" fmla="*/ 845044 w 12192002"/>
              <a:gd name="connsiteY365" fmla="*/ 4502436 h 6858000"/>
              <a:gd name="connsiteX366" fmla="*/ 685926 w 12192002"/>
              <a:gd name="connsiteY366" fmla="*/ 4703069 h 6858000"/>
              <a:gd name="connsiteX367" fmla="*/ 684248 w 12192002"/>
              <a:gd name="connsiteY367" fmla="*/ 4706721 h 6858000"/>
              <a:gd name="connsiteX368" fmla="*/ 1423113 w 12192002"/>
              <a:gd name="connsiteY368" fmla="*/ 3874565 h 6858000"/>
              <a:gd name="connsiteX369" fmla="*/ 3316479 w 12192002"/>
              <a:gd name="connsiteY369" fmla="*/ 3872136 h 6858000"/>
              <a:gd name="connsiteX370" fmla="*/ 3546806 w 12192002"/>
              <a:gd name="connsiteY370" fmla="*/ 4356139 h 6858000"/>
              <a:gd name="connsiteX371" fmla="*/ 3364433 w 12192002"/>
              <a:gd name="connsiteY371" fmla="*/ 3953121 h 6858000"/>
              <a:gd name="connsiteX372" fmla="*/ 10268559 w 12192002"/>
              <a:gd name="connsiteY372" fmla="*/ 3871054 h 6858000"/>
              <a:gd name="connsiteX373" fmla="*/ 10494169 w 12192002"/>
              <a:gd name="connsiteY373" fmla="*/ 4520780 h 6858000"/>
              <a:gd name="connsiteX374" fmla="*/ 10356661 w 12192002"/>
              <a:gd name="connsiteY374" fmla="*/ 4157302 h 6858000"/>
              <a:gd name="connsiteX375" fmla="*/ 10268559 w 12192002"/>
              <a:gd name="connsiteY375" fmla="*/ 3871054 h 6858000"/>
              <a:gd name="connsiteX376" fmla="*/ 3291335 w 12192002"/>
              <a:gd name="connsiteY376" fmla="*/ 3767420 h 6858000"/>
              <a:gd name="connsiteX377" fmla="*/ 3390805 w 12192002"/>
              <a:gd name="connsiteY377" fmla="*/ 3937163 h 6858000"/>
              <a:gd name="connsiteX378" fmla="*/ 3579062 w 12192002"/>
              <a:gd name="connsiteY378" fmla="*/ 4359040 h 6858000"/>
              <a:gd name="connsiteX379" fmla="*/ 3467355 w 12192002"/>
              <a:gd name="connsiteY379" fmla="*/ 3988130 h 6858000"/>
              <a:gd name="connsiteX380" fmla="*/ 3310753 w 12192002"/>
              <a:gd name="connsiteY380" fmla="*/ 3787140 h 6858000"/>
              <a:gd name="connsiteX381" fmla="*/ 3291335 w 12192002"/>
              <a:gd name="connsiteY381" fmla="*/ 3767420 h 6858000"/>
              <a:gd name="connsiteX382" fmla="*/ 1635889 w 12192002"/>
              <a:gd name="connsiteY382" fmla="*/ 3709494 h 6858000"/>
              <a:gd name="connsiteX383" fmla="*/ 1634800 w 12192002"/>
              <a:gd name="connsiteY383" fmla="*/ 3731111 h 6858000"/>
              <a:gd name="connsiteX384" fmla="*/ 1635889 w 12192002"/>
              <a:gd name="connsiteY384" fmla="*/ 3709494 h 6858000"/>
              <a:gd name="connsiteX385" fmla="*/ 10277529 w 12192002"/>
              <a:gd name="connsiteY385" fmla="*/ 3701307 h 6858000"/>
              <a:gd name="connsiteX386" fmla="*/ 10276797 w 12192002"/>
              <a:gd name="connsiteY386" fmla="*/ 3708672 h 6858000"/>
              <a:gd name="connsiteX387" fmla="*/ 10385906 w 12192002"/>
              <a:gd name="connsiteY387" fmla="*/ 4147031 h 6858000"/>
              <a:gd name="connsiteX388" fmla="*/ 10536458 w 12192002"/>
              <a:gd name="connsiteY388" fmla="*/ 4544310 h 6858000"/>
              <a:gd name="connsiteX389" fmla="*/ 10436479 w 12192002"/>
              <a:gd name="connsiteY389" fmla="*/ 4144570 h 6858000"/>
              <a:gd name="connsiteX390" fmla="*/ 10277529 w 12192002"/>
              <a:gd name="connsiteY390" fmla="*/ 3701307 h 6858000"/>
              <a:gd name="connsiteX391" fmla="*/ 1510397 w 12192002"/>
              <a:gd name="connsiteY391" fmla="*/ 3684705 h 6858000"/>
              <a:gd name="connsiteX392" fmla="*/ 1146550 w 12192002"/>
              <a:gd name="connsiteY392" fmla="*/ 3802012 h 6858000"/>
              <a:gd name="connsiteX393" fmla="*/ 698834 w 12192002"/>
              <a:gd name="connsiteY393" fmla="*/ 3952272 h 6858000"/>
              <a:gd name="connsiteX394" fmla="*/ 34256 w 12192002"/>
              <a:gd name="connsiteY394" fmla="*/ 4347603 h 6858000"/>
              <a:gd name="connsiteX395" fmla="*/ 527241 w 12192002"/>
              <a:gd name="connsiteY395" fmla="*/ 4065078 h 6858000"/>
              <a:gd name="connsiteX396" fmla="*/ 1510397 w 12192002"/>
              <a:gd name="connsiteY396" fmla="*/ 3684705 h 6858000"/>
              <a:gd name="connsiteX397" fmla="*/ 1313114 w 12192002"/>
              <a:gd name="connsiteY397" fmla="*/ 3655216 h 6858000"/>
              <a:gd name="connsiteX398" fmla="*/ 1109304 w 12192002"/>
              <a:gd name="connsiteY398" fmla="*/ 3669030 h 6858000"/>
              <a:gd name="connsiteX399" fmla="*/ 8129 w 12192002"/>
              <a:gd name="connsiteY399" fmla="*/ 4330519 h 6858000"/>
              <a:gd name="connsiteX400" fmla="*/ 687572 w 12192002"/>
              <a:gd name="connsiteY400" fmla="*/ 3925629 h 6858000"/>
              <a:gd name="connsiteX401" fmla="*/ 1138365 w 12192002"/>
              <a:gd name="connsiteY401" fmla="*/ 3774515 h 6858000"/>
              <a:gd name="connsiteX402" fmla="*/ 1505579 w 12192002"/>
              <a:gd name="connsiteY402" fmla="*/ 3655526 h 6858000"/>
              <a:gd name="connsiteX403" fmla="*/ 1313114 w 12192002"/>
              <a:gd name="connsiteY403" fmla="*/ 3655216 h 6858000"/>
              <a:gd name="connsiteX404" fmla="*/ 3655073 w 12192002"/>
              <a:gd name="connsiteY404" fmla="*/ 3650884 h 6858000"/>
              <a:gd name="connsiteX405" fmla="*/ 3989938 w 12192002"/>
              <a:gd name="connsiteY405" fmla="*/ 3991685 h 6858000"/>
              <a:gd name="connsiteX406" fmla="*/ 4393907 w 12192002"/>
              <a:gd name="connsiteY406" fmla="*/ 4261258 h 6858000"/>
              <a:gd name="connsiteX407" fmla="*/ 4648051 w 12192002"/>
              <a:gd name="connsiteY407" fmla="*/ 4374051 h 6858000"/>
              <a:gd name="connsiteX408" fmla="*/ 4383389 w 12192002"/>
              <a:gd name="connsiteY408" fmla="*/ 4184369 h 6858000"/>
              <a:gd name="connsiteX409" fmla="*/ 4165508 w 12192002"/>
              <a:gd name="connsiteY409" fmla="*/ 4035196 h 6858000"/>
              <a:gd name="connsiteX410" fmla="*/ 4068162 w 12192002"/>
              <a:gd name="connsiteY410" fmla="*/ 3953394 h 6858000"/>
              <a:gd name="connsiteX411" fmla="*/ 3981416 w 12192002"/>
              <a:gd name="connsiteY411" fmla="*/ 3880482 h 6858000"/>
              <a:gd name="connsiteX412" fmla="*/ 3800147 w 12192002"/>
              <a:gd name="connsiteY412" fmla="*/ 3749872 h 6858000"/>
              <a:gd name="connsiteX413" fmla="*/ 3670252 w 12192002"/>
              <a:gd name="connsiteY413" fmla="*/ 3622798 h 6858000"/>
              <a:gd name="connsiteX414" fmla="*/ 3817258 w 12192002"/>
              <a:gd name="connsiteY414" fmla="*/ 3723577 h 6858000"/>
              <a:gd name="connsiteX415" fmla="*/ 4000461 w 12192002"/>
              <a:gd name="connsiteY415" fmla="*/ 3855966 h 6858000"/>
              <a:gd name="connsiteX416" fmla="*/ 4088180 w 12192002"/>
              <a:gd name="connsiteY416" fmla="*/ 3929774 h 6858000"/>
              <a:gd name="connsiteX417" fmla="*/ 4184555 w 12192002"/>
              <a:gd name="connsiteY417" fmla="*/ 4010683 h 6858000"/>
              <a:gd name="connsiteX418" fmla="*/ 4399563 w 12192002"/>
              <a:gd name="connsiteY418" fmla="*/ 4158106 h 6858000"/>
              <a:gd name="connsiteX419" fmla="*/ 4684469 w 12192002"/>
              <a:gd name="connsiteY419" fmla="*/ 4364680 h 6858000"/>
              <a:gd name="connsiteX420" fmla="*/ 4690271 w 12192002"/>
              <a:gd name="connsiteY420" fmla="*/ 4370034 h 6858000"/>
              <a:gd name="connsiteX421" fmla="*/ 4136093 w 12192002"/>
              <a:gd name="connsiteY421" fmla="*/ 3858466 h 6858000"/>
              <a:gd name="connsiteX422" fmla="*/ 3670252 w 12192002"/>
              <a:gd name="connsiteY422" fmla="*/ 3622798 h 6858000"/>
              <a:gd name="connsiteX423" fmla="*/ 9334796 w 12192002"/>
              <a:gd name="connsiteY423" fmla="*/ 3456584 h 6858000"/>
              <a:gd name="connsiteX424" fmla="*/ 9651570 w 12192002"/>
              <a:gd name="connsiteY424" fmla="*/ 3826505 h 6858000"/>
              <a:gd name="connsiteX425" fmla="*/ 9334796 w 12192002"/>
              <a:gd name="connsiteY425" fmla="*/ 3456584 h 6858000"/>
              <a:gd name="connsiteX426" fmla="*/ 4440129 w 12192002"/>
              <a:gd name="connsiteY426" fmla="*/ 3448571 h 6858000"/>
              <a:gd name="connsiteX427" fmla="*/ 4856525 w 12192002"/>
              <a:gd name="connsiteY427" fmla="*/ 3915351 h 6858000"/>
              <a:gd name="connsiteX428" fmla="*/ 5059055 w 12192002"/>
              <a:gd name="connsiteY428" fmla="*/ 4108918 h 6858000"/>
              <a:gd name="connsiteX429" fmla="*/ 5290070 w 12192002"/>
              <a:gd name="connsiteY429" fmla="*/ 4263619 h 6858000"/>
              <a:gd name="connsiteX430" fmla="*/ 4834991 w 12192002"/>
              <a:gd name="connsiteY430" fmla="*/ 3830985 h 6858000"/>
              <a:gd name="connsiteX431" fmla="*/ 4440129 w 12192002"/>
              <a:gd name="connsiteY431" fmla="*/ 3448571 h 6858000"/>
              <a:gd name="connsiteX432" fmla="*/ 4441737 w 12192002"/>
              <a:gd name="connsiteY432" fmla="*/ 3399734 h 6858000"/>
              <a:gd name="connsiteX433" fmla="*/ 4431236 w 12192002"/>
              <a:gd name="connsiteY433" fmla="*/ 3400954 h 6858000"/>
              <a:gd name="connsiteX434" fmla="*/ 4557150 w 12192002"/>
              <a:gd name="connsiteY434" fmla="*/ 3510023 h 6858000"/>
              <a:gd name="connsiteX435" fmla="*/ 4856936 w 12192002"/>
              <a:gd name="connsiteY435" fmla="*/ 3809146 h 6858000"/>
              <a:gd name="connsiteX436" fmla="*/ 5111996 w 12192002"/>
              <a:gd name="connsiteY436" fmla="*/ 4065759 h 6858000"/>
              <a:gd name="connsiteX437" fmla="*/ 5388877 w 12192002"/>
              <a:gd name="connsiteY437" fmla="*/ 4300185 h 6858000"/>
              <a:gd name="connsiteX438" fmla="*/ 5425556 w 12192002"/>
              <a:gd name="connsiteY438" fmla="*/ 4308967 h 6858000"/>
              <a:gd name="connsiteX439" fmla="*/ 4943646 w 12192002"/>
              <a:gd name="connsiteY439" fmla="*/ 3822916 h 6858000"/>
              <a:gd name="connsiteX440" fmla="*/ 4594837 w 12192002"/>
              <a:gd name="connsiteY440" fmla="*/ 3532274 h 6858000"/>
              <a:gd name="connsiteX441" fmla="*/ 4441737 w 12192002"/>
              <a:gd name="connsiteY441" fmla="*/ 3399734 h 6858000"/>
              <a:gd name="connsiteX442" fmla="*/ 5425834 w 12192002"/>
              <a:gd name="connsiteY442" fmla="*/ 3162785 h 6858000"/>
              <a:gd name="connsiteX443" fmla="*/ 5401644 w 12192002"/>
              <a:gd name="connsiteY443" fmla="*/ 3617847 h 6858000"/>
              <a:gd name="connsiteX444" fmla="*/ 5467256 w 12192002"/>
              <a:gd name="connsiteY444" fmla="*/ 4175494 h 6858000"/>
              <a:gd name="connsiteX445" fmla="*/ 5448069 w 12192002"/>
              <a:gd name="connsiteY445" fmla="*/ 3567554 h 6858000"/>
              <a:gd name="connsiteX446" fmla="*/ 1318687 w 12192002"/>
              <a:gd name="connsiteY446" fmla="*/ 3113840 h 6858000"/>
              <a:gd name="connsiteX447" fmla="*/ 1066793 w 12192002"/>
              <a:gd name="connsiteY447" fmla="*/ 3212171 h 6858000"/>
              <a:gd name="connsiteX448" fmla="*/ 993319 w 12192002"/>
              <a:gd name="connsiteY448" fmla="*/ 3247648 h 6858000"/>
              <a:gd name="connsiteX449" fmla="*/ 853081 w 12192002"/>
              <a:gd name="connsiteY449" fmla="*/ 3312410 h 6858000"/>
              <a:gd name="connsiteX450" fmla="*/ 805957 w 12192002"/>
              <a:gd name="connsiteY450" fmla="*/ 3330443 h 6858000"/>
              <a:gd name="connsiteX451" fmla="*/ 1318687 w 12192002"/>
              <a:gd name="connsiteY451" fmla="*/ 3113840 h 6858000"/>
              <a:gd name="connsiteX452" fmla="*/ 5453701 w 12192002"/>
              <a:gd name="connsiteY452" fmla="*/ 3090882 h 6858000"/>
              <a:gd name="connsiteX453" fmla="*/ 5480135 w 12192002"/>
              <a:gd name="connsiteY453" fmla="*/ 3565802 h 6858000"/>
              <a:gd name="connsiteX454" fmla="*/ 5499022 w 12192002"/>
              <a:gd name="connsiteY454" fmla="*/ 4166310 h 6858000"/>
              <a:gd name="connsiteX455" fmla="*/ 5547022 w 12192002"/>
              <a:gd name="connsiteY455" fmla="*/ 3607838 h 6858000"/>
              <a:gd name="connsiteX456" fmla="*/ 5515964 w 12192002"/>
              <a:gd name="connsiteY456" fmla="*/ 3378541 h 6858000"/>
              <a:gd name="connsiteX457" fmla="*/ 5453701 w 12192002"/>
              <a:gd name="connsiteY457" fmla="*/ 3090882 h 6858000"/>
              <a:gd name="connsiteX458" fmla="*/ 9790480 w 12192002"/>
              <a:gd name="connsiteY458" fmla="*/ 3078533 h 6858000"/>
              <a:gd name="connsiteX459" fmla="*/ 9763295 w 12192002"/>
              <a:gd name="connsiteY459" fmla="*/ 3245370 h 6858000"/>
              <a:gd name="connsiteX460" fmla="*/ 9736458 w 12192002"/>
              <a:gd name="connsiteY460" fmla="*/ 3758413 h 6858000"/>
              <a:gd name="connsiteX461" fmla="*/ 9763499 w 12192002"/>
              <a:gd name="connsiteY461" fmla="*/ 3528057 h 6858000"/>
              <a:gd name="connsiteX462" fmla="*/ 9793906 w 12192002"/>
              <a:gd name="connsiteY462" fmla="*/ 3231157 h 6858000"/>
              <a:gd name="connsiteX463" fmla="*/ 9791874 w 12192002"/>
              <a:gd name="connsiteY463" fmla="*/ 3142788 h 6858000"/>
              <a:gd name="connsiteX464" fmla="*/ 9790480 w 12192002"/>
              <a:gd name="connsiteY464" fmla="*/ 3078533 h 6858000"/>
              <a:gd name="connsiteX465" fmla="*/ 1238695 w 12192002"/>
              <a:gd name="connsiteY465" fmla="*/ 3076820 h 6858000"/>
              <a:gd name="connsiteX466" fmla="*/ 716371 w 12192002"/>
              <a:gd name="connsiteY466" fmla="*/ 3293249 h 6858000"/>
              <a:gd name="connsiteX467" fmla="*/ 579522 w 12192002"/>
              <a:gd name="connsiteY467" fmla="*/ 3371759 h 6858000"/>
              <a:gd name="connsiteX468" fmla="*/ 600288 w 12192002"/>
              <a:gd name="connsiteY468" fmla="*/ 3365555 h 6858000"/>
              <a:gd name="connsiteX469" fmla="*/ 840692 w 12192002"/>
              <a:gd name="connsiteY469" fmla="*/ 3284921 h 6858000"/>
              <a:gd name="connsiteX470" fmla="*/ 979248 w 12192002"/>
              <a:gd name="connsiteY470" fmla="*/ 3221003 h 6858000"/>
              <a:gd name="connsiteX471" fmla="*/ 1053282 w 12192002"/>
              <a:gd name="connsiteY471" fmla="*/ 3185247 h 6858000"/>
              <a:gd name="connsiteX472" fmla="*/ 1320603 w 12192002"/>
              <a:gd name="connsiteY472" fmla="*/ 3081281 h 6858000"/>
              <a:gd name="connsiteX473" fmla="*/ 1238695 w 12192002"/>
              <a:gd name="connsiteY473" fmla="*/ 3076820 h 6858000"/>
              <a:gd name="connsiteX474" fmla="*/ 5425627 w 12192002"/>
              <a:gd name="connsiteY474" fmla="*/ 2954192 h 6858000"/>
              <a:gd name="connsiteX475" fmla="*/ 5470769 w 12192002"/>
              <a:gd name="connsiteY475" fmla="*/ 3005435 h 6858000"/>
              <a:gd name="connsiteX476" fmla="*/ 5519779 w 12192002"/>
              <a:gd name="connsiteY476" fmla="*/ 4359223 h 6858000"/>
              <a:gd name="connsiteX477" fmla="*/ 5520293 w 12192002"/>
              <a:gd name="connsiteY477" fmla="*/ 4360602 h 6858000"/>
              <a:gd name="connsiteX478" fmla="*/ 5767221 w 12192002"/>
              <a:gd name="connsiteY478" fmla="*/ 4665564 h 6858000"/>
              <a:gd name="connsiteX479" fmla="*/ 6937169 w 12192002"/>
              <a:gd name="connsiteY479" fmla="*/ 4815941 h 6858000"/>
              <a:gd name="connsiteX480" fmla="*/ 6953922 w 12192002"/>
              <a:gd name="connsiteY480" fmla="*/ 4890068 h 6858000"/>
              <a:gd name="connsiteX481" fmla="*/ 6071359 w 12192002"/>
              <a:gd name="connsiteY481" fmla="*/ 4770770 h 6858000"/>
              <a:gd name="connsiteX482" fmla="*/ 6038839 w 12192002"/>
              <a:gd name="connsiteY482" fmla="*/ 4764474 h 6858000"/>
              <a:gd name="connsiteX483" fmla="*/ 6038705 w 12192002"/>
              <a:gd name="connsiteY483" fmla="*/ 4763847 h 6858000"/>
              <a:gd name="connsiteX484" fmla="*/ 6037783 w 12192002"/>
              <a:gd name="connsiteY484" fmla="*/ 4764270 h 6858000"/>
              <a:gd name="connsiteX485" fmla="*/ 6038839 w 12192002"/>
              <a:gd name="connsiteY485" fmla="*/ 4764474 h 6858000"/>
              <a:gd name="connsiteX486" fmla="*/ 6040338 w 12192002"/>
              <a:gd name="connsiteY486" fmla="*/ 4771418 h 6858000"/>
              <a:gd name="connsiteX487" fmla="*/ 6024488 w 12192002"/>
              <a:gd name="connsiteY487" fmla="*/ 4809903 h 6858000"/>
              <a:gd name="connsiteX488" fmla="*/ 5599771 w 12192002"/>
              <a:gd name="connsiteY488" fmla="*/ 5509652 h 6858000"/>
              <a:gd name="connsiteX489" fmla="*/ 5548843 w 12192002"/>
              <a:gd name="connsiteY489" fmla="*/ 5563845 h 6858000"/>
              <a:gd name="connsiteX490" fmla="*/ 5940952 w 12192002"/>
              <a:gd name="connsiteY490" fmla="*/ 6250028 h 6858000"/>
              <a:gd name="connsiteX491" fmla="*/ 6043441 w 12192002"/>
              <a:gd name="connsiteY491" fmla="*/ 6665847 h 6858000"/>
              <a:gd name="connsiteX492" fmla="*/ 6093432 w 12192002"/>
              <a:gd name="connsiteY492" fmla="*/ 6858000 h 6858000"/>
              <a:gd name="connsiteX493" fmla="*/ 6034344 w 12192002"/>
              <a:gd name="connsiteY493" fmla="*/ 6858000 h 6858000"/>
              <a:gd name="connsiteX494" fmla="*/ 6026679 w 12192002"/>
              <a:gd name="connsiteY494" fmla="*/ 6836959 h 6858000"/>
              <a:gd name="connsiteX495" fmla="*/ 5800441 w 12192002"/>
              <a:gd name="connsiteY495" fmla="*/ 6335286 h 6858000"/>
              <a:gd name="connsiteX496" fmla="*/ 5526562 w 12192002"/>
              <a:gd name="connsiteY496" fmla="*/ 5705388 h 6858000"/>
              <a:gd name="connsiteX497" fmla="*/ 5519640 w 12192002"/>
              <a:gd name="connsiteY497" fmla="*/ 5683774 h 6858000"/>
              <a:gd name="connsiteX498" fmla="*/ 5844559 w 12192002"/>
              <a:gd name="connsiteY498" fmla="*/ 6553349 h 6858000"/>
              <a:gd name="connsiteX499" fmla="*/ 5975994 w 12192002"/>
              <a:gd name="connsiteY499" fmla="*/ 6858000 h 6858000"/>
              <a:gd name="connsiteX500" fmla="*/ 5898547 w 12192002"/>
              <a:gd name="connsiteY500" fmla="*/ 6858000 h 6858000"/>
              <a:gd name="connsiteX501" fmla="*/ 5682041 w 12192002"/>
              <a:gd name="connsiteY501" fmla="*/ 6355860 h 6858000"/>
              <a:gd name="connsiteX502" fmla="*/ 5461758 w 12192002"/>
              <a:gd name="connsiteY502" fmla="*/ 5820220 h 6858000"/>
              <a:gd name="connsiteX503" fmla="*/ 5237282 w 12192002"/>
              <a:gd name="connsiteY503" fmla="*/ 6579086 h 6858000"/>
              <a:gd name="connsiteX504" fmla="*/ 5115009 w 12192002"/>
              <a:gd name="connsiteY504" fmla="*/ 6858000 h 6858000"/>
              <a:gd name="connsiteX505" fmla="*/ 5028074 w 12192002"/>
              <a:gd name="connsiteY505" fmla="*/ 6858000 h 6858000"/>
              <a:gd name="connsiteX506" fmla="*/ 5079508 w 12192002"/>
              <a:gd name="connsiteY506" fmla="*/ 6749074 h 6858000"/>
              <a:gd name="connsiteX507" fmla="*/ 5371846 w 12192002"/>
              <a:gd name="connsiteY507" fmla="*/ 5924413 h 6858000"/>
              <a:gd name="connsiteX508" fmla="*/ 5270512 w 12192002"/>
              <a:gd name="connsiteY508" fmla="*/ 6138975 h 6858000"/>
              <a:gd name="connsiteX509" fmla="*/ 5062409 w 12192002"/>
              <a:gd name="connsiteY509" fmla="*/ 6653544 h 6858000"/>
              <a:gd name="connsiteX510" fmla="*/ 5036628 w 12192002"/>
              <a:gd name="connsiteY510" fmla="*/ 6754247 h 6858000"/>
              <a:gd name="connsiteX511" fmla="*/ 5009112 w 12192002"/>
              <a:gd name="connsiteY511" fmla="*/ 6858000 h 6858000"/>
              <a:gd name="connsiteX512" fmla="*/ 4976679 w 12192002"/>
              <a:gd name="connsiteY512" fmla="*/ 6858000 h 6858000"/>
              <a:gd name="connsiteX513" fmla="*/ 5006536 w 12192002"/>
              <a:gd name="connsiteY513" fmla="*/ 6747068 h 6858000"/>
              <a:gd name="connsiteX514" fmla="*/ 5032723 w 12192002"/>
              <a:gd name="connsiteY514" fmla="*/ 6644957 h 6858000"/>
              <a:gd name="connsiteX515" fmla="*/ 5242949 w 12192002"/>
              <a:gd name="connsiteY515" fmla="*/ 6125175 h 6858000"/>
              <a:gd name="connsiteX516" fmla="*/ 5286321 w 12192002"/>
              <a:gd name="connsiteY516" fmla="*/ 6033555 h 6858000"/>
              <a:gd name="connsiteX517" fmla="*/ 5008210 w 12192002"/>
              <a:gd name="connsiteY517" fmla="*/ 6649194 h 6858000"/>
              <a:gd name="connsiteX518" fmla="*/ 4986321 w 12192002"/>
              <a:gd name="connsiteY518" fmla="*/ 6765687 h 6858000"/>
              <a:gd name="connsiteX519" fmla="*/ 4973474 w 12192002"/>
              <a:gd name="connsiteY519" fmla="*/ 6858000 h 6858000"/>
              <a:gd name="connsiteX520" fmla="*/ 4907178 w 12192002"/>
              <a:gd name="connsiteY520" fmla="*/ 6858000 h 6858000"/>
              <a:gd name="connsiteX521" fmla="*/ 4910810 w 12192002"/>
              <a:gd name="connsiteY521" fmla="*/ 6829660 h 6858000"/>
              <a:gd name="connsiteX522" fmla="*/ 4987461 w 12192002"/>
              <a:gd name="connsiteY522" fmla="*/ 6432994 h 6858000"/>
              <a:gd name="connsiteX523" fmla="*/ 5179262 w 12192002"/>
              <a:gd name="connsiteY523" fmla="*/ 6035044 h 6858000"/>
              <a:gd name="connsiteX524" fmla="*/ 4689678 w 12192002"/>
              <a:gd name="connsiteY524" fmla="*/ 6440241 h 6858000"/>
              <a:gd name="connsiteX525" fmla="*/ 4477543 w 12192002"/>
              <a:gd name="connsiteY525" fmla="*/ 6674836 h 6858000"/>
              <a:gd name="connsiteX526" fmla="*/ 4329957 w 12192002"/>
              <a:gd name="connsiteY526" fmla="*/ 6858000 h 6858000"/>
              <a:gd name="connsiteX527" fmla="*/ 4218595 w 12192002"/>
              <a:gd name="connsiteY527" fmla="*/ 6858000 h 6858000"/>
              <a:gd name="connsiteX528" fmla="*/ 4368888 w 12192002"/>
              <a:gd name="connsiteY528" fmla="*/ 6668412 h 6858000"/>
              <a:gd name="connsiteX529" fmla="*/ 4563091 w 12192002"/>
              <a:gd name="connsiteY529" fmla="*/ 6442508 h 6858000"/>
              <a:gd name="connsiteX530" fmla="*/ 5387324 w 12192002"/>
              <a:gd name="connsiteY530" fmla="*/ 5705830 h 6858000"/>
              <a:gd name="connsiteX531" fmla="*/ 5073620 w 12192002"/>
              <a:gd name="connsiteY531" fmla="*/ 5955437 h 6858000"/>
              <a:gd name="connsiteX532" fmla="*/ 4689789 w 12192002"/>
              <a:gd name="connsiteY532" fmla="*/ 6268382 h 6858000"/>
              <a:gd name="connsiteX533" fmla="*/ 4418722 w 12192002"/>
              <a:gd name="connsiteY533" fmla="*/ 6570886 h 6858000"/>
              <a:gd name="connsiteX534" fmla="*/ 4214944 w 12192002"/>
              <a:gd name="connsiteY534" fmla="*/ 6858000 h 6858000"/>
              <a:gd name="connsiteX535" fmla="*/ 4177898 w 12192002"/>
              <a:gd name="connsiteY535" fmla="*/ 6858000 h 6858000"/>
              <a:gd name="connsiteX536" fmla="*/ 4391597 w 12192002"/>
              <a:gd name="connsiteY536" fmla="*/ 6556370 h 6858000"/>
              <a:gd name="connsiteX537" fmla="*/ 4668889 w 12192002"/>
              <a:gd name="connsiteY537" fmla="*/ 6246399 h 6858000"/>
              <a:gd name="connsiteX538" fmla="*/ 5055427 w 12192002"/>
              <a:gd name="connsiteY538" fmla="*/ 5931476 h 6858000"/>
              <a:gd name="connsiteX539" fmla="*/ 5371813 w 12192002"/>
              <a:gd name="connsiteY539" fmla="*/ 5678975 h 6858000"/>
              <a:gd name="connsiteX540" fmla="*/ 4987918 w 12192002"/>
              <a:gd name="connsiteY540" fmla="*/ 5838701 h 6858000"/>
              <a:gd name="connsiteX541" fmla="*/ 4317146 w 12192002"/>
              <a:gd name="connsiteY541" fmla="*/ 6587716 h 6858000"/>
              <a:gd name="connsiteX542" fmla="*/ 4171627 w 12192002"/>
              <a:gd name="connsiteY542" fmla="*/ 6858000 h 6858000"/>
              <a:gd name="connsiteX543" fmla="*/ 4081585 w 12192002"/>
              <a:gd name="connsiteY543" fmla="*/ 6858000 h 6858000"/>
              <a:gd name="connsiteX544" fmla="*/ 4238603 w 12192002"/>
              <a:gd name="connsiteY544" fmla="*/ 6559341 h 6858000"/>
              <a:gd name="connsiteX545" fmla="*/ 4778333 w 12192002"/>
              <a:gd name="connsiteY545" fmla="*/ 5873626 h 6858000"/>
              <a:gd name="connsiteX546" fmla="*/ 5414185 w 12192002"/>
              <a:gd name="connsiteY546" fmla="*/ 5573882 h 6858000"/>
              <a:gd name="connsiteX547" fmla="*/ 5959648 w 12192002"/>
              <a:gd name="connsiteY547" fmla="*/ 4760797 h 6858000"/>
              <a:gd name="connsiteX548" fmla="*/ 5355019 w 12192002"/>
              <a:gd name="connsiteY548" fmla="*/ 4734672 h 6858000"/>
              <a:gd name="connsiteX549" fmla="*/ 5083565 w 12192002"/>
              <a:gd name="connsiteY549" fmla="*/ 5179121 h 6858000"/>
              <a:gd name="connsiteX550" fmla="*/ 4713577 w 12192002"/>
              <a:gd name="connsiteY550" fmla="*/ 5616803 h 6858000"/>
              <a:gd name="connsiteX551" fmla="*/ 3989559 w 12192002"/>
              <a:gd name="connsiteY551" fmla="*/ 6145945 h 6858000"/>
              <a:gd name="connsiteX552" fmla="*/ 3939824 w 12192002"/>
              <a:gd name="connsiteY552" fmla="*/ 6066900 h 6858000"/>
              <a:gd name="connsiteX553" fmla="*/ 4584537 w 12192002"/>
              <a:gd name="connsiteY553" fmla="*/ 5324826 h 6858000"/>
              <a:gd name="connsiteX554" fmla="*/ 5037105 w 12192002"/>
              <a:gd name="connsiteY554" fmla="*/ 5088765 h 6858000"/>
              <a:gd name="connsiteX555" fmla="*/ 5039930 w 12192002"/>
              <a:gd name="connsiteY555" fmla="*/ 5089585 h 6858000"/>
              <a:gd name="connsiteX556" fmla="*/ 5263764 w 12192002"/>
              <a:gd name="connsiteY556" fmla="*/ 4735525 h 6858000"/>
              <a:gd name="connsiteX557" fmla="*/ 4086300 w 12192002"/>
              <a:gd name="connsiteY557" fmla="*/ 4884599 h 6858000"/>
              <a:gd name="connsiteX558" fmla="*/ 4085485 w 12192002"/>
              <a:gd name="connsiteY558" fmla="*/ 4899070 h 6858000"/>
              <a:gd name="connsiteX559" fmla="*/ 3871915 w 12192002"/>
              <a:gd name="connsiteY559" fmla="*/ 5253645 h 6858000"/>
              <a:gd name="connsiteX560" fmla="*/ 3799374 w 12192002"/>
              <a:gd name="connsiteY560" fmla="*/ 5466127 h 6858000"/>
              <a:gd name="connsiteX561" fmla="*/ 3498850 w 12192002"/>
              <a:gd name="connsiteY561" fmla="*/ 6661888 h 6858000"/>
              <a:gd name="connsiteX562" fmla="*/ 3399216 w 12192002"/>
              <a:gd name="connsiteY562" fmla="*/ 6858000 h 6858000"/>
              <a:gd name="connsiteX563" fmla="*/ 3303688 w 12192002"/>
              <a:gd name="connsiteY563" fmla="*/ 6858000 h 6858000"/>
              <a:gd name="connsiteX564" fmla="*/ 3391774 w 12192002"/>
              <a:gd name="connsiteY564" fmla="*/ 6697181 h 6858000"/>
              <a:gd name="connsiteX565" fmla="*/ 3735540 w 12192002"/>
              <a:gd name="connsiteY565" fmla="*/ 5546923 h 6858000"/>
              <a:gd name="connsiteX566" fmla="*/ 3729438 w 12192002"/>
              <a:gd name="connsiteY566" fmla="*/ 5569058 h 6858000"/>
              <a:gd name="connsiteX567" fmla="*/ 3707782 w 12192002"/>
              <a:gd name="connsiteY567" fmla="*/ 5644908 h 6858000"/>
              <a:gd name="connsiteX568" fmla="*/ 3583827 w 12192002"/>
              <a:gd name="connsiteY568" fmla="*/ 6039215 h 6858000"/>
              <a:gd name="connsiteX569" fmla="*/ 3547861 w 12192002"/>
              <a:gd name="connsiteY569" fmla="*/ 6129609 h 6858000"/>
              <a:gd name="connsiteX570" fmla="*/ 3490905 w 12192002"/>
              <a:gd name="connsiteY570" fmla="*/ 6277660 h 6858000"/>
              <a:gd name="connsiteX571" fmla="*/ 3455859 w 12192002"/>
              <a:gd name="connsiteY571" fmla="*/ 6391301 h 6858000"/>
              <a:gd name="connsiteX572" fmla="*/ 3429112 w 12192002"/>
              <a:gd name="connsiteY572" fmla="*/ 6479469 h 6858000"/>
              <a:gd name="connsiteX573" fmla="*/ 3304862 w 12192002"/>
              <a:gd name="connsiteY573" fmla="*/ 6796476 h 6858000"/>
              <a:gd name="connsiteX574" fmla="*/ 3276071 w 12192002"/>
              <a:gd name="connsiteY574" fmla="*/ 6858000 h 6858000"/>
              <a:gd name="connsiteX575" fmla="*/ 3240805 w 12192002"/>
              <a:gd name="connsiteY575" fmla="*/ 6858000 h 6858000"/>
              <a:gd name="connsiteX576" fmla="*/ 3275917 w 12192002"/>
              <a:gd name="connsiteY576" fmla="*/ 6783192 h 6858000"/>
              <a:gd name="connsiteX577" fmla="*/ 3399358 w 12192002"/>
              <a:gd name="connsiteY577" fmla="*/ 6469011 h 6858000"/>
              <a:gd name="connsiteX578" fmla="*/ 3425650 w 12192002"/>
              <a:gd name="connsiteY578" fmla="*/ 6381333 h 6858000"/>
              <a:gd name="connsiteX579" fmla="*/ 3460661 w 12192002"/>
              <a:gd name="connsiteY579" fmla="*/ 6266763 h 6858000"/>
              <a:gd name="connsiteX580" fmla="*/ 3518021 w 12192002"/>
              <a:gd name="connsiteY580" fmla="*/ 6117298 h 6858000"/>
              <a:gd name="connsiteX581" fmla="*/ 3554035 w 12192002"/>
              <a:gd name="connsiteY581" fmla="*/ 6027832 h 6858000"/>
              <a:gd name="connsiteX582" fmla="*/ 3677174 w 12192002"/>
              <a:gd name="connsiteY582" fmla="*/ 5636351 h 6858000"/>
              <a:gd name="connsiteX583" fmla="*/ 3698819 w 12192002"/>
              <a:gd name="connsiteY583" fmla="*/ 5560503 h 6858000"/>
              <a:gd name="connsiteX584" fmla="*/ 3702094 w 12192002"/>
              <a:gd name="connsiteY584" fmla="*/ 5549194 h 6858000"/>
              <a:gd name="connsiteX585" fmla="*/ 3398355 w 12192002"/>
              <a:gd name="connsiteY585" fmla="*/ 6094603 h 6858000"/>
              <a:gd name="connsiteX586" fmla="*/ 3193941 w 12192002"/>
              <a:gd name="connsiteY586" fmla="*/ 6798775 h 6858000"/>
              <a:gd name="connsiteX587" fmla="*/ 3184140 w 12192002"/>
              <a:gd name="connsiteY587" fmla="*/ 6858000 h 6858000"/>
              <a:gd name="connsiteX588" fmla="*/ 3099978 w 12192002"/>
              <a:gd name="connsiteY588" fmla="*/ 6858000 h 6858000"/>
              <a:gd name="connsiteX589" fmla="*/ 3101556 w 12192002"/>
              <a:gd name="connsiteY589" fmla="*/ 6843337 h 6858000"/>
              <a:gd name="connsiteX590" fmla="*/ 3370162 w 12192002"/>
              <a:gd name="connsiteY590" fmla="*/ 5785550 h 6858000"/>
              <a:gd name="connsiteX591" fmla="*/ 3746477 w 12192002"/>
              <a:gd name="connsiteY591" fmla="*/ 5377889 h 6858000"/>
              <a:gd name="connsiteX592" fmla="*/ 3863399 w 12192002"/>
              <a:gd name="connsiteY592" fmla="*/ 5087257 h 6858000"/>
              <a:gd name="connsiteX593" fmla="*/ 3968712 w 12192002"/>
              <a:gd name="connsiteY593" fmla="*/ 4913989 h 6858000"/>
              <a:gd name="connsiteX594" fmla="*/ 2792390 w 12192002"/>
              <a:gd name="connsiteY594" fmla="*/ 5382974 h 6858000"/>
              <a:gd name="connsiteX595" fmla="*/ 2714982 w 12192002"/>
              <a:gd name="connsiteY595" fmla="*/ 5427051 h 6858000"/>
              <a:gd name="connsiteX596" fmla="*/ 2813361 w 12192002"/>
              <a:gd name="connsiteY596" fmla="*/ 6023912 h 6858000"/>
              <a:gd name="connsiteX597" fmla="*/ 2688430 w 12192002"/>
              <a:gd name="connsiteY597" fmla="*/ 6801564 h 6858000"/>
              <a:gd name="connsiteX598" fmla="*/ 2629626 w 12192002"/>
              <a:gd name="connsiteY598" fmla="*/ 6763394 h 6858000"/>
              <a:gd name="connsiteX599" fmla="*/ 2565328 w 12192002"/>
              <a:gd name="connsiteY599" fmla="*/ 5516399 h 6858000"/>
              <a:gd name="connsiteX600" fmla="*/ 1922999 w 12192002"/>
              <a:gd name="connsiteY600" fmla="*/ 5980343 h 6858000"/>
              <a:gd name="connsiteX601" fmla="*/ 1950261 w 12192002"/>
              <a:gd name="connsiteY601" fmla="*/ 6405858 h 6858000"/>
              <a:gd name="connsiteX602" fmla="*/ 2365554 w 12192002"/>
              <a:gd name="connsiteY602" fmla="*/ 6759107 h 6858000"/>
              <a:gd name="connsiteX603" fmla="*/ 2424142 w 12192002"/>
              <a:gd name="connsiteY603" fmla="*/ 6858000 h 6858000"/>
              <a:gd name="connsiteX604" fmla="*/ 2395994 w 12192002"/>
              <a:gd name="connsiteY604" fmla="*/ 6858000 h 6858000"/>
              <a:gd name="connsiteX605" fmla="*/ 2392863 w 12192002"/>
              <a:gd name="connsiteY605" fmla="*/ 6852964 h 6858000"/>
              <a:gd name="connsiteX606" fmla="*/ 2017589 w 12192002"/>
              <a:gd name="connsiteY606" fmla="*/ 6493982 h 6858000"/>
              <a:gd name="connsiteX607" fmla="*/ 2147336 w 12192002"/>
              <a:gd name="connsiteY607" fmla="*/ 6594052 h 6858000"/>
              <a:gd name="connsiteX608" fmla="*/ 2207047 w 12192002"/>
              <a:gd name="connsiteY608" fmla="*/ 6654540 h 6858000"/>
              <a:gd name="connsiteX609" fmla="*/ 2299106 w 12192002"/>
              <a:gd name="connsiteY609" fmla="*/ 6778931 h 6858000"/>
              <a:gd name="connsiteX610" fmla="*/ 2314430 w 12192002"/>
              <a:gd name="connsiteY610" fmla="*/ 6801144 h 6858000"/>
              <a:gd name="connsiteX611" fmla="*/ 2352406 w 12192002"/>
              <a:gd name="connsiteY611" fmla="*/ 6858000 h 6858000"/>
              <a:gd name="connsiteX612" fmla="*/ 2314492 w 12192002"/>
              <a:gd name="connsiteY612" fmla="*/ 6858000 h 6858000"/>
              <a:gd name="connsiteX613" fmla="*/ 2288095 w 12192002"/>
              <a:gd name="connsiteY613" fmla="*/ 6818030 h 6858000"/>
              <a:gd name="connsiteX614" fmla="*/ 2272768 w 12192002"/>
              <a:gd name="connsiteY614" fmla="*/ 6795822 h 6858000"/>
              <a:gd name="connsiteX615" fmla="*/ 2182715 w 12192002"/>
              <a:gd name="connsiteY615" fmla="*/ 6675071 h 6858000"/>
              <a:gd name="connsiteX616" fmla="*/ 2032061 w 12192002"/>
              <a:gd name="connsiteY616" fmla="*/ 6541380 h 6858000"/>
              <a:gd name="connsiteX617" fmla="*/ 2257220 w 12192002"/>
              <a:gd name="connsiteY617" fmla="*/ 6826257 h 6858000"/>
              <a:gd name="connsiteX618" fmla="*/ 2281324 w 12192002"/>
              <a:gd name="connsiteY618" fmla="*/ 6858000 h 6858000"/>
              <a:gd name="connsiteX619" fmla="*/ 2242860 w 12192002"/>
              <a:gd name="connsiteY619" fmla="*/ 6858000 h 6858000"/>
              <a:gd name="connsiteX620" fmla="*/ 2232818 w 12192002"/>
              <a:gd name="connsiteY620" fmla="*/ 6844926 h 6858000"/>
              <a:gd name="connsiteX621" fmla="*/ 1990172 w 12192002"/>
              <a:gd name="connsiteY621" fmla="*/ 6542121 h 6858000"/>
              <a:gd name="connsiteX622" fmla="*/ 2124090 w 12192002"/>
              <a:gd name="connsiteY622" fmla="*/ 6761017 h 6858000"/>
              <a:gd name="connsiteX623" fmla="*/ 2200380 w 12192002"/>
              <a:gd name="connsiteY623" fmla="*/ 6858000 h 6858000"/>
              <a:gd name="connsiteX624" fmla="*/ 2147507 w 12192002"/>
              <a:gd name="connsiteY624" fmla="*/ 6858000 h 6858000"/>
              <a:gd name="connsiteX625" fmla="*/ 2070668 w 12192002"/>
              <a:gd name="connsiteY625" fmla="*/ 6761520 h 6858000"/>
              <a:gd name="connsiteX626" fmla="*/ 1975142 w 12192002"/>
              <a:gd name="connsiteY626" fmla="*/ 6585570 h 6858000"/>
              <a:gd name="connsiteX627" fmla="*/ 2050035 w 12192002"/>
              <a:gd name="connsiteY627" fmla="*/ 6813345 h 6858000"/>
              <a:gd name="connsiteX628" fmla="*/ 2063025 w 12192002"/>
              <a:gd name="connsiteY628" fmla="*/ 6858000 h 6858000"/>
              <a:gd name="connsiteX629" fmla="*/ 2021675 w 12192002"/>
              <a:gd name="connsiteY629" fmla="*/ 6858000 h 6858000"/>
              <a:gd name="connsiteX630" fmla="*/ 2019308 w 12192002"/>
              <a:gd name="connsiteY630" fmla="*/ 6847118 h 6858000"/>
              <a:gd name="connsiteX631" fmla="*/ 1938835 w 12192002"/>
              <a:gd name="connsiteY631" fmla="*/ 6551160 h 6858000"/>
              <a:gd name="connsiteX632" fmla="*/ 1953230 w 12192002"/>
              <a:gd name="connsiteY632" fmla="*/ 6759699 h 6858000"/>
              <a:gd name="connsiteX633" fmla="*/ 1956763 w 12192002"/>
              <a:gd name="connsiteY633" fmla="*/ 6778191 h 6858000"/>
              <a:gd name="connsiteX634" fmla="*/ 1967925 w 12192002"/>
              <a:gd name="connsiteY634" fmla="*/ 6858000 h 6858000"/>
              <a:gd name="connsiteX635" fmla="*/ 1936622 w 12192002"/>
              <a:gd name="connsiteY635" fmla="*/ 6858000 h 6858000"/>
              <a:gd name="connsiteX636" fmla="*/ 1926261 w 12192002"/>
              <a:gd name="connsiteY636" fmla="*/ 6784064 h 6858000"/>
              <a:gd name="connsiteX637" fmla="*/ 1922724 w 12192002"/>
              <a:gd name="connsiteY637" fmla="*/ 6765577 h 6858000"/>
              <a:gd name="connsiteX638" fmla="*/ 1904650 w 12192002"/>
              <a:gd name="connsiteY638" fmla="*/ 6639616 h 6858000"/>
              <a:gd name="connsiteX639" fmla="*/ 1885273 w 12192002"/>
              <a:gd name="connsiteY639" fmla="*/ 6858000 h 6858000"/>
              <a:gd name="connsiteX640" fmla="*/ 1854363 w 12192002"/>
              <a:gd name="connsiteY640" fmla="*/ 6858000 h 6858000"/>
              <a:gd name="connsiteX641" fmla="*/ 1880391 w 12192002"/>
              <a:gd name="connsiteY641" fmla="*/ 6603796 h 6858000"/>
              <a:gd name="connsiteX642" fmla="*/ 1818273 w 12192002"/>
              <a:gd name="connsiteY642" fmla="*/ 6715729 h 6858000"/>
              <a:gd name="connsiteX643" fmla="*/ 1794691 w 12192002"/>
              <a:gd name="connsiteY643" fmla="*/ 6843239 h 6858000"/>
              <a:gd name="connsiteX644" fmla="*/ 1794914 w 12192002"/>
              <a:gd name="connsiteY644" fmla="*/ 6858000 h 6858000"/>
              <a:gd name="connsiteX645" fmla="*/ 1746128 w 12192002"/>
              <a:gd name="connsiteY645" fmla="*/ 6858000 h 6858000"/>
              <a:gd name="connsiteX646" fmla="*/ 1753934 w 12192002"/>
              <a:gd name="connsiteY646" fmla="*/ 6724796 h 6858000"/>
              <a:gd name="connsiteX647" fmla="*/ 1792053 w 12192002"/>
              <a:gd name="connsiteY647" fmla="*/ 6572396 h 6858000"/>
              <a:gd name="connsiteX648" fmla="*/ 1862248 w 12192002"/>
              <a:gd name="connsiteY648" fmla="*/ 6266397 h 6858000"/>
              <a:gd name="connsiteX649" fmla="*/ 1862250 w 12192002"/>
              <a:gd name="connsiteY649" fmla="*/ 6033531 h 6858000"/>
              <a:gd name="connsiteX650" fmla="*/ 1211999 w 12192002"/>
              <a:gd name="connsiteY650" fmla="*/ 6683610 h 6858000"/>
              <a:gd name="connsiteX651" fmla="*/ 1213266 w 12192002"/>
              <a:gd name="connsiteY651" fmla="*/ 6691947 h 6858000"/>
              <a:gd name="connsiteX652" fmla="*/ 1203370 w 12192002"/>
              <a:gd name="connsiteY652" fmla="*/ 6850676 h 6858000"/>
              <a:gd name="connsiteX653" fmla="*/ 1203671 w 12192002"/>
              <a:gd name="connsiteY653" fmla="*/ 6858000 h 6858000"/>
              <a:gd name="connsiteX654" fmla="*/ 1143180 w 12192002"/>
              <a:gd name="connsiteY654" fmla="*/ 6858000 h 6858000"/>
              <a:gd name="connsiteX655" fmla="*/ 1142176 w 12192002"/>
              <a:gd name="connsiteY655" fmla="*/ 6766045 h 6858000"/>
              <a:gd name="connsiteX656" fmla="*/ 1067484 w 12192002"/>
              <a:gd name="connsiteY656" fmla="*/ 6858000 h 6858000"/>
              <a:gd name="connsiteX657" fmla="*/ 953928 w 12192002"/>
              <a:gd name="connsiteY657" fmla="*/ 6858000 h 6858000"/>
              <a:gd name="connsiteX658" fmla="*/ 959715 w 12192002"/>
              <a:gd name="connsiteY658" fmla="*/ 6850185 h 6858000"/>
              <a:gd name="connsiteX659" fmla="*/ 1483788 w 12192002"/>
              <a:gd name="connsiteY659" fmla="*/ 6259174 h 6858000"/>
              <a:gd name="connsiteX660" fmla="*/ 1100671 w 12192002"/>
              <a:gd name="connsiteY660" fmla="*/ 6252137 h 6858000"/>
              <a:gd name="connsiteX661" fmla="*/ 1090144 w 12192002"/>
              <a:gd name="connsiteY661" fmla="*/ 6256748 h 6858000"/>
              <a:gd name="connsiteX662" fmla="*/ 1095872 w 12192002"/>
              <a:gd name="connsiteY662" fmla="*/ 6271892 h 6858000"/>
              <a:gd name="connsiteX663" fmla="*/ 262785 w 12192002"/>
              <a:gd name="connsiteY663" fmla="*/ 6845450 h 6858000"/>
              <a:gd name="connsiteX664" fmla="*/ 209968 w 12192002"/>
              <a:gd name="connsiteY664" fmla="*/ 6770713 h 6858000"/>
              <a:gd name="connsiteX665" fmla="*/ 873460 w 12192002"/>
              <a:gd name="connsiteY665" fmla="*/ 6253768 h 6858000"/>
              <a:gd name="connsiteX666" fmla="*/ 192686 w 12192002"/>
              <a:gd name="connsiteY666" fmla="*/ 5849257 h 6858000"/>
              <a:gd name="connsiteX667" fmla="*/ 4696 w 12192002"/>
              <a:gd name="connsiteY667" fmla="*/ 5697668 h 6858000"/>
              <a:gd name="connsiteX668" fmla="*/ 0 w 12192002"/>
              <a:gd name="connsiteY668" fmla="*/ 5689984 h 6858000"/>
              <a:gd name="connsiteX669" fmla="*/ 0 w 12192002"/>
              <a:gd name="connsiteY669" fmla="*/ 5513472 h 6858000"/>
              <a:gd name="connsiteX670" fmla="*/ 174101 w 12192002"/>
              <a:gd name="connsiteY670" fmla="*/ 5620277 h 6858000"/>
              <a:gd name="connsiteX671" fmla="*/ 891800 w 12192002"/>
              <a:gd name="connsiteY671" fmla="*/ 6036935 h 6858000"/>
              <a:gd name="connsiteX672" fmla="*/ 1072219 w 12192002"/>
              <a:gd name="connsiteY672" fmla="*/ 6169443 h 6858000"/>
              <a:gd name="connsiteX673" fmla="*/ 1074117 w 12192002"/>
              <a:gd name="connsiteY673" fmla="*/ 6170301 h 6858000"/>
              <a:gd name="connsiteX674" fmla="*/ 1083114 w 12192002"/>
              <a:gd name="connsiteY674" fmla="*/ 6174131 h 6858000"/>
              <a:gd name="connsiteX675" fmla="*/ 1543010 w 12192002"/>
              <a:gd name="connsiteY675" fmla="*/ 6191140 h 6858000"/>
              <a:gd name="connsiteX676" fmla="*/ 1551080 w 12192002"/>
              <a:gd name="connsiteY676" fmla="*/ 6195006 h 6858000"/>
              <a:gd name="connsiteX677" fmla="*/ 2345443 w 12192002"/>
              <a:gd name="connsiteY677" fmla="*/ 5549882 h 6858000"/>
              <a:gd name="connsiteX678" fmla="*/ 1721499 w 12192002"/>
              <a:gd name="connsiteY678" fmla="*/ 5599969 h 6858000"/>
              <a:gd name="connsiteX679" fmla="*/ 767716 w 12192002"/>
              <a:gd name="connsiteY679" fmla="*/ 5472768 h 6858000"/>
              <a:gd name="connsiteX680" fmla="*/ 722147 w 12192002"/>
              <a:gd name="connsiteY680" fmla="*/ 5393091 h 6858000"/>
              <a:gd name="connsiteX681" fmla="*/ 1485552 w 12192002"/>
              <a:gd name="connsiteY681" fmla="*/ 5313202 h 6858000"/>
              <a:gd name="connsiteX682" fmla="*/ 2143004 w 12192002"/>
              <a:gd name="connsiteY682" fmla="*/ 5402420 h 6858000"/>
              <a:gd name="connsiteX683" fmla="*/ 1933391 w 12192002"/>
              <a:gd name="connsiteY683" fmla="*/ 5156971 h 6858000"/>
              <a:gd name="connsiteX684" fmla="*/ 1827118 w 12192002"/>
              <a:gd name="connsiteY684" fmla="*/ 4968410 h 6858000"/>
              <a:gd name="connsiteX685" fmla="*/ 1837349 w 12192002"/>
              <a:gd name="connsiteY685" fmla="*/ 4956357 h 6858000"/>
              <a:gd name="connsiteX686" fmla="*/ 2162835 w 12192002"/>
              <a:gd name="connsiteY686" fmla="*/ 5187853 h 6858000"/>
              <a:gd name="connsiteX687" fmla="*/ 2257167 w 12192002"/>
              <a:gd name="connsiteY687" fmla="*/ 5462123 h 6858000"/>
              <a:gd name="connsiteX688" fmla="*/ 2261598 w 12192002"/>
              <a:gd name="connsiteY688" fmla="*/ 5467998 h 6858000"/>
              <a:gd name="connsiteX689" fmla="*/ 2437177 w 12192002"/>
              <a:gd name="connsiteY689" fmla="*/ 5479608 h 6858000"/>
              <a:gd name="connsiteX690" fmla="*/ 2445247 w 12192002"/>
              <a:gd name="connsiteY690" fmla="*/ 5483476 h 6858000"/>
              <a:gd name="connsiteX691" fmla="*/ 2743626 w 12192002"/>
              <a:gd name="connsiteY691" fmla="*/ 5304819 h 6858000"/>
              <a:gd name="connsiteX692" fmla="*/ 3048102 w 12192002"/>
              <a:gd name="connsiteY692" fmla="*/ 5150595 h 6858000"/>
              <a:gd name="connsiteX693" fmla="*/ 1799414 w 12192002"/>
              <a:gd name="connsiteY693" fmla="*/ 4694732 h 6858000"/>
              <a:gd name="connsiteX694" fmla="*/ 1771735 w 12192002"/>
              <a:gd name="connsiteY694" fmla="*/ 4619929 h 6858000"/>
              <a:gd name="connsiteX695" fmla="*/ 3104273 w 12192002"/>
              <a:gd name="connsiteY695" fmla="*/ 5076159 h 6858000"/>
              <a:gd name="connsiteX696" fmla="*/ 3113245 w 12192002"/>
              <a:gd name="connsiteY696" fmla="*/ 5090705 h 6858000"/>
              <a:gd name="connsiteX697" fmla="*/ 3126294 w 12192002"/>
              <a:gd name="connsiteY697" fmla="*/ 5114400 h 6858000"/>
              <a:gd name="connsiteX698" fmla="*/ 3937433 w 12192002"/>
              <a:gd name="connsiteY698" fmla="*/ 4830473 h 6858000"/>
              <a:gd name="connsiteX699" fmla="*/ 3590475 w 12192002"/>
              <a:gd name="connsiteY699" fmla="*/ 4597974 h 6858000"/>
              <a:gd name="connsiteX700" fmla="*/ 3100264 w 12192002"/>
              <a:gd name="connsiteY700" fmla="*/ 4579845 h 6858000"/>
              <a:gd name="connsiteX701" fmla="*/ 2183576 w 12192002"/>
              <a:gd name="connsiteY701" fmla="*/ 4227150 h 6858000"/>
              <a:gd name="connsiteX702" fmla="*/ 2151029 w 12192002"/>
              <a:gd name="connsiteY702" fmla="*/ 4146947 h 6858000"/>
              <a:gd name="connsiteX703" fmla="*/ 3563434 w 12192002"/>
              <a:gd name="connsiteY703" fmla="*/ 4469115 h 6858000"/>
              <a:gd name="connsiteX704" fmla="*/ 3177952 w 12192002"/>
              <a:gd name="connsiteY704" fmla="*/ 3657386 h 6858000"/>
              <a:gd name="connsiteX705" fmla="*/ 3189263 w 12192002"/>
              <a:gd name="connsiteY705" fmla="*/ 3625726 h 6858000"/>
              <a:gd name="connsiteX706" fmla="*/ 3560912 w 12192002"/>
              <a:gd name="connsiteY706" fmla="*/ 4079863 h 6858000"/>
              <a:gd name="connsiteX707" fmla="*/ 3626636 w 12192002"/>
              <a:gd name="connsiteY707" fmla="*/ 4512230 h 6858000"/>
              <a:gd name="connsiteX708" fmla="*/ 3653088 w 12192002"/>
              <a:gd name="connsiteY708" fmla="*/ 4521417 h 6858000"/>
              <a:gd name="connsiteX709" fmla="*/ 3988128 w 12192002"/>
              <a:gd name="connsiteY709" fmla="*/ 4817267 h 6858000"/>
              <a:gd name="connsiteX710" fmla="*/ 4830582 w 12192002"/>
              <a:gd name="connsiteY710" fmla="*/ 4676000 h 6858000"/>
              <a:gd name="connsiteX711" fmla="*/ 4830100 w 12192002"/>
              <a:gd name="connsiteY711" fmla="*/ 4675554 h 6858000"/>
              <a:gd name="connsiteX712" fmla="*/ 4036318 w 12192002"/>
              <a:gd name="connsiteY712" fmla="*/ 4147013 h 6858000"/>
              <a:gd name="connsiteX713" fmla="*/ 3432098 w 12192002"/>
              <a:gd name="connsiteY713" fmla="*/ 3537312 h 6858000"/>
              <a:gd name="connsiteX714" fmla="*/ 3446761 w 12192002"/>
              <a:gd name="connsiteY714" fmla="*/ 3461278 h 6858000"/>
              <a:gd name="connsiteX715" fmla="*/ 4419733 w 12192002"/>
              <a:gd name="connsiteY715" fmla="*/ 3963555 h 6858000"/>
              <a:gd name="connsiteX716" fmla="*/ 4781371 w 12192002"/>
              <a:gd name="connsiteY716" fmla="*/ 4458604 h 6858000"/>
              <a:gd name="connsiteX717" fmla="*/ 4780440 w 12192002"/>
              <a:gd name="connsiteY717" fmla="*/ 4470290 h 6858000"/>
              <a:gd name="connsiteX718" fmla="*/ 4898954 w 12192002"/>
              <a:gd name="connsiteY718" fmla="*/ 4662092 h 6858000"/>
              <a:gd name="connsiteX719" fmla="*/ 4900699 w 12192002"/>
              <a:gd name="connsiteY719" fmla="*/ 4670867 h 6858000"/>
              <a:gd name="connsiteX720" fmla="*/ 5714511 w 12192002"/>
              <a:gd name="connsiteY720" fmla="*/ 4663483 h 6858000"/>
              <a:gd name="connsiteX721" fmla="*/ 5464793 w 12192002"/>
              <a:gd name="connsiteY721" fmla="*/ 4393556 h 6858000"/>
              <a:gd name="connsiteX722" fmla="*/ 5461897 w 12192002"/>
              <a:gd name="connsiteY722" fmla="*/ 4390879 h 6858000"/>
              <a:gd name="connsiteX723" fmla="*/ 4294126 w 12192002"/>
              <a:gd name="connsiteY723" fmla="*/ 3303048 h 6858000"/>
              <a:gd name="connsiteX724" fmla="*/ 4305321 w 12192002"/>
              <a:gd name="connsiteY724" fmla="*/ 3256953 h 6858000"/>
              <a:gd name="connsiteX725" fmla="*/ 4949299 w 12192002"/>
              <a:gd name="connsiteY725" fmla="*/ 3766336 h 6858000"/>
              <a:gd name="connsiteX726" fmla="*/ 5291452 w 12192002"/>
              <a:gd name="connsiteY726" fmla="*/ 4076801 h 6858000"/>
              <a:gd name="connsiteX727" fmla="*/ 5434998 w 12192002"/>
              <a:gd name="connsiteY727" fmla="*/ 4254100 h 6858000"/>
              <a:gd name="connsiteX728" fmla="*/ 5351015 w 12192002"/>
              <a:gd name="connsiteY728" fmla="*/ 3760989 h 6858000"/>
              <a:gd name="connsiteX729" fmla="*/ 5413780 w 12192002"/>
              <a:gd name="connsiteY729" fmla="*/ 2966265 h 6858000"/>
              <a:gd name="connsiteX730" fmla="*/ 5425627 w 12192002"/>
              <a:gd name="connsiteY730" fmla="*/ 2954192 h 6858000"/>
              <a:gd name="connsiteX731" fmla="*/ 8380397 w 12192002"/>
              <a:gd name="connsiteY731" fmla="*/ 2896659 h 6858000"/>
              <a:gd name="connsiteX732" fmla="*/ 8634801 w 12192002"/>
              <a:gd name="connsiteY732" fmla="*/ 3304169 h 6858000"/>
              <a:gd name="connsiteX733" fmla="*/ 8971448 w 12192002"/>
              <a:gd name="connsiteY733" fmla="*/ 3675946 h 6858000"/>
              <a:gd name="connsiteX734" fmla="*/ 8820691 w 12192002"/>
              <a:gd name="connsiteY734" fmla="*/ 3486482 h 6858000"/>
              <a:gd name="connsiteX735" fmla="*/ 8807612 w 12192002"/>
              <a:gd name="connsiteY735" fmla="*/ 3467256 h 6858000"/>
              <a:gd name="connsiteX736" fmla="*/ 8556796 w 12192002"/>
              <a:gd name="connsiteY736" fmla="*/ 3116474 h 6858000"/>
              <a:gd name="connsiteX737" fmla="*/ 8427018 w 12192002"/>
              <a:gd name="connsiteY737" fmla="*/ 2948853 h 6858000"/>
              <a:gd name="connsiteX738" fmla="*/ 8380397 w 12192002"/>
              <a:gd name="connsiteY738" fmla="*/ 2896659 h 6858000"/>
              <a:gd name="connsiteX739" fmla="*/ 9831020 w 12192002"/>
              <a:gd name="connsiteY739" fmla="*/ 2871730 h 6858000"/>
              <a:gd name="connsiteX740" fmla="*/ 9827707 w 12192002"/>
              <a:gd name="connsiteY740" fmla="*/ 2915231 h 6858000"/>
              <a:gd name="connsiteX741" fmla="*/ 9820699 w 12192002"/>
              <a:gd name="connsiteY741" fmla="*/ 3051540 h 6858000"/>
              <a:gd name="connsiteX742" fmla="*/ 9822525 w 12192002"/>
              <a:gd name="connsiteY742" fmla="*/ 3140814 h 6858000"/>
              <a:gd name="connsiteX743" fmla="*/ 9824704 w 12192002"/>
              <a:gd name="connsiteY743" fmla="*/ 3230628 h 6858000"/>
              <a:gd name="connsiteX744" fmla="*/ 9793821 w 12192002"/>
              <a:gd name="connsiteY744" fmla="*/ 3531652 h 6858000"/>
              <a:gd name="connsiteX745" fmla="*/ 9767436 w 12192002"/>
              <a:gd name="connsiteY745" fmla="*/ 3750864 h 6858000"/>
              <a:gd name="connsiteX746" fmla="*/ 9814477 w 12192002"/>
              <a:gd name="connsiteY746" fmla="*/ 3662531 h 6858000"/>
              <a:gd name="connsiteX747" fmla="*/ 9831020 w 12192002"/>
              <a:gd name="connsiteY747" fmla="*/ 2871730 h 6858000"/>
              <a:gd name="connsiteX748" fmla="*/ 8380521 w 12192002"/>
              <a:gd name="connsiteY748" fmla="*/ 2850596 h 6858000"/>
              <a:gd name="connsiteX749" fmla="*/ 8451446 w 12192002"/>
              <a:gd name="connsiteY749" fmla="*/ 2928627 h 6858000"/>
              <a:gd name="connsiteX750" fmla="*/ 8582269 w 12192002"/>
              <a:gd name="connsiteY750" fmla="*/ 3097880 h 6858000"/>
              <a:gd name="connsiteX751" fmla="*/ 8833783 w 12192002"/>
              <a:gd name="connsiteY751" fmla="*/ 3449753 h 6858000"/>
              <a:gd name="connsiteX752" fmla="*/ 8846863 w 12192002"/>
              <a:gd name="connsiteY752" fmla="*/ 3468981 h 6858000"/>
              <a:gd name="connsiteX753" fmla="*/ 8960046 w 12192002"/>
              <a:gd name="connsiteY753" fmla="*/ 3620389 h 6858000"/>
              <a:gd name="connsiteX754" fmla="*/ 8380521 w 12192002"/>
              <a:gd name="connsiteY754" fmla="*/ 2850596 h 6858000"/>
              <a:gd name="connsiteX755" fmla="*/ 9854151 w 12192002"/>
              <a:gd name="connsiteY755" fmla="*/ 2642862 h 6858000"/>
              <a:gd name="connsiteX756" fmla="*/ 9871341 w 12192002"/>
              <a:gd name="connsiteY756" fmla="*/ 2659697 h 6858000"/>
              <a:gd name="connsiteX757" fmla="*/ 9966678 w 12192002"/>
              <a:gd name="connsiteY757" fmla="*/ 3423399 h 6858000"/>
              <a:gd name="connsiteX758" fmla="*/ 9880832 w 12192002"/>
              <a:gd name="connsiteY758" fmla="*/ 3700562 h 6858000"/>
              <a:gd name="connsiteX759" fmla="*/ 9896024 w 12192002"/>
              <a:gd name="connsiteY759" fmla="*/ 4178295 h 6858000"/>
              <a:gd name="connsiteX760" fmla="*/ 10395379 w 12192002"/>
              <a:gd name="connsiteY760" fmla="*/ 4531843 h 6858000"/>
              <a:gd name="connsiteX761" fmla="*/ 10225980 w 12192002"/>
              <a:gd name="connsiteY761" fmla="*/ 3561061 h 6858000"/>
              <a:gd name="connsiteX762" fmla="*/ 10314210 w 12192002"/>
              <a:gd name="connsiteY762" fmla="*/ 3538353 h 6858000"/>
              <a:gd name="connsiteX763" fmla="*/ 10573663 w 12192002"/>
              <a:gd name="connsiteY763" fmla="*/ 4271430 h 6858000"/>
              <a:gd name="connsiteX764" fmla="*/ 10583736 w 12192002"/>
              <a:gd name="connsiteY764" fmla="*/ 4688819 h 6858000"/>
              <a:gd name="connsiteX765" fmla="*/ 10880472 w 12192002"/>
              <a:gd name="connsiteY765" fmla="*/ 4966558 h 6858000"/>
              <a:gd name="connsiteX766" fmla="*/ 11231212 w 12192002"/>
              <a:gd name="connsiteY766" fmla="*/ 3645474 h 6858000"/>
              <a:gd name="connsiteX767" fmla="*/ 11317765 w 12192002"/>
              <a:gd name="connsiteY767" fmla="*/ 3638405 h 6858000"/>
              <a:gd name="connsiteX768" fmla="*/ 10982911 w 12192002"/>
              <a:gd name="connsiteY768" fmla="*/ 5051260 h 6858000"/>
              <a:gd name="connsiteX769" fmla="*/ 10968747 w 12192002"/>
              <a:gd name="connsiteY769" fmla="*/ 5059552 h 6858000"/>
              <a:gd name="connsiteX770" fmla="*/ 11258020 w 12192002"/>
              <a:gd name="connsiteY770" fmla="*/ 5401078 h 6858000"/>
              <a:gd name="connsiteX771" fmla="*/ 11688741 w 12192002"/>
              <a:gd name="connsiteY771" fmla="*/ 6045312 h 6858000"/>
              <a:gd name="connsiteX772" fmla="*/ 11794425 w 12192002"/>
              <a:gd name="connsiteY772" fmla="*/ 5681109 h 6858000"/>
              <a:gd name="connsiteX773" fmla="*/ 11792727 w 12192002"/>
              <a:gd name="connsiteY773" fmla="*/ 5669934 h 6858000"/>
              <a:gd name="connsiteX774" fmla="*/ 11776744 w 12192002"/>
              <a:gd name="connsiteY774" fmla="*/ 5671723 h 6858000"/>
              <a:gd name="connsiteX775" fmla="*/ 11442546 w 12192002"/>
              <a:gd name="connsiteY775" fmla="*/ 4736592 h 6858000"/>
              <a:gd name="connsiteX776" fmla="*/ 11527771 w 12192002"/>
              <a:gd name="connsiteY776" fmla="*/ 4704317 h 6858000"/>
              <a:gd name="connsiteX777" fmla="*/ 11851542 w 12192002"/>
              <a:gd name="connsiteY777" fmla="*/ 5463703 h 6858000"/>
              <a:gd name="connsiteX778" fmla="*/ 12122505 w 12192002"/>
              <a:gd name="connsiteY778" fmla="*/ 5156948 h 6858000"/>
              <a:gd name="connsiteX779" fmla="*/ 12192002 w 12192002"/>
              <a:gd name="connsiteY779" fmla="*/ 5098973 h 6858000"/>
              <a:gd name="connsiteX780" fmla="*/ 12192001 w 12192002"/>
              <a:gd name="connsiteY780" fmla="*/ 5160062 h 6858000"/>
              <a:gd name="connsiteX781" fmla="*/ 12155105 w 12192002"/>
              <a:gd name="connsiteY781" fmla="*/ 5191181 h 6858000"/>
              <a:gd name="connsiteX782" fmla="*/ 11918903 w 12192002"/>
              <a:gd name="connsiteY782" fmla="*/ 5491132 h 6858000"/>
              <a:gd name="connsiteX783" fmla="*/ 12067554 w 12192002"/>
              <a:gd name="connsiteY783" fmla="*/ 5317498 h 6858000"/>
              <a:gd name="connsiteX784" fmla="*/ 12192001 w 12192002"/>
              <a:gd name="connsiteY784" fmla="*/ 5211391 h 6858000"/>
              <a:gd name="connsiteX785" fmla="*/ 12192001 w 12192002"/>
              <a:gd name="connsiteY785" fmla="*/ 5251558 h 6858000"/>
              <a:gd name="connsiteX786" fmla="*/ 12087498 w 12192002"/>
              <a:gd name="connsiteY786" fmla="*/ 5340764 h 6858000"/>
              <a:gd name="connsiteX787" fmla="*/ 11941335 w 12192002"/>
              <a:gd name="connsiteY787" fmla="*/ 5512809 h 6858000"/>
              <a:gd name="connsiteX788" fmla="*/ 11898139 w 12192002"/>
              <a:gd name="connsiteY788" fmla="*/ 5592553 h 6858000"/>
              <a:gd name="connsiteX789" fmla="*/ 12037359 w 12192002"/>
              <a:gd name="connsiteY789" fmla="*/ 5482816 h 6858000"/>
              <a:gd name="connsiteX790" fmla="*/ 12192001 w 12192002"/>
              <a:gd name="connsiteY790" fmla="*/ 5330890 h 6858000"/>
              <a:gd name="connsiteX791" fmla="*/ 12192001 w 12192002"/>
              <a:gd name="connsiteY791" fmla="*/ 5402911 h 6858000"/>
              <a:gd name="connsiteX792" fmla="*/ 12054488 w 12192002"/>
              <a:gd name="connsiteY792" fmla="*/ 5533939 h 6858000"/>
              <a:gd name="connsiteX793" fmla="*/ 11880977 w 12192002"/>
              <a:gd name="connsiteY793" fmla="*/ 5674040 h 6858000"/>
              <a:gd name="connsiteX794" fmla="*/ 11879666 w 12192002"/>
              <a:gd name="connsiteY794" fmla="*/ 5675644 h 6858000"/>
              <a:gd name="connsiteX795" fmla="*/ 11873674 w 12192002"/>
              <a:gd name="connsiteY795" fmla="*/ 5683306 h 6858000"/>
              <a:gd name="connsiteX796" fmla="*/ 11738608 w 12192002"/>
              <a:gd name="connsiteY796" fmla="*/ 6118417 h 6858000"/>
              <a:gd name="connsiteX797" fmla="*/ 11732820 w 12192002"/>
              <a:gd name="connsiteY797" fmla="*/ 6125184 h 6858000"/>
              <a:gd name="connsiteX798" fmla="*/ 12058063 w 12192002"/>
              <a:gd name="connsiteY798" fmla="*/ 6805045 h 6858000"/>
              <a:gd name="connsiteX799" fmla="*/ 12077722 w 12192002"/>
              <a:gd name="connsiteY799" fmla="*/ 6857999 h 6858000"/>
              <a:gd name="connsiteX800" fmla="*/ 11980831 w 12192002"/>
              <a:gd name="connsiteY800" fmla="*/ 6857999 h 6858000"/>
              <a:gd name="connsiteX801" fmla="*/ 11842370 w 12192002"/>
              <a:gd name="connsiteY801" fmla="*/ 6532596 h 6858000"/>
              <a:gd name="connsiteX802" fmla="*/ 11807118 w 12192002"/>
              <a:gd name="connsiteY802" fmla="*/ 6461642 h 6858000"/>
              <a:gd name="connsiteX803" fmla="*/ 11352410 w 12192002"/>
              <a:gd name="connsiteY803" fmla="*/ 5682534 h 6858000"/>
              <a:gd name="connsiteX804" fmla="*/ 11344098 w 12192002"/>
              <a:gd name="connsiteY804" fmla="*/ 5681717 h 6858000"/>
              <a:gd name="connsiteX805" fmla="*/ 10730809 w 12192002"/>
              <a:gd name="connsiteY805" fmla="*/ 5585749 h 6858000"/>
              <a:gd name="connsiteX806" fmla="*/ 10713050 w 12192002"/>
              <a:gd name="connsiteY806" fmla="*/ 5593271 h 6858000"/>
              <a:gd name="connsiteX807" fmla="*/ 9420192 w 12192002"/>
              <a:gd name="connsiteY807" fmla="*/ 5692050 h 6858000"/>
              <a:gd name="connsiteX808" fmla="*/ 9404066 w 12192002"/>
              <a:gd name="connsiteY808" fmla="*/ 5671708 h 6858000"/>
              <a:gd name="connsiteX809" fmla="*/ 10712309 w 12192002"/>
              <a:gd name="connsiteY809" fmla="*/ 5538562 h 6858000"/>
              <a:gd name="connsiteX810" fmla="*/ 11291486 w 12192002"/>
              <a:gd name="connsiteY810" fmla="*/ 5595804 h 6858000"/>
              <a:gd name="connsiteX811" fmla="*/ 11176624 w 12192002"/>
              <a:gd name="connsiteY811" fmla="*/ 5439340 h 6858000"/>
              <a:gd name="connsiteX812" fmla="*/ 10665962 w 12192002"/>
              <a:gd name="connsiteY812" fmla="*/ 4874588 h 6858000"/>
              <a:gd name="connsiteX813" fmla="*/ 10647017 w 12192002"/>
              <a:gd name="connsiteY813" fmla="*/ 4879047 h 6858000"/>
              <a:gd name="connsiteX814" fmla="*/ 10107096 w 12192002"/>
              <a:gd name="connsiteY814" fmla="*/ 4989072 h 6858000"/>
              <a:gd name="connsiteX815" fmla="*/ 9439953 w 12192002"/>
              <a:gd name="connsiteY815" fmla="*/ 4909921 h 6858000"/>
              <a:gd name="connsiteX816" fmla="*/ 9470279 w 12192002"/>
              <a:gd name="connsiteY816" fmla="*/ 4872131 h 6858000"/>
              <a:gd name="connsiteX817" fmla="*/ 10565024 w 12192002"/>
              <a:gd name="connsiteY817" fmla="*/ 4781269 h 6858000"/>
              <a:gd name="connsiteX818" fmla="*/ 9922490 w 12192002"/>
              <a:gd name="connsiteY818" fmla="*/ 4287833 h 6858000"/>
              <a:gd name="connsiteX819" fmla="*/ 9920481 w 12192002"/>
              <a:gd name="connsiteY819" fmla="*/ 4288346 h 6858000"/>
              <a:gd name="connsiteX820" fmla="*/ 9916127 w 12192002"/>
              <a:gd name="connsiteY820" fmla="*/ 4288836 h 6858000"/>
              <a:gd name="connsiteX821" fmla="*/ 9791125 w 12192002"/>
              <a:gd name="connsiteY821" fmla="*/ 4367248 h 6858000"/>
              <a:gd name="connsiteX822" fmla="*/ 9528364 w 12192002"/>
              <a:gd name="connsiteY822" fmla="*/ 4451767 h 6858000"/>
              <a:gd name="connsiteX823" fmla="*/ 8629850 w 12192002"/>
              <a:gd name="connsiteY823" fmla="*/ 4613329 h 6858000"/>
              <a:gd name="connsiteX824" fmla="*/ 8600239 w 12192002"/>
              <a:gd name="connsiteY824" fmla="*/ 4596243 h 6858000"/>
              <a:gd name="connsiteX825" fmla="*/ 9761570 w 12192002"/>
              <a:gd name="connsiteY825" fmla="*/ 4182283 h 6858000"/>
              <a:gd name="connsiteX826" fmla="*/ 9368237 w 12192002"/>
              <a:gd name="connsiteY826" fmla="*/ 3949470 h 6858000"/>
              <a:gd name="connsiteX827" fmla="*/ 9354614 w 12192002"/>
              <a:gd name="connsiteY827" fmla="*/ 3951288 h 6858000"/>
              <a:gd name="connsiteX828" fmla="*/ 8364351 w 12192002"/>
              <a:gd name="connsiteY828" fmla="*/ 4159267 h 6858000"/>
              <a:gd name="connsiteX829" fmla="*/ 8386567 w 12192002"/>
              <a:gd name="connsiteY829" fmla="*/ 4119760 h 6858000"/>
              <a:gd name="connsiteX830" fmla="*/ 9231713 w 12192002"/>
              <a:gd name="connsiteY830" fmla="*/ 3873539 h 6858000"/>
              <a:gd name="connsiteX831" fmla="*/ 9023301 w 12192002"/>
              <a:gd name="connsiteY831" fmla="*/ 3763109 h 6858000"/>
              <a:gd name="connsiteX832" fmla="*/ 9010556 w 12192002"/>
              <a:gd name="connsiteY832" fmla="*/ 3758998 h 6858000"/>
              <a:gd name="connsiteX833" fmla="*/ 8604324 w 12192002"/>
              <a:gd name="connsiteY833" fmla="*/ 3417171 h 6858000"/>
              <a:gd name="connsiteX834" fmla="*/ 8218577 w 12192002"/>
              <a:gd name="connsiteY834" fmla="*/ 2770227 h 6858000"/>
              <a:gd name="connsiteX835" fmla="*/ 8222774 w 12192002"/>
              <a:gd name="connsiteY835" fmla="*/ 2749954 h 6858000"/>
              <a:gd name="connsiteX836" fmla="*/ 8297623 w 12192002"/>
              <a:gd name="connsiteY836" fmla="*/ 2731935 h 6858000"/>
              <a:gd name="connsiteX837" fmla="*/ 9090618 w 12192002"/>
              <a:gd name="connsiteY837" fmla="*/ 3716225 h 6858000"/>
              <a:gd name="connsiteX838" fmla="*/ 9762441 w 12192002"/>
              <a:gd name="connsiteY838" fmla="*/ 4093587 h 6858000"/>
              <a:gd name="connsiteX839" fmla="*/ 9717826 w 12192002"/>
              <a:gd name="connsiteY839" fmla="*/ 3916719 h 6858000"/>
              <a:gd name="connsiteX840" fmla="*/ 9713123 w 12192002"/>
              <a:gd name="connsiteY840" fmla="*/ 3916663 h 6858000"/>
              <a:gd name="connsiteX841" fmla="*/ 9175594 w 12192002"/>
              <a:gd name="connsiteY841" fmla="*/ 3326950 h 6858000"/>
              <a:gd name="connsiteX842" fmla="*/ 9253941 w 12192002"/>
              <a:gd name="connsiteY842" fmla="*/ 3287566 h 6858000"/>
              <a:gd name="connsiteX843" fmla="*/ 9625671 w 12192002"/>
              <a:gd name="connsiteY843" fmla="*/ 3639960 h 6858000"/>
              <a:gd name="connsiteX844" fmla="*/ 9656881 w 12192002"/>
              <a:gd name="connsiteY844" fmla="*/ 3333361 h 6858000"/>
              <a:gd name="connsiteX845" fmla="*/ 9782066 w 12192002"/>
              <a:gd name="connsiteY845" fmla="*/ 2680771 h 6858000"/>
              <a:gd name="connsiteX846" fmla="*/ 9854151 w 12192002"/>
              <a:gd name="connsiteY846" fmla="*/ 2642862 h 6858000"/>
              <a:gd name="connsiteX847" fmla="*/ 11114299 w 12192002"/>
              <a:gd name="connsiteY847" fmla="*/ 2390555 h 6858000"/>
              <a:gd name="connsiteX848" fmla="*/ 11113373 w 12192002"/>
              <a:gd name="connsiteY848" fmla="*/ 2392739 h 6858000"/>
              <a:gd name="connsiteX849" fmla="*/ 11117197 w 12192002"/>
              <a:gd name="connsiteY849" fmla="*/ 2394358 h 6858000"/>
              <a:gd name="connsiteX850" fmla="*/ 11114299 w 12192002"/>
              <a:gd name="connsiteY850" fmla="*/ 2390555 h 6858000"/>
              <a:gd name="connsiteX851" fmla="*/ 10506276 w 12192002"/>
              <a:gd name="connsiteY851" fmla="*/ 2118977 h 6858000"/>
              <a:gd name="connsiteX852" fmla="*/ 10431542 w 12192002"/>
              <a:gd name="connsiteY852" fmla="*/ 2525128 h 6858000"/>
              <a:gd name="connsiteX853" fmla="*/ 10391375 w 12192002"/>
              <a:gd name="connsiteY853" fmla="*/ 2667145 h 6858000"/>
              <a:gd name="connsiteX854" fmla="*/ 10355047 w 12192002"/>
              <a:gd name="connsiteY854" fmla="*/ 2832031 h 6858000"/>
              <a:gd name="connsiteX855" fmla="*/ 10336080 w 12192002"/>
              <a:gd name="connsiteY855" fmla="*/ 2927011 h 6858000"/>
              <a:gd name="connsiteX856" fmla="*/ 10389394 w 12192002"/>
              <a:gd name="connsiteY856" fmla="*/ 2782834 h 6858000"/>
              <a:gd name="connsiteX857" fmla="*/ 10506276 w 12192002"/>
              <a:gd name="connsiteY857" fmla="*/ 2118977 h 6858000"/>
              <a:gd name="connsiteX858" fmla="*/ 11538179 w 12192002"/>
              <a:gd name="connsiteY858" fmla="*/ 2090376 h 6858000"/>
              <a:gd name="connsiteX859" fmla="*/ 11577479 w 12192002"/>
              <a:gd name="connsiteY859" fmla="*/ 2228695 h 6858000"/>
              <a:gd name="connsiteX860" fmla="*/ 11586754 w 12192002"/>
              <a:gd name="connsiteY860" fmla="*/ 2266098 h 6858000"/>
              <a:gd name="connsiteX861" fmla="*/ 11609011 w 12192002"/>
              <a:gd name="connsiteY861" fmla="*/ 2353427 h 6858000"/>
              <a:gd name="connsiteX862" fmla="*/ 11761579 w 12192002"/>
              <a:gd name="connsiteY862" fmla="*/ 2703223 h 6858000"/>
              <a:gd name="connsiteX863" fmla="*/ 11877711 w 12192002"/>
              <a:gd name="connsiteY863" fmla="*/ 2947465 h 6858000"/>
              <a:gd name="connsiteX864" fmla="*/ 11538179 w 12192002"/>
              <a:gd name="connsiteY864" fmla="*/ 2090376 h 6858000"/>
              <a:gd name="connsiteX865" fmla="*/ 6604735 w 12192002"/>
              <a:gd name="connsiteY865" fmla="*/ 2041381 h 6858000"/>
              <a:gd name="connsiteX866" fmla="*/ 7204487 w 12192002"/>
              <a:gd name="connsiteY866" fmla="*/ 2742112 h 6858000"/>
              <a:gd name="connsiteX867" fmla="*/ 7131592 w 12192002"/>
              <a:gd name="connsiteY867" fmla="*/ 2672096 h 6858000"/>
              <a:gd name="connsiteX868" fmla="*/ 6996344 w 12192002"/>
              <a:gd name="connsiteY868" fmla="*/ 2518310 h 6858000"/>
              <a:gd name="connsiteX869" fmla="*/ 6735495 w 12192002"/>
              <a:gd name="connsiteY869" fmla="*/ 2196890 h 6858000"/>
              <a:gd name="connsiteX870" fmla="*/ 6721901 w 12192002"/>
              <a:gd name="connsiteY870" fmla="*/ 2179274 h 6858000"/>
              <a:gd name="connsiteX871" fmla="*/ 6604735 w 12192002"/>
              <a:gd name="connsiteY871" fmla="*/ 2041381 h 6858000"/>
              <a:gd name="connsiteX872" fmla="*/ 11488421 w 12192002"/>
              <a:gd name="connsiteY872" fmla="*/ 2034549 h 6858000"/>
              <a:gd name="connsiteX873" fmla="*/ 11840356 w 12192002"/>
              <a:gd name="connsiteY873" fmla="*/ 2932293 h 6858000"/>
              <a:gd name="connsiteX874" fmla="*/ 11736331 w 12192002"/>
              <a:gd name="connsiteY874" fmla="*/ 2715710 h 6858000"/>
              <a:gd name="connsiteX875" fmla="*/ 11581560 w 12192002"/>
              <a:gd name="connsiteY875" fmla="*/ 2360474 h 6858000"/>
              <a:gd name="connsiteX876" fmla="*/ 11558442 w 12192002"/>
              <a:gd name="connsiteY876" fmla="*/ 2272139 h 6858000"/>
              <a:gd name="connsiteX877" fmla="*/ 11549169 w 12192002"/>
              <a:gd name="connsiteY877" fmla="*/ 2234734 h 6858000"/>
              <a:gd name="connsiteX878" fmla="*/ 11488421 w 12192002"/>
              <a:gd name="connsiteY878" fmla="*/ 2034549 h 6858000"/>
              <a:gd name="connsiteX879" fmla="*/ 10468916 w 12192002"/>
              <a:gd name="connsiteY879" fmla="*/ 2032338 h 6858000"/>
              <a:gd name="connsiteX880" fmla="*/ 10421480 w 12192002"/>
              <a:gd name="connsiteY880" fmla="*/ 2185446 h 6858000"/>
              <a:gd name="connsiteX881" fmla="*/ 10351264 w 12192002"/>
              <a:gd name="connsiteY881" fmla="*/ 2591574 h 6858000"/>
              <a:gd name="connsiteX882" fmla="*/ 10294485 w 12192002"/>
              <a:gd name="connsiteY882" fmla="*/ 2991809 h 6858000"/>
              <a:gd name="connsiteX883" fmla="*/ 10327850 w 12192002"/>
              <a:gd name="connsiteY883" fmla="*/ 2826310 h 6858000"/>
              <a:gd name="connsiteX884" fmla="*/ 10364099 w 12192002"/>
              <a:gd name="connsiteY884" fmla="*/ 2660098 h 6858000"/>
              <a:gd name="connsiteX885" fmla="*/ 10404725 w 12192002"/>
              <a:gd name="connsiteY885" fmla="*/ 2516991 h 6858000"/>
              <a:gd name="connsiteX886" fmla="*/ 10478071 w 12192002"/>
              <a:gd name="connsiteY886" fmla="*/ 2114122 h 6858000"/>
              <a:gd name="connsiteX887" fmla="*/ 10468916 w 12192002"/>
              <a:gd name="connsiteY887" fmla="*/ 2032338 h 6858000"/>
              <a:gd name="connsiteX888" fmla="*/ 10573132 w 12192002"/>
              <a:gd name="connsiteY888" fmla="*/ 1991479 h 6858000"/>
              <a:gd name="connsiteX889" fmla="*/ 11066880 w 12192002"/>
              <a:gd name="connsiteY889" fmla="*/ 2371770 h 6858000"/>
              <a:gd name="connsiteX890" fmla="*/ 10573132 w 12192002"/>
              <a:gd name="connsiteY890" fmla="*/ 1991479 h 6858000"/>
              <a:gd name="connsiteX891" fmla="*/ 6591670 w 12192002"/>
              <a:gd name="connsiteY891" fmla="*/ 1988277 h 6858000"/>
              <a:gd name="connsiteX892" fmla="*/ 6747349 w 12192002"/>
              <a:gd name="connsiteY892" fmla="*/ 2160069 h 6858000"/>
              <a:gd name="connsiteX893" fmla="*/ 6760943 w 12192002"/>
              <a:gd name="connsiteY893" fmla="*/ 2177686 h 6858000"/>
              <a:gd name="connsiteX894" fmla="*/ 7021065 w 12192002"/>
              <a:gd name="connsiteY894" fmla="*/ 2498102 h 6858000"/>
              <a:gd name="connsiteX895" fmla="*/ 7155223 w 12192002"/>
              <a:gd name="connsiteY895" fmla="*/ 2650386 h 6858000"/>
              <a:gd name="connsiteX896" fmla="*/ 7203167 w 12192002"/>
              <a:gd name="connsiteY896" fmla="*/ 2697288 h 6858000"/>
              <a:gd name="connsiteX897" fmla="*/ 6937703 w 12192002"/>
              <a:gd name="connsiteY897" fmla="*/ 2321981 h 6858000"/>
              <a:gd name="connsiteX898" fmla="*/ 6591670 w 12192002"/>
              <a:gd name="connsiteY898" fmla="*/ 1988277 h 6858000"/>
              <a:gd name="connsiteX899" fmla="*/ 5798670 w 12192002"/>
              <a:gd name="connsiteY899" fmla="*/ 1981601 h 6858000"/>
              <a:gd name="connsiteX900" fmla="*/ 5754709 w 12192002"/>
              <a:gd name="connsiteY900" fmla="*/ 2071454 h 6858000"/>
              <a:gd name="connsiteX901" fmla="*/ 5763044 w 12192002"/>
              <a:gd name="connsiteY901" fmla="*/ 2842206 h 6858000"/>
              <a:gd name="connsiteX902" fmla="*/ 5764974 w 12192002"/>
              <a:gd name="connsiteY902" fmla="*/ 2799609 h 6858000"/>
              <a:gd name="connsiteX903" fmla="*/ 5767665 w 12192002"/>
              <a:gd name="connsiteY903" fmla="*/ 2666409 h 6858000"/>
              <a:gd name="connsiteX904" fmla="*/ 5763055 w 12192002"/>
              <a:gd name="connsiteY904" fmla="*/ 2579705 h 6858000"/>
              <a:gd name="connsiteX905" fmla="*/ 5758079 w 12192002"/>
              <a:gd name="connsiteY905" fmla="*/ 2492508 h 6858000"/>
              <a:gd name="connsiteX906" fmla="*/ 5779325 w 12192002"/>
              <a:gd name="connsiteY906" fmla="*/ 2197069 h 6858000"/>
              <a:gd name="connsiteX907" fmla="*/ 5798670 w 12192002"/>
              <a:gd name="connsiteY907" fmla="*/ 1981601 h 6858000"/>
              <a:gd name="connsiteX908" fmla="*/ 5829202 w 12192002"/>
              <a:gd name="connsiteY908" fmla="*/ 1971679 h 6858000"/>
              <a:gd name="connsiteX909" fmla="*/ 5809558 w 12192002"/>
              <a:gd name="connsiteY909" fmla="*/ 2198043 h 6858000"/>
              <a:gd name="connsiteX910" fmla="*/ 5788653 w 12192002"/>
              <a:gd name="connsiteY910" fmla="*/ 2489430 h 6858000"/>
              <a:gd name="connsiteX911" fmla="*/ 5793439 w 12192002"/>
              <a:gd name="connsiteY911" fmla="*/ 2575235 h 6858000"/>
              <a:gd name="connsiteX912" fmla="*/ 5796836 w 12192002"/>
              <a:gd name="connsiteY912" fmla="*/ 2637633 h 6858000"/>
              <a:gd name="connsiteX913" fmla="*/ 5818614 w 12192002"/>
              <a:gd name="connsiteY913" fmla="*/ 2473055 h 6858000"/>
              <a:gd name="connsiteX914" fmla="*/ 5829202 w 12192002"/>
              <a:gd name="connsiteY914" fmla="*/ 1971679 h 6858000"/>
              <a:gd name="connsiteX915" fmla="*/ 10578769 w 12192002"/>
              <a:gd name="connsiteY915" fmla="*/ 1962963 h 6858000"/>
              <a:gd name="connsiteX916" fmla="*/ 11073823 w 12192002"/>
              <a:gd name="connsiteY916" fmla="*/ 2338658 h 6858000"/>
              <a:gd name="connsiteX917" fmla="*/ 10578769 w 12192002"/>
              <a:gd name="connsiteY917" fmla="*/ 1962963 h 6858000"/>
              <a:gd name="connsiteX918" fmla="*/ 5911389 w 12192002"/>
              <a:gd name="connsiteY918" fmla="*/ 1898371 h 6858000"/>
              <a:gd name="connsiteX919" fmla="*/ 6237627 w 12192002"/>
              <a:gd name="connsiteY919" fmla="*/ 2231921 h 6858000"/>
              <a:gd name="connsiteX920" fmla="*/ 5911389 w 12192002"/>
              <a:gd name="connsiteY920" fmla="*/ 1898371 h 6858000"/>
              <a:gd name="connsiteX921" fmla="*/ 6944437 w 12192002"/>
              <a:gd name="connsiteY921" fmla="*/ 1575402 h 6858000"/>
              <a:gd name="connsiteX922" fmla="*/ 6304730 w 12192002"/>
              <a:gd name="connsiteY922" fmla="*/ 1766654 h 6858000"/>
              <a:gd name="connsiteX923" fmla="*/ 6944437 w 12192002"/>
              <a:gd name="connsiteY923" fmla="*/ 1575402 h 6858000"/>
              <a:gd name="connsiteX924" fmla="*/ 7019523 w 12192002"/>
              <a:gd name="connsiteY924" fmla="*/ 1519450 h 6858000"/>
              <a:gd name="connsiteX925" fmla="*/ 6298091 w 12192002"/>
              <a:gd name="connsiteY925" fmla="*/ 1737122 h 6858000"/>
              <a:gd name="connsiteX926" fmla="*/ 7019523 w 12192002"/>
              <a:gd name="connsiteY926" fmla="*/ 1519450 h 6858000"/>
              <a:gd name="connsiteX927" fmla="*/ 2399523 w 12192002"/>
              <a:gd name="connsiteY927" fmla="*/ 1428234 h 6858000"/>
              <a:gd name="connsiteX928" fmla="*/ 2224982 w 12192002"/>
              <a:gd name="connsiteY928" fmla="*/ 1826201 h 6858000"/>
              <a:gd name="connsiteX929" fmla="*/ 2096099 w 12192002"/>
              <a:gd name="connsiteY929" fmla="*/ 2345900 h 6858000"/>
              <a:gd name="connsiteX930" fmla="*/ 2283317 w 12192002"/>
              <a:gd name="connsiteY930" fmla="*/ 1796925 h 6858000"/>
              <a:gd name="connsiteX931" fmla="*/ 2448558 w 12192002"/>
              <a:gd name="connsiteY931" fmla="*/ 1373435 h 6858000"/>
              <a:gd name="connsiteX932" fmla="*/ 2312521 w 12192002"/>
              <a:gd name="connsiteY932" fmla="*/ 1806140 h 6858000"/>
              <a:gd name="connsiteX933" fmla="*/ 2127533 w 12192002"/>
              <a:gd name="connsiteY933" fmla="*/ 2348380 h 6858000"/>
              <a:gd name="connsiteX934" fmla="*/ 2358080 w 12192002"/>
              <a:gd name="connsiteY934" fmla="*/ 1866134 h 6858000"/>
              <a:gd name="connsiteX935" fmla="*/ 2407436 w 12192002"/>
              <a:gd name="connsiteY935" fmla="*/ 1651070 h 6858000"/>
              <a:gd name="connsiteX936" fmla="*/ 2448558 w 12192002"/>
              <a:gd name="connsiteY936" fmla="*/ 1373435 h 6858000"/>
              <a:gd name="connsiteX937" fmla="*/ 278707 w 12192002"/>
              <a:gd name="connsiteY937" fmla="*/ 1352270 h 6858000"/>
              <a:gd name="connsiteX938" fmla="*/ 321570 w 12192002"/>
              <a:gd name="connsiteY938" fmla="*/ 1861610 h 6858000"/>
              <a:gd name="connsiteX939" fmla="*/ 294281 w 12192002"/>
              <a:gd name="connsiteY939" fmla="*/ 1440658 h 6858000"/>
              <a:gd name="connsiteX940" fmla="*/ 1423821 w 12192002"/>
              <a:gd name="connsiteY940" fmla="*/ 1351958 h 6858000"/>
              <a:gd name="connsiteX941" fmla="*/ 1638521 w 12192002"/>
              <a:gd name="connsiteY941" fmla="*/ 1908470 h 6858000"/>
              <a:gd name="connsiteX942" fmla="*/ 1754199 w 12192002"/>
              <a:gd name="connsiteY942" fmla="*/ 2149284 h 6858000"/>
              <a:gd name="connsiteX943" fmla="*/ 1908359 w 12192002"/>
              <a:gd name="connsiteY943" fmla="*/ 2364988 h 6858000"/>
              <a:gd name="connsiteX944" fmla="*/ 1647661 w 12192002"/>
              <a:gd name="connsiteY944" fmla="*/ 1825945 h 6858000"/>
              <a:gd name="connsiteX945" fmla="*/ 1423821 w 12192002"/>
              <a:gd name="connsiteY945" fmla="*/ 1351958 h 6858000"/>
              <a:gd name="connsiteX946" fmla="*/ 9518298 w 12192002"/>
              <a:gd name="connsiteY946" fmla="*/ 1338235 h 6858000"/>
              <a:gd name="connsiteX947" fmla="*/ 9838009 w 12192002"/>
              <a:gd name="connsiteY947" fmla="*/ 2272553 h 6858000"/>
              <a:gd name="connsiteX948" fmla="*/ 9805906 w 12192002"/>
              <a:gd name="connsiteY948" fmla="*/ 2159819 h 6858000"/>
              <a:gd name="connsiteX949" fmla="*/ 9801623 w 12192002"/>
              <a:gd name="connsiteY949" fmla="*/ 2142555 h 6858000"/>
              <a:gd name="connsiteX950" fmla="*/ 9628671 w 12192002"/>
              <a:gd name="connsiteY950" fmla="*/ 1617375 h 6858000"/>
              <a:gd name="connsiteX951" fmla="*/ 9598299 w 12192002"/>
              <a:gd name="connsiteY951" fmla="*/ 1544643 h 6858000"/>
              <a:gd name="connsiteX952" fmla="*/ 9518298 w 12192002"/>
              <a:gd name="connsiteY952" fmla="*/ 1338235 h 6858000"/>
              <a:gd name="connsiteX953" fmla="*/ 1431890 w 12192002"/>
              <a:gd name="connsiteY953" fmla="*/ 1306475 h 6858000"/>
              <a:gd name="connsiteX954" fmla="*/ 1507597 w 12192002"/>
              <a:gd name="connsiteY954" fmla="*/ 1446132 h 6858000"/>
              <a:gd name="connsiteX955" fmla="*/ 1674586 w 12192002"/>
              <a:gd name="connsiteY955" fmla="*/ 1813832 h 6858000"/>
              <a:gd name="connsiteX956" fmla="*/ 1815950 w 12192002"/>
              <a:gd name="connsiteY956" fmla="*/ 2128564 h 6858000"/>
              <a:gd name="connsiteX957" fmla="*/ 1984242 w 12192002"/>
              <a:gd name="connsiteY957" fmla="*/ 2430829 h 6858000"/>
              <a:gd name="connsiteX958" fmla="*/ 2014023 w 12192002"/>
              <a:gd name="connsiteY958" fmla="*/ 2450995 h 6858000"/>
              <a:gd name="connsiteX959" fmla="*/ 1747337 w 12192002"/>
              <a:gd name="connsiteY959" fmla="*/ 1855264 h 6858000"/>
              <a:gd name="connsiteX960" fmla="*/ 1533749 w 12192002"/>
              <a:gd name="connsiteY960" fmla="*/ 1478656 h 6858000"/>
              <a:gd name="connsiteX961" fmla="*/ 1431890 w 12192002"/>
              <a:gd name="connsiteY961" fmla="*/ 1306475 h 6858000"/>
              <a:gd name="connsiteX962" fmla="*/ 5052692 w 12192002"/>
              <a:gd name="connsiteY962" fmla="*/ 1292994 h 6858000"/>
              <a:gd name="connsiteX963" fmla="*/ 5200661 w 12192002"/>
              <a:gd name="connsiteY963" fmla="*/ 1635186 h 6858000"/>
              <a:gd name="connsiteX964" fmla="*/ 5297138 w 12192002"/>
              <a:gd name="connsiteY964" fmla="*/ 1906351 h 6858000"/>
              <a:gd name="connsiteX965" fmla="*/ 5052692 w 12192002"/>
              <a:gd name="connsiteY965" fmla="*/ 1292994 h 6858000"/>
              <a:gd name="connsiteX966" fmla="*/ 9528078 w 12192002"/>
              <a:gd name="connsiteY966" fmla="*/ 1278636 h 6858000"/>
              <a:gd name="connsiteX967" fmla="*/ 9623946 w 12192002"/>
              <a:gd name="connsiteY967" fmla="*/ 1534260 h 6858000"/>
              <a:gd name="connsiteX968" fmla="*/ 9654858 w 12192002"/>
              <a:gd name="connsiteY968" fmla="*/ 1607218 h 6858000"/>
              <a:gd name="connsiteX969" fmla="*/ 9826304 w 12192002"/>
              <a:gd name="connsiteY969" fmla="*/ 2125320 h 6858000"/>
              <a:gd name="connsiteX970" fmla="*/ 9701198 w 12192002"/>
              <a:gd name="connsiteY970" fmla="*/ 1646797 h 6858000"/>
              <a:gd name="connsiteX971" fmla="*/ 9528078 w 12192002"/>
              <a:gd name="connsiteY971" fmla="*/ 1278636 h 6858000"/>
              <a:gd name="connsiteX972" fmla="*/ 5009948 w 12192002"/>
              <a:gd name="connsiteY972" fmla="*/ 1273619 h 6858000"/>
              <a:gd name="connsiteX973" fmla="*/ 5121777 w 12192002"/>
              <a:gd name="connsiteY973" fmla="*/ 1654213 h 6858000"/>
              <a:gd name="connsiteX974" fmla="*/ 5293545 w 12192002"/>
              <a:gd name="connsiteY974" fmla="*/ 2072247 h 6858000"/>
              <a:gd name="connsiteX975" fmla="*/ 5294042 w 12192002"/>
              <a:gd name="connsiteY975" fmla="*/ 2065019 h 6858000"/>
              <a:gd name="connsiteX976" fmla="*/ 5171936 w 12192002"/>
              <a:gd name="connsiteY976" fmla="*/ 1647613 h 6858000"/>
              <a:gd name="connsiteX977" fmla="*/ 5009948 w 12192002"/>
              <a:gd name="connsiteY977" fmla="*/ 1273619 h 6858000"/>
              <a:gd name="connsiteX978" fmla="*/ 655236 w 12192002"/>
              <a:gd name="connsiteY978" fmla="*/ 1268632 h 6858000"/>
              <a:gd name="connsiteX979" fmla="*/ 839521 w 12192002"/>
              <a:gd name="connsiteY979" fmla="*/ 1685315 h 6858000"/>
              <a:gd name="connsiteX980" fmla="*/ 1109416 w 12192002"/>
              <a:gd name="connsiteY980" fmla="*/ 2061663 h 6858000"/>
              <a:gd name="connsiteX981" fmla="*/ 1298300 w 12192002"/>
              <a:gd name="connsiteY981" fmla="*/ 2247742 h 6858000"/>
              <a:gd name="connsiteX982" fmla="*/ 1125871 w 12192002"/>
              <a:gd name="connsiteY982" fmla="*/ 1989513 h 6858000"/>
              <a:gd name="connsiteX983" fmla="*/ 981574 w 12192002"/>
              <a:gd name="connsiteY983" fmla="*/ 1783157 h 6858000"/>
              <a:gd name="connsiteX984" fmla="*/ 922198 w 12192002"/>
              <a:gd name="connsiteY984" fmla="*/ 1677437 h 6858000"/>
              <a:gd name="connsiteX985" fmla="*/ 869293 w 12192002"/>
              <a:gd name="connsiteY985" fmla="*/ 1583214 h 6858000"/>
              <a:gd name="connsiteX986" fmla="*/ 751431 w 12192002"/>
              <a:gd name="connsiteY986" fmla="*/ 1405731 h 6858000"/>
              <a:gd name="connsiteX987" fmla="*/ 6516292 w 12192002"/>
              <a:gd name="connsiteY987" fmla="*/ 1263064 h 6858000"/>
              <a:gd name="connsiteX988" fmla="*/ 5736320 w 12192002"/>
              <a:gd name="connsiteY988" fmla="*/ 1501803 h 6858000"/>
              <a:gd name="connsiteX989" fmla="*/ 6516292 w 12192002"/>
              <a:gd name="connsiteY989" fmla="*/ 1263064 h 6858000"/>
              <a:gd name="connsiteX990" fmla="*/ 291466 w 12192002"/>
              <a:gd name="connsiteY990" fmla="*/ 1250369 h 6858000"/>
              <a:gd name="connsiteX991" fmla="*/ 323180 w 12192002"/>
              <a:gd name="connsiteY991" fmla="*/ 1435283 h 6858000"/>
              <a:gd name="connsiteX992" fmla="*/ 349381 w 12192002"/>
              <a:gd name="connsiteY992" fmla="*/ 1875041 h 6858000"/>
              <a:gd name="connsiteX993" fmla="*/ 374363 w 12192002"/>
              <a:gd name="connsiteY993" fmla="*/ 1506494 h 6858000"/>
              <a:gd name="connsiteX994" fmla="*/ 302168 w 12192002"/>
              <a:gd name="connsiteY994" fmla="*/ 1274495 h 6858000"/>
              <a:gd name="connsiteX995" fmla="*/ 291466 w 12192002"/>
              <a:gd name="connsiteY995" fmla="*/ 1250369 h 6858000"/>
              <a:gd name="connsiteX996" fmla="*/ 678222 w 12192002"/>
              <a:gd name="connsiteY996" fmla="*/ 1248670 h 6858000"/>
              <a:gd name="connsiteX997" fmla="*/ 775536 w 12192002"/>
              <a:gd name="connsiteY997" fmla="*/ 1388015 h 6858000"/>
              <a:gd name="connsiteX998" fmla="*/ 894529 w 12192002"/>
              <a:gd name="connsiteY998" fmla="*/ 1567739 h 6858000"/>
              <a:gd name="connsiteX999" fmla="*/ 948000 w 12192002"/>
              <a:gd name="connsiteY999" fmla="*/ 1663088 h 6858000"/>
              <a:gd name="connsiteX1000" fmla="*/ 1006812 w 12192002"/>
              <a:gd name="connsiteY1000" fmla="*/ 1767683 h 6858000"/>
              <a:gd name="connsiteX1001" fmla="*/ 1149133 w 12192002"/>
              <a:gd name="connsiteY1001" fmla="*/ 1971513 h 6858000"/>
              <a:gd name="connsiteX1002" fmla="*/ 1333952 w 12192002"/>
              <a:gd name="connsiteY1002" fmla="*/ 2251620 h 6858000"/>
              <a:gd name="connsiteX1003" fmla="*/ 1337329 w 12192002"/>
              <a:gd name="connsiteY1003" fmla="*/ 2258350 h 6858000"/>
              <a:gd name="connsiteX1004" fmla="*/ 1014726 w 12192002"/>
              <a:gd name="connsiteY1004" fmla="*/ 1615556 h 6858000"/>
              <a:gd name="connsiteX1005" fmla="*/ 678222 w 12192002"/>
              <a:gd name="connsiteY1005" fmla="*/ 1248670 h 6858000"/>
              <a:gd name="connsiteX1006" fmla="*/ 9441752 w 12192002"/>
              <a:gd name="connsiteY1006" fmla="*/ 1245311 h 6858000"/>
              <a:gd name="connsiteX1007" fmla="*/ 9278979 w 12192002"/>
              <a:gd name="connsiteY1007" fmla="*/ 1406236 h 6858000"/>
              <a:gd name="connsiteX1008" fmla="*/ 9235540 w 12192002"/>
              <a:gd name="connsiteY1008" fmla="*/ 1546869 h 6858000"/>
              <a:gd name="connsiteX1009" fmla="*/ 9264074 w 12192002"/>
              <a:gd name="connsiteY1009" fmla="*/ 1557016 h 6858000"/>
              <a:gd name="connsiteX1010" fmla="*/ 9441752 w 12192002"/>
              <a:gd name="connsiteY1010" fmla="*/ 1245311 h 6858000"/>
              <a:gd name="connsiteX1011" fmla="*/ 6691602 w 12192002"/>
              <a:gd name="connsiteY1011" fmla="*/ 1140573 h 6858000"/>
              <a:gd name="connsiteX1012" fmla="*/ 6571100 w 12192002"/>
              <a:gd name="connsiteY1012" fmla="*/ 1183662 h 6858000"/>
              <a:gd name="connsiteX1013" fmla="*/ 6241687 w 12192002"/>
              <a:gd name="connsiteY1013" fmla="*/ 1257600 h 6858000"/>
              <a:gd name="connsiteX1014" fmla="*/ 5693009 w 12192002"/>
              <a:gd name="connsiteY1014" fmla="*/ 1478256 h 6858000"/>
              <a:gd name="connsiteX1015" fmla="*/ 6548420 w 12192002"/>
              <a:gd name="connsiteY1015" fmla="*/ 1214599 h 6858000"/>
              <a:gd name="connsiteX1016" fmla="*/ 6605473 w 12192002"/>
              <a:gd name="connsiteY1016" fmla="*/ 1184686 h 6858000"/>
              <a:gd name="connsiteX1017" fmla="*/ 6691602 w 12192002"/>
              <a:gd name="connsiteY1017" fmla="*/ 1140573 h 6858000"/>
              <a:gd name="connsiteX1018" fmla="*/ 4002475 w 12192002"/>
              <a:gd name="connsiteY1018" fmla="*/ 1037802 h 6858000"/>
              <a:gd name="connsiteX1019" fmla="*/ 4000324 w 12192002"/>
              <a:gd name="connsiteY1019" fmla="*/ 1039362 h 6858000"/>
              <a:gd name="connsiteX1020" fmla="*/ 4002862 w 12192002"/>
              <a:gd name="connsiteY1020" fmla="*/ 1042866 h 6858000"/>
              <a:gd name="connsiteX1021" fmla="*/ 4002475 w 12192002"/>
              <a:gd name="connsiteY1021" fmla="*/ 1037802 h 6858000"/>
              <a:gd name="connsiteX1022" fmla="*/ 506322 w 12192002"/>
              <a:gd name="connsiteY1022" fmla="*/ 1020997 h 6858000"/>
              <a:gd name="connsiteX1023" fmla="*/ 533068 w 12192002"/>
              <a:gd name="connsiteY1023" fmla="*/ 1029409 h 6858000"/>
              <a:gd name="connsiteX1024" fmla="*/ 1232525 w 12192002"/>
              <a:gd name="connsiteY1024" fmla="*/ 1804675 h 6858000"/>
              <a:gd name="connsiteX1025" fmla="*/ 1388858 w 12192002"/>
              <a:gd name="connsiteY1025" fmla="*/ 2368011 h 6858000"/>
              <a:gd name="connsiteX1026" fmla="*/ 1384098 w 12192002"/>
              <a:gd name="connsiteY1026" fmla="*/ 2378125 h 6858000"/>
              <a:gd name="connsiteX1027" fmla="*/ 1425393 w 12192002"/>
              <a:gd name="connsiteY1027" fmla="*/ 2589124 h 6858000"/>
              <a:gd name="connsiteX1028" fmla="*/ 1424001 w 12192002"/>
              <a:gd name="connsiteY1028" fmla="*/ 2597541 h 6858000"/>
              <a:gd name="connsiteX1029" fmla="*/ 2152729 w 12192002"/>
              <a:gd name="connsiteY1029" fmla="*/ 2864487 h 6858000"/>
              <a:gd name="connsiteX1030" fmla="*/ 2020609 w 12192002"/>
              <a:gd name="connsiteY1030" fmla="*/ 2539671 h 6858000"/>
              <a:gd name="connsiteX1031" fmla="*/ 2018920 w 12192002"/>
              <a:gd name="connsiteY1031" fmla="*/ 2536309 h 6858000"/>
              <a:gd name="connsiteX1032" fmla="*/ 1342441 w 12192002"/>
              <a:gd name="connsiteY1032" fmla="*/ 1173017 h 6858000"/>
              <a:gd name="connsiteX1033" fmla="*/ 1367925 w 12192002"/>
              <a:gd name="connsiteY1033" fmla="*/ 1135648 h 6858000"/>
              <a:gd name="connsiteX1034" fmla="*/ 1771401 w 12192002"/>
              <a:gd name="connsiteY1034" fmla="*/ 1806673 h 6858000"/>
              <a:gd name="connsiteX1035" fmla="*/ 1972385 w 12192002"/>
              <a:gd name="connsiteY1035" fmla="*/ 2198735 h 6858000"/>
              <a:gd name="connsiteX1036" fmla="*/ 2040892 w 12192002"/>
              <a:gd name="connsiteY1036" fmla="*/ 2405205 h 6858000"/>
              <a:gd name="connsiteX1037" fmla="*/ 2131689 w 12192002"/>
              <a:gd name="connsiteY1037" fmla="*/ 1936926 h 6858000"/>
              <a:gd name="connsiteX1038" fmla="*/ 2454820 w 12192002"/>
              <a:gd name="connsiteY1038" fmla="*/ 1248808 h 6858000"/>
              <a:gd name="connsiteX1039" fmla="*/ 2492512 w 12192002"/>
              <a:gd name="connsiteY1039" fmla="*/ 1302920 h 6858000"/>
              <a:gd name="connsiteX1040" fmla="*/ 2081216 w 12192002"/>
              <a:gd name="connsiteY1040" fmla="*/ 2527513 h 6858000"/>
              <a:gd name="connsiteX1041" fmla="*/ 2081211 w 12192002"/>
              <a:gd name="connsiteY1041" fmla="*/ 2528916 h 6858000"/>
              <a:gd name="connsiteX1042" fmla="*/ 2199067 w 12192002"/>
              <a:gd name="connsiteY1042" fmla="*/ 2884061 h 6858000"/>
              <a:gd name="connsiteX1043" fmla="*/ 3192586 w 12192002"/>
              <a:gd name="connsiteY1043" fmla="*/ 3411496 h 6858000"/>
              <a:gd name="connsiteX1044" fmla="*/ 3182620 w 12192002"/>
              <a:gd name="connsiteY1044" fmla="*/ 3483279 h 6858000"/>
              <a:gd name="connsiteX1045" fmla="*/ 2435119 w 12192002"/>
              <a:gd name="connsiteY1045" fmla="*/ 3080173 h 6858000"/>
              <a:gd name="connsiteX1046" fmla="*/ 2410152 w 12192002"/>
              <a:gd name="connsiteY1046" fmla="*/ 3063751 h 6858000"/>
              <a:gd name="connsiteX1047" fmla="*/ 2408099 w 12192002"/>
              <a:gd name="connsiteY1047" fmla="*/ 3064403 h 6858000"/>
              <a:gd name="connsiteX1048" fmla="*/ 2407218 w 12192002"/>
              <a:gd name="connsiteY1048" fmla="*/ 3070324 h 6858000"/>
              <a:gd name="connsiteX1049" fmla="*/ 2380138 w 12192002"/>
              <a:gd name="connsiteY1049" fmla="*/ 3099341 h 6858000"/>
              <a:gd name="connsiteX1050" fmla="*/ 1765923 w 12192002"/>
              <a:gd name="connsiteY1050" fmla="*/ 3581043 h 6858000"/>
              <a:gd name="connsiteX1051" fmla="*/ 1702258 w 12192002"/>
              <a:gd name="connsiteY1051" fmla="*/ 3612286 h 6858000"/>
              <a:gd name="connsiteX1052" fmla="*/ 1538370 w 12192002"/>
              <a:gd name="connsiteY1052" fmla="*/ 3811804 h 6858000"/>
              <a:gd name="connsiteX1053" fmla="*/ 542867 w 12192002"/>
              <a:gd name="connsiteY1053" fmla="*/ 4944092 h 6858000"/>
              <a:gd name="connsiteX1054" fmla="*/ 515800 w 12192002"/>
              <a:gd name="connsiteY1054" fmla="*/ 4862180 h 6858000"/>
              <a:gd name="connsiteX1055" fmla="*/ 909145 w 12192002"/>
              <a:gd name="connsiteY1055" fmla="*/ 4199225 h 6858000"/>
              <a:gd name="connsiteX1056" fmla="*/ 1214067 w 12192002"/>
              <a:gd name="connsiteY1056" fmla="*/ 3908561 h 6858000"/>
              <a:gd name="connsiteX1057" fmla="*/ 640967 w 12192002"/>
              <a:gd name="connsiteY1057" fmla="*/ 4105601 h 6858000"/>
              <a:gd name="connsiteX1058" fmla="*/ 112563 w 12192002"/>
              <a:gd name="connsiteY1058" fmla="*/ 4396952 h 6858000"/>
              <a:gd name="connsiteX1059" fmla="*/ 0 w 12192002"/>
              <a:gd name="connsiteY1059" fmla="*/ 4466006 h 6858000"/>
              <a:gd name="connsiteX1060" fmla="*/ 0 w 12192002"/>
              <a:gd name="connsiteY1060" fmla="*/ 4233763 h 6858000"/>
              <a:gd name="connsiteX1061" fmla="*/ 36881 w 12192002"/>
              <a:gd name="connsiteY1061" fmla="*/ 4200118 h 6858000"/>
              <a:gd name="connsiteX1062" fmla="*/ 910534 w 12192002"/>
              <a:gd name="connsiteY1062" fmla="*/ 3629753 h 6858000"/>
              <a:gd name="connsiteX1063" fmla="*/ 1578717 w 12192002"/>
              <a:gd name="connsiteY1063" fmla="*/ 3575982 h 6858000"/>
              <a:gd name="connsiteX1064" fmla="*/ 2338780 w 12192002"/>
              <a:gd name="connsiteY1064" fmla="*/ 3033725 h 6858000"/>
              <a:gd name="connsiteX1065" fmla="*/ 1807991 w 12192002"/>
              <a:gd name="connsiteY1065" fmla="*/ 2807184 h 6858000"/>
              <a:gd name="connsiteX1066" fmla="*/ 1416358 w 12192002"/>
              <a:gd name="connsiteY1066" fmla="*/ 3112571 h 6858000"/>
              <a:gd name="connsiteX1067" fmla="*/ 939066 w 12192002"/>
              <a:gd name="connsiteY1067" fmla="*/ 3378798 h 6858000"/>
              <a:gd name="connsiteX1068" fmla="*/ 115099 w 12192002"/>
              <a:gd name="connsiteY1068" fmla="*/ 3607650 h 6858000"/>
              <a:gd name="connsiteX1069" fmla="*/ 97284 w 12192002"/>
              <a:gd name="connsiteY1069" fmla="*/ 3520393 h 6858000"/>
              <a:gd name="connsiteX1070" fmla="*/ 922050 w 12192002"/>
              <a:gd name="connsiteY1070" fmla="*/ 3074867 h 6858000"/>
              <a:gd name="connsiteX1071" fmla="*/ 1405265 w 12192002"/>
              <a:gd name="connsiteY1071" fmla="*/ 3016319 h 6858000"/>
              <a:gd name="connsiteX1072" fmla="*/ 1407512 w 12192002"/>
              <a:gd name="connsiteY1072" fmla="*/ 3018001 h 6858000"/>
              <a:gd name="connsiteX1073" fmla="*/ 1726266 w 12192002"/>
              <a:gd name="connsiteY1073" fmla="*/ 2777274 h 6858000"/>
              <a:gd name="connsiteX1074" fmla="*/ 625390 w 12192002"/>
              <a:gd name="connsiteY1074" fmla="*/ 2514541 h 6858000"/>
              <a:gd name="connsiteX1075" fmla="*/ 619799 w 12192002"/>
              <a:gd name="connsiteY1075" fmla="*/ 2527180 h 6858000"/>
              <a:gd name="connsiteX1076" fmla="*/ 310030 w 12192002"/>
              <a:gd name="connsiteY1076" fmla="*/ 2771818 h 6858000"/>
              <a:gd name="connsiteX1077" fmla="*/ 173877 w 12192002"/>
              <a:gd name="connsiteY1077" fmla="*/ 2937056 h 6858000"/>
              <a:gd name="connsiteX1078" fmla="*/ 77889 w 12192002"/>
              <a:gd name="connsiteY1078" fmla="*/ 3138440 h 6858000"/>
              <a:gd name="connsiteX1079" fmla="*/ 0 w 12192002"/>
              <a:gd name="connsiteY1079" fmla="*/ 3271395 h 6858000"/>
              <a:gd name="connsiteX1080" fmla="*/ 0 w 12192002"/>
              <a:gd name="connsiteY1080" fmla="*/ 3153002 h 6858000"/>
              <a:gd name="connsiteX1081" fmla="*/ 2386 w 12192002"/>
              <a:gd name="connsiteY1081" fmla="*/ 3149203 h 6858000"/>
              <a:gd name="connsiteX1082" fmla="*/ 89753 w 12192002"/>
              <a:gd name="connsiteY1082" fmla="*/ 2987702 h 6858000"/>
              <a:gd name="connsiteX1083" fmla="*/ 76869 w 12192002"/>
              <a:gd name="connsiteY1083" fmla="*/ 3005404 h 6858000"/>
              <a:gd name="connsiteX1084" fmla="*/ 32049 w 12192002"/>
              <a:gd name="connsiteY1084" fmla="*/ 3065814 h 6858000"/>
              <a:gd name="connsiteX1085" fmla="*/ 0 w 12192002"/>
              <a:gd name="connsiteY1085" fmla="*/ 3108744 h 6858000"/>
              <a:gd name="connsiteX1086" fmla="*/ 0 w 12192002"/>
              <a:gd name="connsiteY1086" fmla="*/ 3058059 h 6858000"/>
              <a:gd name="connsiteX1087" fmla="*/ 7610 w 12192002"/>
              <a:gd name="connsiteY1087" fmla="*/ 3047889 h 6858000"/>
              <a:gd name="connsiteX1088" fmla="*/ 52419 w 12192002"/>
              <a:gd name="connsiteY1088" fmla="*/ 2987479 h 6858000"/>
              <a:gd name="connsiteX1089" fmla="*/ 59142 w 12192002"/>
              <a:gd name="connsiteY1089" fmla="*/ 2978488 h 6858000"/>
              <a:gd name="connsiteX1090" fmla="*/ 0 w 12192002"/>
              <a:gd name="connsiteY1090" fmla="*/ 3015334 h 6858000"/>
              <a:gd name="connsiteX1091" fmla="*/ 0 w 12192002"/>
              <a:gd name="connsiteY1091" fmla="*/ 2914286 h 6858000"/>
              <a:gd name="connsiteX1092" fmla="*/ 36383 w 12192002"/>
              <a:gd name="connsiteY1092" fmla="*/ 2901128 h 6858000"/>
              <a:gd name="connsiteX1093" fmla="*/ 156329 w 12192002"/>
              <a:gd name="connsiteY1093" fmla="*/ 2840533 h 6858000"/>
              <a:gd name="connsiteX1094" fmla="*/ 358355 w 12192002"/>
              <a:gd name="connsiteY1094" fmla="*/ 2620471 h 6858000"/>
              <a:gd name="connsiteX1095" fmla="*/ 510577 w 12192002"/>
              <a:gd name="connsiteY1095" fmla="*/ 2501244 h 6858000"/>
              <a:gd name="connsiteX1096" fmla="*/ 211967 w 12192002"/>
              <a:gd name="connsiteY1096" fmla="*/ 2479171 h 6858000"/>
              <a:gd name="connsiteX1097" fmla="*/ 0 w 12192002"/>
              <a:gd name="connsiteY1097" fmla="*/ 2476398 h 6858000"/>
              <a:gd name="connsiteX1098" fmla="*/ 0 w 12192002"/>
              <a:gd name="connsiteY1098" fmla="*/ 2389189 h 6858000"/>
              <a:gd name="connsiteX1099" fmla="*/ 103062 w 12192002"/>
              <a:gd name="connsiteY1099" fmla="*/ 2389518 h 6858000"/>
              <a:gd name="connsiteX1100" fmla="*/ 510734 w 12192002"/>
              <a:gd name="connsiteY1100" fmla="*/ 2416201 h 6858000"/>
              <a:gd name="connsiteX1101" fmla="*/ 279257 w 12192002"/>
              <a:gd name="connsiteY1101" fmla="*/ 2092102 h 6858000"/>
              <a:gd name="connsiteX1102" fmla="*/ 65265 w 12192002"/>
              <a:gd name="connsiteY1102" fmla="*/ 2006049 h 6858000"/>
              <a:gd name="connsiteX1103" fmla="*/ 0 w 12192002"/>
              <a:gd name="connsiteY1103" fmla="*/ 1982532 h 6858000"/>
              <a:gd name="connsiteX1104" fmla="*/ 0 w 12192002"/>
              <a:gd name="connsiteY1104" fmla="*/ 1912789 h 6858000"/>
              <a:gd name="connsiteX1105" fmla="*/ 97460 w 12192002"/>
              <a:gd name="connsiteY1105" fmla="*/ 1953725 h 6858000"/>
              <a:gd name="connsiteX1106" fmla="*/ 221272 w 12192002"/>
              <a:gd name="connsiteY1106" fmla="*/ 1980766 h 6858000"/>
              <a:gd name="connsiteX1107" fmla="*/ 116765 w 12192002"/>
              <a:gd name="connsiteY1107" fmla="*/ 1911033 h 6858000"/>
              <a:gd name="connsiteX1108" fmla="*/ 16405 w 12192002"/>
              <a:gd name="connsiteY1108" fmla="*/ 1803412 h 6858000"/>
              <a:gd name="connsiteX1109" fmla="*/ 0 w 12192002"/>
              <a:gd name="connsiteY1109" fmla="*/ 1784777 h 6858000"/>
              <a:gd name="connsiteX1110" fmla="*/ 0 w 12192002"/>
              <a:gd name="connsiteY1110" fmla="*/ 1740082 h 6858000"/>
              <a:gd name="connsiteX1111" fmla="*/ 39394 w 12192002"/>
              <a:gd name="connsiteY1111" fmla="*/ 1784856 h 6858000"/>
              <a:gd name="connsiteX1112" fmla="*/ 135813 w 12192002"/>
              <a:gd name="connsiteY1112" fmla="*/ 1888838 h 6858000"/>
              <a:gd name="connsiteX1113" fmla="*/ 242575 w 12192002"/>
              <a:gd name="connsiteY1113" fmla="*/ 1958841 h 6858000"/>
              <a:gd name="connsiteX1114" fmla="*/ 82197 w 12192002"/>
              <a:gd name="connsiteY1114" fmla="*/ 1754826 h 6858000"/>
              <a:gd name="connsiteX1115" fmla="*/ 0 w 12192002"/>
              <a:gd name="connsiteY1115" fmla="*/ 1679650 h 6858000"/>
              <a:gd name="connsiteX1116" fmla="*/ 0 w 12192002"/>
              <a:gd name="connsiteY1116" fmla="*/ 1602463 h 6858000"/>
              <a:gd name="connsiteX1117" fmla="*/ 84689 w 12192002"/>
              <a:gd name="connsiteY1117" fmla="*/ 1677442 h 6858000"/>
              <a:gd name="connsiteX1118" fmla="*/ 298437 w 12192002"/>
              <a:gd name="connsiteY1118" fmla="*/ 1968019 h 6858000"/>
              <a:gd name="connsiteX1119" fmla="*/ 227269 w 12192002"/>
              <a:gd name="connsiteY1119" fmla="*/ 1114064 h 6858000"/>
              <a:gd name="connsiteX1120" fmla="*/ 248003 w 12192002"/>
              <a:gd name="connsiteY1120" fmla="*/ 1089613 h 6858000"/>
              <a:gd name="connsiteX1121" fmla="*/ 427020 w 12192002"/>
              <a:gd name="connsiteY1121" fmla="*/ 1619803 h 6858000"/>
              <a:gd name="connsiteX1122" fmla="*/ 340345 w 12192002"/>
              <a:gd name="connsiteY1122" fmla="*/ 2027739 h 6858000"/>
              <a:gd name="connsiteX1123" fmla="*/ 360865 w 12192002"/>
              <a:gd name="connsiteY1123" fmla="*/ 2044827 h 6858000"/>
              <a:gd name="connsiteX1124" fmla="*/ 560414 w 12192002"/>
              <a:gd name="connsiteY1124" fmla="*/ 2421457 h 6858000"/>
              <a:gd name="connsiteX1125" fmla="*/ 1359703 w 12192002"/>
              <a:gd name="connsiteY1125" fmla="*/ 2578554 h 6858000"/>
              <a:gd name="connsiteX1126" fmla="*/ 1359422 w 12192002"/>
              <a:gd name="connsiteY1126" fmla="*/ 2577994 h 6858000"/>
              <a:gd name="connsiteX1127" fmla="*/ 828701 w 12192002"/>
              <a:gd name="connsiteY1127" fmla="*/ 1839520 h 6858000"/>
              <a:gd name="connsiteX1128" fmla="*/ 494427 w 12192002"/>
              <a:gd name="connsiteY1128" fmla="*/ 1092333 h 6858000"/>
              <a:gd name="connsiteX1129" fmla="*/ 506322 w 12192002"/>
              <a:gd name="connsiteY1129" fmla="*/ 1020997 h 6858000"/>
              <a:gd name="connsiteX1130" fmla="*/ 4570198 w 12192002"/>
              <a:gd name="connsiteY1130" fmla="*/ 978081 h 6858000"/>
              <a:gd name="connsiteX1131" fmla="*/ 4523691 w 12192002"/>
              <a:gd name="connsiteY1131" fmla="*/ 1127776 h 6858000"/>
              <a:gd name="connsiteX1132" fmla="*/ 4509875 w 12192002"/>
              <a:gd name="connsiteY1132" fmla="*/ 1167552 h 6858000"/>
              <a:gd name="connsiteX1133" fmla="*/ 4478168 w 12192002"/>
              <a:gd name="connsiteY1133" fmla="*/ 1260735 h 6858000"/>
              <a:gd name="connsiteX1134" fmla="*/ 4409309 w 12192002"/>
              <a:gd name="connsiteY1134" fmla="*/ 1666996 h 6858000"/>
              <a:gd name="connsiteX1135" fmla="*/ 4370031 w 12192002"/>
              <a:gd name="connsiteY1135" fmla="*/ 1955666 h 6858000"/>
              <a:gd name="connsiteX1136" fmla="*/ 4570198 w 12192002"/>
              <a:gd name="connsiteY1136" fmla="*/ 978081 h 6858000"/>
              <a:gd name="connsiteX1137" fmla="*/ 12149131 w 12192002"/>
              <a:gd name="connsiteY1137" fmla="*/ 959050 h 6858000"/>
              <a:gd name="connsiteX1138" fmla="*/ 12105664 w 12192002"/>
              <a:gd name="connsiteY1138" fmla="*/ 1006960 h 6858000"/>
              <a:gd name="connsiteX1139" fmla="*/ 11883102 w 12192002"/>
              <a:gd name="connsiteY1139" fmla="*/ 1184424 h 6858000"/>
              <a:gd name="connsiteX1140" fmla="*/ 11665174 w 12192002"/>
              <a:gd name="connsiteY1140" fmla="*/ 1317493 h 6858000"/>
              <a:gd name="connsiteX1141" fmla="*/ 11590337 w 12192002"/>
              <a:gd name="connsiteY1141" fmla="*/ 1348256 h 6858000"/>
              <a:gd name="connsiteX1142" fmla="*/ 11492588 w 12192002"/>
              <a:gd name="connsiteY1142" fmla="*/ 1390573 h 6858000"/>
              <a:gd name="connsiteX1143" fmla="*/ 11888865 w 12192002"/>
              <a:gd name="connsiteY1143" fmla="*/ 1220988 h 6858000"/>
              <a:gd name="connsiteX1144" fmla="*/ 12149131 w 12192002"/>
              <a:gd name="connsiteY1144" fmla="*/ 959050 h 6858000"/>
              <a:gd name="connsiteX1145" fmla="*/ 4557898 w 12192002"/>
              <a:gd name="connsiteY1145" fmla="*/ 900011 h 6858000"/>
              <a:gd name="connsiteX1146" fmla="*/ 4344840 w 12192002"/>
              <a:gd name="connsiteY1146" fmla="*/ 1922038 h 6858000"/>
              <a:gd name="connsiteX1147" fmla="*/ 4378710 w 12192002"/>
              <a:gd name="connsiteY1147" fmla="*/ 1665516 h 6858000"/>
              <a:gd name="connsiteX1148" fmla="*/ 4448798 w 12192002"/>
              <a:gd name="connsiteY1148" fmla="*/ 1253024 h 6858000"/>
              <a:gd name="connsiteX1149" fmla="*/ 4480315 w 12192002"/>
              <a:gd name="connsiteY1149" fmla="*/ 1158454 h 6858000"/>
              <a:gd name="connsiteX1150" fmla="*/ 4494133 w 12192002"/>
              <a:gd name="connsiteY1150" fmla="*/ 1118676 h 6858000"/>
              <a:gd name="connsiteX1151" fmla="*/ 4557898 w 12192002"/>
              <a:gd name="connsiteY1151" fmla="*/ 900011 h 6858000"/>
              <a:gd name="connsiteX1152" fmla="*/ 5870151 w 12192002"/>
              <a:gd name="connsiteY1152" fmla="*/ 898890 h 6858000"/>
              <a:gd name="connsiteX1153" fmla="*/ 5861335 w 12192002"/>
              <a:gd name="connsiteY1153" fmla="*/ 899177 h 6858000"/>
              <a:gd name="connsiteX1154" fmla="*/ 5843702 w 12192002"/>
              <a:gd name="connsiteY1154" fmla="*/ 899748 h 6858000"/>
              <a:gd name="connsiteX1155" fmla="*/ 5651107 w 12192002"/>
              <a:gd name="connsiteY1155" fmla="*/ 920306 h 6858000"/>
              <a:gd name="connsiteX1156" fmla="*/ 5459407 w 12192002"/>
              <a:gd name="connsiteY1156" fmla="*/ 940975 h 6858000"/>
              <a:gd name="connsiteX1157" fmla="*/ 5374846 w 12192002"/>
              <a:gd name="connsiteY1157" fmla="*/ 941988 h 6858000"/>
              <a:gd name="connsiteX1158" fmla="*/ 5256105 w 12192002"/>
              <a:gd name="connsiteY1158" fmla="*/ 945632 h 6858000"/>
              <a:gd name="connsiteX1159" fmla="*/ 5107071 w 12192002"/>
              <a:gd name="connsiteY1159" fmla="*/ 969720 h 6858000"/>
              <a:gd name="connsiteX1160" fmla="*/ 4998681 w 12192002"/>
              <a:gd name="connsiteY1160" fmla="*/ 988771 h 6858000"/>
              <a:gd name="connsiteX1161" fmla="*/ 5870151 w 12192002"/>
              <a:gd name="connsiteY1161" fmla="*/ 898890 h 6858000"/>
              <a:gd name="connsiteX1162" fmla="*/ 12190084 w 12192002"/>
              <a:gd name="connsiteY1162" fmla="*/ 854709 h 6858000"/>
              <a:gd name="connsiteX1163" fmla="*/ 12162947 w 12192002"/>
              <a:gd name="connsiteY1163" fmla="*/ 879275 h 6858000"/>
              <a:gd name="connsiteX1164" fmla="*/ 11721478 w 12192002"/>
              <a:gd name="connsiteY1164" fmla="*/ 1216434 h 6858000"/>
              <a:gd name="connsiteX1165" fmla="*/ 11680712 w 12192002"/>
              <a:gd name="connsiteY1165" fmla="*/ 1239730 h 6858000"/>
              <a:gd name="connsiteX1166" fmla="*/ 11505347 w 12192002"/>
              <a:gd name="connsiteY1166" fmla="*/ 1352837 h 6858000"/>
              <a:gd name="connsiteX1167" fmla="*/ 11580962 w 12192002"/>
              <a:gd name="connsiteY1167" fmla="*/ 1321759 h 6858000"/>
              <a:gd name="connsiteX1168" fmla="*/ 11654234 w 12192002"/>
              <a:gd name="connsiteY1168" fmla="*/ 1291618 h 6858000"/>
              <a:gd name="connsiteX1169" fmla="*/ 11867274 w 12192002"/>
              <a:gd name="connsiteY1169" fmla="*/ 1160983 h 6858000"/>
              <a:gd name="connsiteX1170" fmla="*/ 12086035 w 12192002"/>
              <a:gd name="connsiteY1170" fmla="*/ 986418 h 6858000"/>
              <a:gd name="connsiteX1171" fmla="*/ 12190084 w 12192002"/>
              <a:gd name="connsiteY1171" fmla="*/ 854709 h 6858000"/>
              <a:gd name="connsiteX1172" fmla="*/ 5504425 w 12192002"/>
              <a:gd name="connsiteY1172" fmla="*/ 848067 h 6858000"/>
              <a:gd name="connsiteX1173" fmla="*/ 4968849 w 12192002"/>
              <a:gd name="connsiteY1173" fmla="*/ 962318 h 6858000"/>
              <a:gd name="connsiteX1174" fmla="*/ 5104039 w 12192002"/>
              <a:gd name="connsiteY1174" fmla="*/ 940634 h 6858000"/>
              <a:gd name="connsiteX1175" fmla="*/ 5256311 w 12192002"/>
              <a:gd name="connsiteY1175" fmla="*/ 916490 h 6858000"/>
              <a:gd name="connsiteX1176" fmla="*/ 5377381 w 12192002"/>
              <a:gd name="connsiteY1176" fmla="*/ 912671 h 6858000"/>
              <a:gd name="connsiteX1177" fmla="*/ 5460148 w 12192002"/>
              <a:gd name="connsiteY1177" fmla="*/ 911442 h 6858000"/>
              <a:gd name="connsiteX1178" fmla="*/ 5648970 w 12192002"/>
              <a:gd name="connsiteY1178" fmla="*/ 891331 h 6858000"/>
              <a:gd name="connsiteX1179" fmla="*/ 5844807 w 12192002"/>
              <a:gd name="connsiteY1179" fmla="*/ 870718 h 6858000"/>
              <a:gd name="connsiteX1180" fmla="*/ 5862975 w 12192002"/>
              <a:gd name="connsiteY1180" fmla="*/ 869756 h 6858000"/>
              <a:gd name="connsiteX1181" fmla="*/ 5920887 w 12192002"/>
              <a:gd name="connsiteY1181" fmla="*/ 865929 h 6858000"/>
              <a:gd name="connsiteX1182" fmla="*/ 5504425 w 12192002"/>
              <a:gd name="connsiteY1182" fmla="*/ 848067 h 6858000"/>
              <a:gd name="connsiteX1183" fmla="*/ 8924104 w 12192002"/>
              <a:gd name="connsiteY1183" fmla="*/ 777000 h 6858000"/>
              <a:gd name="connsiteX1184" fmla="*/ 8921999 w 12192002"/>
              <a:gd name="connsiteY1184" fmla="*/ 794136 h 6858000"/>
              <a:gd name="connsiteX1185" fmla="*/ 8916066 w 12192002"/>
              <a:gd name="connsiteY1185" fmla="*/ 843129 h 6858000"/>
              <a:gd name="connsiteX1186" fmla="*/ 8909852 w 12192002"/>
              <a:gd name="connsiteY1186" fmla="*/ 1005313 h 6858000"/>
              <a:gd name="connsiteX1187" fmla="*/ 8936982 w 12192002"/>
              <a:gd name="connsiteY1187" fmla="*/ 1614896 h 6858000"/>
              <a:gd name="connsiteX1188" fmla="*/ 8939706 w 12192002"/>
              <a:gd name="connsiteY1188" fmla="*/ 1632791 h 6858000"/>
              <a:gd name="connsiteX1189" fmla="*/ 8946691 w 12192002"/>
              <a:gd name="connsiteY1189" fmla="*/ 1680170 h 6858000"/>
              <a:gd name="connsiteX1190" fmla="*/ 8947643 w 12192002"/>
              <a:gd name="connsiteY1190" fmla="*/ 1649028 h 6858000"/>
              <a:gd name="connsiteX1191" fmla="*/ 8931687 w 12192002"/>
              <a:gd name="connsiteY1191" fmla="*/ 871628 h 6858000"/>
              <a:gd name="connsiteX1192" fmla="*/ 8929804 w 12192002"/>
              <a:gd name="connsiteY1192" fmla="*/ 850229 h 6858000"/>
              <a:gd name="connsiteX1193" fmla="*/ 8924104 w 12192002"/>
              <a:gd name="connsiteY1193" fmla="*/ 777000 h 6858000"/>
              <a:gd name="connsiteX1194" fmla="*/ 8951219 w 12192002"/>
              <a:gd name="connsiteY1194" fmla="*/ 764662 h 6858000"/>
              <a:gd name="connsiteX1195" fmla="*/ 8957270 w 12192002"/>
              <a:gd name="connsiteY1195" fmla="*/ 847698 h 6858000"/>
              <a:gd name="connsiteX1196" fmla="*/ 8959153 w 12192002"/>
              <a:gd name="connsiteY1196" fmla="*/ 869097 h 6858000"/>
              <a:gd name="connsiteX1197" fmla="*/ 8976081 w 12192002"/>
              <a:gd name="connsiteY1197" fmla="*/ 1619865 h 6858000"/>
              <a:gd name="connsiteX1198" fmla="*/ 8951219 w 12192002"/>
              <a:gd name="connsiteY1198" fmla="*/ 764662 h 6858000"/>
              <a:gd name="connsiteX1199" fmla="*/ 8898081 w 12192002"/>
              <a:gd name="connsiteY1199" fmla="*/ 630137 h 6858000"/>
              <a:gd name="connsiteX1200" fmla="*/ 8910095 w 12192002"/>
              <a:gd name="connsiteY1200" fmla="*/ 1626691 h 6858000"/>
              <a:gd name="connsiteX1201" fmla="*/ 8908822 w 12192002"/>
              <a:gd name="connsiteY1201" fmla="*/ 1619067 h 6858000"/>
              <a:gd name="connsiteX1202" fmla="*/ 8881669 w 12192002"/>
              <a:gd name="connsiteY1202" fmla="*/ 1004967 h 6858000"/>
              <a:gd name="connsiteX1203" fmla="*/ 8888265 w 12192002"/>
              <a:gd name="connsiteY1203" fmla="*/ 840369 h 6858000"/>
              <a:gd name="connsiteX1204" fmla="*/ 8894429 w 12192002"/>
              <a:gd name="connsiteY1204" fmla="*/ 790831 h 6858000"/>
              <a:gd name="connsiteX1205" fmla="*/ 8898081 w 12192002"/>
              <a:gd name="connsiteY1205" fmla="*/ 630137 h 6858000"/>
              <a:gd name="connsiteX1206" fmla="*/ 11491396 w 12192002"/>
              <a:gd name="connsiteY1206" fmla="*/ 623931 h 6858000"/>
              <a:gd name="connsiteX1207" fmla="*/ 11413329 w 12192002"/>
              <a:gd name="connsiteY1207" fmla="*/ 662344 h 6858000"/>
              <a:gd name="connsiteX1208" fmla="*/ 10966547 w 12192002"/>
              <a:gd name="connsiteY1208" fmla="*/ 818916 h 6858000"/>
              <a:gd name="connsiteX1209" fmla="*/ 10498883 w 12192002"/>
              <a:gd name="connsiteY1209" fmla="*/ 1111507 h 6858000"/>
              <a:gd name="connsiteX1210" fmla="*/ 10671292 w 12192002"/>
              <a:gd name="connsiteY1210" fmla="*/ 1035777 h 6858000"/>
              <a:gd name="connsiteX1211" fmla="*/ 10685894 w 12192002"/>
              <a:gd name="connsiteY1211" fmla="*/ 1027151 h 6858000"/>
              <a:gd name="connsiteX1212" fmla="*/ 11104337 w 12192002"/>
              <a:gd name="connsiteY1212" fmla="*/ 817377 h 6858000"/>
              <a:gd name="connsiteX1213" fmla="*/ 11491396 w 12192002"/>
              <a:gd name="connsiteY1213" fmla="*/ 623931 h 6858000"/>
              <a:gd name="connsiteX1214" fmla="*/ 10779304 w 12192002"/>
              <a:gd name="connsiteY1214" fmla="*/ 584486 h 6858000"/>
              <a:gd name="connsiteX1215" fmla="*/ 10658378 w 12192002"/>
              <a:gd name="connsiteY1215" fmla="*/ 772788 h 6858000"/>
              <a:gd name="connsiteX1216" fmla="*/ 10475581 w 12192002"/>
              <a:gd name="connsiteY1216" fmla="*/ 1070739 h 6858000"/>
              <a:gd name="connsiteX1217" fmla="*/ 10735178 w 12192002"/>
              <a:gd name="connsiteY1217" fmla="*/ 693281 h 6858000"/>
              <a:gd name="connsiteX1218" fmla="*/ 10132488 w 12192002"/>
              <a:gd name="connsiteY1218" fmla="*/ 518596 h 6858000"/>
              <a:gd name="connsiteX1219" fmla="*/ 9879465 w 12192002"/>
              <a:gd name="connsiteY1219" fmla="*/ 567273 h 6858000"/>
              <a:gd name="connsiteX1220" fmla="*/ 9364243 w 12192002"/>
              <a:gd name="connsiteY1220" fmla="*/ 809468 h 6858000"/>
              <a:gd name="connsiteX1221" fmla="*/ 9366655 w 12192002"/>
              <a:gd name="connsiteY1221" fmla="*/ 809848 h 6858000"/>
              <a:gd name="connsiteX1222" fmla="*/ 9914233 w 12192002"/>
              <a:gd name="connsiteY1222" fmla="*/ 596159 h 6858000"/>
              <a:gd name="connsiteX1223" fmla="*/ 10264524 w 12192002"/>
              <a:gd name="connsiteY1223" fmla="*/ 501747 h 6858000"/>
              <a:gd name="connsiteX1224" fmla="*/ 9922837 w 12192002"/>
              <a:gd name="connsiteY1224" fmla="*/ 622979 h 6858000"/>
              <a:gd name="connsiteX1225" fmla="*/ 9416908 w 12192002"/>
              <a:gd name="connsiteY1225" fmla="*/ 818889 h 6858000"/>
              <a:gd name="connsiteX1226" fmla="*/ 9418234 w 12192002"/>
              <a:gd name="connsiteY1226" fmla="*/ 818810 h 6858000"/>
              <a:gd name="connsiteX1227" fmla="*/ 10264524 w 12192002"/>
              <a:gd name="connsiteY1227" fmla="*/ 501747 h 6858000"/>
              <a:gd name="connsiteX1228" fmla="*/ 10802699 w 12192002"/>
              <a:gd name="connsiteY1228" fmla="*/ 488163 h 6858000"/>
              <a:gd name="connsiteX1229" fmla="*/ 10618739 w 12192002"/>
              <a:gd name="connsiteY1229" fmla="*/ 734118 h 6858000"/>
              <a:gd name="connsiteX1230" fmla="*/ 10604580 w 12192002"/>
              <a:gd name="connsiteY1230" fmla="*/ 753877 h 6858000"/>
              <a:gd name="connsiteX1231" fmla="*/ 10529643 w 12192002"/>
              <a:gd name="connsiteY1231" fmla="*/ 867004 h 6858000"/>
              <a:gd name="connsiteX1232" fmla="*/ 10462194 w 12192002"/>
              <a:gd name="connsiteY1232" fmla="*/ 1035452 h 6858000"/>
              <a:gd name="connsiteX1233" fmla="*/ 10635117 w 12192002"/>
              <a:gd name="connsiteY1233" fmla="*/ 757788 h 6858000"/>
              <a:gd name="connsiteX1234" fmla="*/ 10802699 w 12192002"/>
              <a:gd name="connsiteY1234" fmla="*/ 488163 h 6858000"/>
              <a:gd name="connsiteX1235" fmla="*/ 10359107 w 12192002"/>
              <a:gd name="connsiteY1235" fmla="*/ 485136 h 6858000"/>
              <a:gd name="connsiteX1236" fmla="*/ 9515108 w 12192002"/>
              <a:gd name="connsiteY1236" fmla="*/ 825701 h 6858000"/>
              <a:gd name="connsiteX1237" fmla="*/ 10359107 w 12192002"/>
              <a:gd name="connsiteY1237" fmla="*/ 485136 h 6858000"/>
              <a:gd name="connsiteX1238" fmla="*/ 11886089 w 12192002"/>
              <a:gd name="connsiteY1238" fmla="*/ 483936 h 6858000"/>
              <a:gd name="connsiteX1239" fmla="*/ 11622890 w 12192002"/>
              <a:gd name="connsiteY1239" fmla="*/ 661575 h 6858000"/>
              <a:gd name="connsiteX1240" fmla="*/ 11038640 w 12192002"/>
              <a:gd name="connsiteY1240" fmla="*/ 996875 h 6858000"/>
              <a:gd name="connsiteX1241" fmla="*/ 10561310 w 12192002"/>
              <a:gd name="connsiteY1241" fmla="*/ 1145020 h 6858000"/>
              <a:gd name="connsiteX1242" fmla="*/ 10675127 w 12192002"/>
              <a:gd name="connsiteY1242" fmla="*/ 1163586 h 6858000"/>
              <a:gd name="connsiteX1243" fmla="*/ 11120351 w 12192002"/>
              <a:gd name="connsiteY1243" fmla="*/ 990907 h 6858000"/>
              <a:gd name="connsiteX1244" fmla="*/ 11648506 w 12192002"/>
              <a:gd name="connsiteY1244" fmla="*/ 680145 h 6858000"/>
              <a:gd name="connsiteX1245" fmla="*/ 11886089 w 12192002"/>
              <a:gd name="connsiteY1245" fmla="*/ 483936 h 6858000"/>
              <a:gd name="connsiteX1246" fmla="*/ 3607114 w 12192002"/>
              <a:gd name="connsiteY1246" fmla="*/ 467441 h 6858000"/>
              <a:gd name="connsiteX1247" fmla="*/ 3296242 w 12192002"/>
              <a:gd name="connsiteY1247" fmla="*/ 807991 h 6858000"/>
              <a:gd name="connsiteX1248" fmla="*/ 3174674 w 12192002"/>
              <a:gd name="connsiteY1248" fmla="*/ 919759 h 6858000"/>
              <a:gd name="connsiteX1249" fmla="*/ 3042978 w 12192002"/>
              <a:gd name="connsiteY1249" fmla="*/ 1054894 h 6858000"/>
              <a:gd name="connsiteX1250" fmla="*/ 2968914 w 12192002"/>
              <a:gd name="connsiteY1250" fmla="*/ 1133756 h 6858000"/>
              <a:gd name="connsiteX1251" fmla="*/ 3103823 w 12192002"/>
              <a:gd name="connsiteY1251" fmla="*/ 1026814 h 6858000"/>
              <a:gd name="connsiteX1252" fmla="*/ 3607114 w 12192002"/>
              <a:gd name="connsiteY1252" fmla="*/ 467441 h 6858000"/>
              <a:gd name="connsiteX1253" fmla="*/ 10784544 w 12192002"/>
              <a:gd name="connsiteY1253" fmla="*/ 465669 h 6858000"/>
              <a:gd name="connsiteX1254" fmla="*/ 10426419 w 12192002"/>
              <a:gd name="connsiteY1254" fmla="*/ 1062158 h 6858000"/>
              <a:gd name="connsiteX1255" fmla="*/ 10471732 w 12192002"/>
              <a:gd name="connsiteY1255" fmla="*/ 921679 h 6858000"/>
              <a:gd name="connsiteX1256" fmla="*/ 10504824 w 12192002"/>
              <a:gd name="connsiteY1256" fmla="*/ 852631 h 6858000"/>
              <a:gd name="connsiteX1257" fmla="*/ 10582237 w 12192002"/>
              <a:gd name="connsiteY1257" fmla="*/ 736692 h 6858000"/>
              <a:gd name="connsiteX1258" fmla="*/ 10596401 w 12192002"/>
              <a:gd name="connsiteY1258" fmla="*/ 716935 h 6858000"/>
              <a:gd name="connsiteX1259" fmla="*/ 10784544 w 12192002"/>
              <a:gd name="connsiteY1259" fmla="*/ 465669 h 6858000"/>
              <a:gd name="connsiteX1260" fmla="*/ 11916494 w 12192002"/>
              <a:gd name="connsiteY1260" fmla="*/ 422768 h 6858000"/>
              <a:gd name="connsiteX1261" fmla="*/ 11703185 w 12192002"/>
              <a:gd name="connsiteY1261" fmla="*/ 528178 h 6858000"/>
              <a:gd name="connsiteX1262" fmla="*/ 11680755 w 12192002"/>
              <a:gd name="connsiteY1262" fmla="*/ 543149 h 6858000"/>
              <a:gd name="connsiteX1263" fmla="*/ 11116818 w 12192002"/>
              <a:gd name="connsiteY1263" fmla="*/ 842623 h 6858000"/>
              <a:gd name="connsiteX1264" fmla="*/ 10700164 w 12192002"/>
              <a:gd name="connsiteY1264" fmla="*/ 1051220 h 6858000"/>
              <a:gd name="connsiteX1265" fmla="*/ 10685570 w 12192002"/>
              <a:gd name="connsiteY1265" fmla="*/ 1059849 h 6858000"/>
              <a:gd name="connsiteX1266" fmla="*/ 10584288 w 12192002"/>
              <a:gd name="connsiteY1266" fmla="*/ 1113543 h 6858000"/>
              <a:gd name="connsiteX1267" fmla="*/ 11026698 w 12192002"/>
              <a:gd name="connsiteY1267" fmla="*/ 971858 h 6858000"/>
              <a:gd name="connsiteX1268" fmla="*/ 11607604 w 12192002"/>
              <a:gd name="connsiteY1268" fmla="*/ 638368 h 6858000"/>
              <a:gd name="connsiteX1269" fmla="*/ 11919452 w 12192002"/>
              <a:gd name="connsiteY1269" fmla="*/ 423380 h 6858000"/>
              <a:gd name="connsiteX1270" fmla="*/ 11916494 w 12192002"/>
              <a:gd name="connsiteY1270" fmla="*/ 422768 h 6858000"/>
              <a:gd name="connsiteX1271" fmla="*/ 8148168 w 12192002"/>
              <a:gd name="connsiteY1271" fmla="*/ 416949 h 6858000"/>
              <a:gd name="connsiteX1272" fmla="*/ 7862052 w 12192002"/>
              <a:gd name="connsiteY1272" fmla="*/ 694330 h 6858000"/>
              <a:gd name="connsiteX1273" fmla="*/ 7808002 w 12192002"/>
              <a:gd name="connsiteY1273" fmla="*/ 759654 h 6858000"/>
              <a:gd name="connsiteX1274" fmla="*/ 8295299 w 12192002"/>
              <a:gd name="connsiteY1274" fmla="*/ 416143 h 6858000"/>
              <a:gd name="connsiteX1275" fmla="*/ 8309124 w 12192002"/>
              <a:gd name="connsiteY1275" fmla="*/ 534021 h 6858000"/>
              <a:gd name="connsiteX1276" fmla="*/ 8293154 w 12192002"/>
              <a:gd name="connsiteY1276" fmla="*/ 672115 h 6858000"/>
              <a:gd name="connsiteX1277" fmla="*/ 8279099 w 12192002"/>
              <a:gd name="connsiteY1277" fmla="*/ 769176 h 6858000"/>
              <a:gd name="connsiteX1278" fmla="*/ 8309186 w 12192002"/>
              <a:gd name="connsiteY1278" fmla="*/ 1060039 h 6858000"/>
              <a:gd name="connsiteX1279" fmla="*/ 8410512 w 12192002"/>
              <a:gd name="connsiteY1279" fmla="*/ 1511108 h 6858000"/>
              <a:gd name="connsiteX1280" fmla="*/ 8351657 w 12192002"/>
              <a:gd name="connsiteY1280" fmla="*/ 521768 h 6858000"/>
              <a:gd name="connsiteX1281" fmla="*/ 8295299 w 12192002"/>
              <a:gd name="connsiteY1281" fmla="*/ 416143 h 6858000"/>
              <a:gd name="connsiteX1282" fmla="*/ 8266483 w 12192002"/>
              <a:gd name="connsiteY1282" fmla="*/ 414244 h 6858000"/>
              <a:gd name="connsiteX1283" fmla="*/ 8343425 w 12192002"/>
              <a:gd name="connsiteY1283" fmla="*/ 1357811 h 6858000"/>
              <a:gd name="connsiteX1284" fmla="*/ 8282114 w 12192002"/>
              <a:gd name="connsiteY1284" fmla="*/ 1064671 h 6858000"/>
              <a:gd name="connsiteX1285" fmla="*/ 8251298 w 12192002"/>
              <a:gd name="connsiteY1285" fmla="*/ 766414 h 6858000"/>
              <a:gd name="connsiteX1286" fmla="*/ 8265729 w 12192002"/>
              <a:gd name="connsiteY1286" fmla="*/ 666939 h 6858000"/>
              <a:gd name="connsiteX1287" fmla="*/ 8281494 w 12192002"/>
              <a:gd name="connsiteY1287" fmla="*/ 533909 h 6858000"/>
              <a:gd name="connsiteX1288" fmla="*/ 8266483 w 12192002"/>
              <a:gd name="connsiteY1288" fmla="*/ 414244 h 6858000"/>
              <a:gd name="connsiteX1289" fmla="*/ 8140802 w 12192002"/>
              <a:gd name="connsiteY1289" fmla="*/ 388720 h 6858000"/>
              <a:gd name="connsiteX1290" fmla="*/ 7860379 w 12192002"/>
              <a:gd name="connsiteY1290" fmla="*/ 596411 h 6858000"/>
              <a:gd name="connsiteX1291" fmla="*/ 7737688 w 12192002"/>
              <a:gd name="connsiteY1291" fmla="*/ 790400 h 6858000"/>
              <a:gd name="connsiteX1292" fmla="*/ 7726885 w 12192002"/>
              <a:gd name="connsiteY1292" fmla="*/ 812869 h 6858000"/>
              <a:gd name="connsiteX1293" fmla="*/ 7840490 w 12192002"/>
              <a:gd name="connsiteY1293" fmla="*/ 676832 h 6858000"/>
              <a:gd name="connsiteX1294" fmla="*/ 8140802 w 12192002"/>
              <a:gd name="connsiteY1294" fmla="*/ 388720 h 6858000"/>
              <a:gd name="connsiteX1295" fmla="*/ 3744487 w 12192002"/>
              <a:gd name="connsiteY1295" fmla="*/ 383136 h 6858000"/>
              <a:gd name="connsiteX1296" fmla="*/ 3970213 w 12192002"/>
              <a:gd name="connsiteY1296" fmla="*/ 995559 h 6858000"/>
              <a:gd name="connsiteX1297" fmla="*/ 3744487 w 12192002"/>
              <a:gd name="connsiteY1297" fmla="*/ 383136 h 6858000"/>
              <a:gd name="connsiteX1298" fmla="*/ 3624562 w 12192002"/>
              <a:gd name="connsiteY1298" fmla="*/ 367041 h 6858000"/>
              <a:gd name="connsiteX1299" fmla="*/ 3489712 w 12192002"/>
              <a:gd name="connsiteY1299" fmla="*/ 485386 h 6858000"/>
              <a:gd name="connsiteX1300" fmla="*/ 3182994 w 12192002"/>
              <a:gd name="connsiteY1300" fmla="*/ 828265 h 6858000"/>
              <a:gd name="connsiteX1301" fmla="*/ 2892114 w 12192002"/>
              <a:gd name="connsiteY1301" fmla="*/ 1172635 h 6858000"/>
              <a:gd name="connsiteX1302" fmla="*/ 3021459 w 12192002"/>
              <a:gd name="connsiteY1302" fmla="*/ 1035385 h 6858000"/>
              <a:gd name="connsiteX1303" fmla="*/ 3153873 w 12192002"/>
              <a:gd name="connsiteY1303" fmla="*/ 898971 h 6858000"/>
              <a:gd name="connsiteX1304" fmla="*/ 3276511 w 12192002"/>
              <a:gd name="connsiteY1304" fmla="*/ 786423 h 6858000"/>
              <a:gd name="connsiteX1305" fmla="*/ 3584154 w 12192002"/>
              <a:gd name="connsiteY1305" fmla="*/ 448218 h 6858000"/>
              <a:gd name="connsiteX1306" fmla="*/ 3624562 w 12192002"/>
              <a:gd name="connsiteY1306" fmla="*/ 367041 h 6858000"/>
              <a:gd name="connsiteX1307" fmla="*/ 3766672 w 12192002"/>
              <a:gd name="connsiteY1307" fmla="*/ 359429 h 6858000"/>
              <a:gd name="connsiteX1308" fmla="*/ 3996338 w 12192002"/>
              <a:gd name="connsiteY1308" fmla="*/ 968237 h 6858000"/>
              <a:gd name="connsiteX1309" fmla="*/ 3766672 w 12192002"/>
              <a:gd name="connsiteY1309" fmla="*/ 359429 h 6858000"/>
              <a:gd name="connsiteX1310" fmla="*/ 5805386 w 12192002"/>
              <a:gd name="connsiteY1310" fmla="*/ 239240 h 6858000"/>
              <a:gd name="connsiteX1311" fmla="*/ 5736947 w 12192002"/>
              <a:gd name="connsiteY1311" fmla="*/ 261367 h 6858000"/>
              <a:gd name="connsiteX1312" fmla="*/ 5427012 w 12192002"/>
              <a:gd name="connsiteY1312" fmla="*/ 311272 h 6858000"/>
              <a:gd name="connsiteX1313" fmla="*/ 5147818 w 12192002"/>
              <a:gd name="connsiteY1313" fmla="*/ 322112 h 6858000"/>
              <a:gd name="connsiteX1314" fmla="*/ 5060854 w 12192002"/>
              <a:gd name="connsiteY1314" fmla="*/ 311882 h 6858000"/>
              <a:gd name="connsiteX1315" fmla="*/ 4945989 w 12192002"/>
              <a:gd name="connsiteY1315" fmla="*/ 300516 h 6858000"/>
              <a:gd name="connsiteX1316" fmla="*/ 5410479 w 12192002"/>
              <a:gd name="connsiteY1316" fmla="*/ 348434 h 6858000"/>
              <a:gd name="connsiteX1317" fmla="*/ 5805386 w 12192002"/>
              <a:gd name="connsiteY1317" fmla="*/ 239240 h 6858000"/>
              <a:gd name="connsiteX1318" fmla="*/ 5905192 w 12192002"/>
              <a:gd name="connsiteY1318" fmla="*/ 163079 h 6858000"/>
              <a:gd name="connsiteX1319" fmla="*/ 5865655 w 12192002"/>
              <a:gd name="connsiteY1319" fmla="*/ 171901 h 6858000"/>
              <a:gd name="connsiteX1320" fmla="*/ 5259740 w 12192002"/>
              <a:gd name="connsiteY1320" fmla="*/ 257013 h 6858000"/>
              <a:gd name="connsiteX1321" fmla="*/ 5208466 w 12192002"/>
              <a:gd name="connsiteY1321" fmla="*/ 257550 h 6858000"/>
              <a:gd name="connsiteX1322" fmla="*/ 4980204 w 12192002"/>
              <a:gd name="connsiteY1322" fmla="*/ 271903 h 6858000"/>
              <a:gd name="connsiteX1323" fmla="*/ 5068068 w 12192002"/>
              <a:gd name="connsiteY1323" fmla="*/ 282244 h 6858000"/>
              <a:gd name="connsiteX1324" fmla="*/ 5153231 w 12192002"/>
              <a:gd name="connsiteY1324" fmla="*/ 292240 h 6858000"/>
              <a:gd name="connsiteX1325" fmla="*/ 5426491 w 12192002"/>
              <a:gd name="connsiteY1325" fmla="*/ 281128 h 6858000"/>
              <a:gd name="connsiteX1326" fmla="*/ 5731211 w 12192002"/>
              <a:gd name="connsiteY1326" fmla="*/ 231951 h 6858000"/>
              <a:gd name="connsiteX1327" fmla="*/ 5905192 w 12192002"/>
              <a:gd name="connsiteY1327" fmla="*/ 163079 h 6858000"/>
              <a:gd name="connsiteX1328" fmla="*/ 5944437 w 12192002"/>
              <a:gd name="connsiteY1328" fmla="*/ 113829 h 6858000"/>
              <a:gd name="connsiteX1329" fmla="*/ 5825032 w 12192002"/>
              <a:gd name="connsiteY1329" fmla="*/ 146405 h 6858000"/>
              <a:gd name="connsiteX1330" fmla="*/ 4955599 w 12192002"/>
              <a:gd name="connsiteY1330" fmla="*/ 247008 h 6858000"/>
              <a:gd name="connsiteX1331" fmla="*/ 5210103 w 12192002"/>
              <a:gd name="connsiteY1331" fmla="*/ 228123 h 6858000"/>
              <a:gd name="connsiteX1332" fmla="*/ 5261015 w 12192002"/>
              <a:gd name="connsiteY1332" fmla="*/ 227087 h 6858000"/>
              <a:gd name="connsiteX1333" fmla="*/ 5861181 w 12192002"/>
              <a:gd name="connsiteY1333" fmla="*/ 143093 h 6858000"/>
              <a:gd name="connsiteX1334" fmla="*/ 5961252 w 12192002"/>
              <a:gd name="connsiteY1334" fmla="*/ 114820 h 6858000"/>
              <a:gd name="connsiteX1335" fmla="*/ 5944437 w 12192002"/>
              <a:gd name="connsiteY1335" fmla="*/ 113829 h 6858000"/>
              <a:gd name="connsiteX1336" fmla="*/ 9095810 w 12192002"/>
              <a:gd name="connsiteY1336" fmla="*/ 0 h 6858000"/>
              <a:gd name="connsiteX1337" fmla="*/ 9215999 w 12192002"/>
              <a:gd name="connsiteY1337" fmla="*/ 0 h 6858000"/>
              <a:gd name="connsiteX1338" fmla="*/ 9250991 w 12192002"/>
              <a:gd name="connsiteY1338" fmla="*/ 17650 h 6858000"/>
              <a:gd name="connsiteX1339" fmla="*/ 9551793 w 12192002"/>
              <a:gd name="connsiteY1339" fmla="*/ 69947 h 6858000"/>
              <a:gd name="connsiteX1340" fmla="*/ 10211701 w 12192002"/>
              <a:gd name="connsiteY1340" fmla="*/ 15192 h 6858000"/>
              <a:gd name="connsiteX1341" fmla="*/ 9665014 w 12192002"/>
              <a:gd name="connsiteY1341" fmla="*/ 41266 h 6858000"/>
              <a:gd name="connsiteX1342" fmla="*/ 9382567 w 12192002"/>
              <a:gd name="connsiteY1342" fmla="*/ 18583 h 6858000"/>
              <a:gd name="connsiteX1343" fmla="*/ 9283159 w 12192002"/>
              <a:gd name="connsiteY1343" fmla="*/ 0 h 6858000"/>
              <a:gd name="connsiteX1344" fmla="*/ 9469266 w 12192002"/>
              <a:gd name="connsiteY1344" fmla="*/ 0 h 6858000"/>
              <a:gd name="connsiteX1345" fmla="*/ 9504117 w 12192002"/>
              <a:gd name="connsiteY1345" fmla="*/ 4274 h 6858000"/>
              <a:gd name="connsiteX1346" fmla="*/ 9667223 w 12192002"/>
              <a:gd name="connsiteY1346" fmla="*/ 13232 h 6858000"/>
              <a:gd name="connsiteX1347" fmla="*/ 9887703 w 12192002"/>
              <a:gd name="connsiteY1347" fmla="*/ 12601 h 6858000"/>
              <a:gd name="connsiteX1348" fmla="*/ 10088930 w 12192002"/>
              <a:gd name="connsiteY1348" fmla="*/ 0 h 6858000"/>
              <a:gd name="connsiteX1349" fmla="*/ 10544171 w 12192002"/>
              <a:gd name="connsiteY1349" fmla="*/ 0 h 6858000"/>
              <a:gd name="connsiteX1350" fmla="*/ 10392396 w 12192002"/>
              <a:gd name="connsiteY1350" fmla="*/ 36772 h 6858000"/>
              <a:gd name="connsiteX1351" fmla="*/ 9413803 w 12192002"/>
              <a:gd name="connsiteY1351" fmla="*/ 131277 h 6858000"/>
              <a:gd name="connsiteX1352" fmla="*/ 9174626 w 12192002"/>
              <a:gd name="connsiteY1352" fmla="*/ 44983 h 6858000"/>
              <a:gd name="connsiteX1353" fmla="*/ 8474998 w 12192002"/>
              <a:gd name="connsiteY1353" fmla="*/ 0 h 6858000"/>
              <a:gd name="connsiteX1354" fmla="*/ 8573502 w 12192002"/>
              <a:gd name="connsiteY1354" fmla="*/ 0 h 6858000"/>
              <a:gd name="connsiteX1355" fmla="*/ 8659539 w 12192002"/>
              <a:gd name="connsiteY1355" fmla="*/ 117664 h 6858000"/>
              <a:gd name="connsiteX1356" fmla="*/ 9248507 w 12192002"/>
              <a:gd name="connsiteY1356" fmla="*/ 743734 h 6858000"/>
              <a:gd name="connsiteX1357" fmla="*/ 9309457 w 12192002"/>
              <a:gd name="connsiteY1357" fmla="*/ 795932 h 6858000"/>
              <a:gd name="connsiteX1358" fmla="*/ 9785496 w 12192002"/>
              <a:gd name="connsiteY1358" fmla="*/ 530713 h 6858000"/>
              <a:gd name="connsiteX1359" fmla="*/ 10482828 w 12192002"/>
              <a:gd name="connsiteY1359" fmla="*/ 399738 h 6858000"/>
              <a:gd name="connsiteX1360" fmla="*/ 10468382 w 12192002"/>
              <a:gd name="connsiteY1360" fmla="*/ 461219 h 6858000"/>
              <a:gd name="connsiteX1361" fmla="*/ 9430790 w 12192002"/>
              <a:gd name="connsiteY1361" fmla="*/ 895589 h 6858000"/>
              <a:gd name="connsiteX1362" fmla="*/ 10019780 w 12192002"/>
              <a:gd name="connsiteY1362" fmla="*/ 1298815 h 6858000"/>
              <a:gd name="connsiteX1363" fmla="*/ 10372218 w 12192002"/>
              <a:gd name="connsiteY1363" fmla="*/ 1146081 h 6858000"/>
              <a:gd name="connsiteX1364" fmla="*/ 10896429 w 12192002"/>
              <a:gd name="connsiteY1364" fmla="*/ 310883 h 6858000"/>
              <a:gd name="connsiteX1365" fmla="*/ 10919735 w 12192002"/>
              <a:gd name="connsiteY1365" fmla="*/ 318176 h 6858000"/>
              <a:gd name="connsiteX1366" fmla="*/ 10637064 w 12192002"/>
              <a:gd name="connsiteY1366" fmla="*/ 935661 h 6858000"/>
              <a:gd name="connsiteX1367" fmla="*/ 10516995 w 12192002"/>
              <a:gd name="connsiteY1367" fmla="*/ 1070245 h 6858000"/>
              <a:gd name="connsiteX1368" fmla="*/ 10868835 w 12192002"/>
              <a:gd name="connsiteY1368" fmla="*/ 815534 h 6858000"/>
              <a:gd name="connsiteX1369" fmla="*/ 11704547 w 12192002"/>
              <a:gd name="connsiteY1369" fmla="*/ 465665 h 6858000"/>
              <a:gd name="connsiteX1370" fmla="*/ 12033562 w 12192002"/>
              <a:gd name="connsiteY1370" fmla="*/ 350012 h 6858000"/>
              <a:gd name="connsiteX1371" fmla="*/ 12025537 w 12192002"/>
              <a:gd name="connsiteY1371" fmla="*/ 382666 h 6858000"/>
              <a:gd name="connsiteX1372" fmla="*/ 11088649 w 12192002"/>
              <a:gd name="connsiteY1372" fmla="*/ 1056676 h 6858000"/>
              <a:gd name="connsiteX1373" fmla="*/ 10561600 w 12192002"/>
              <a:gd name="connsiteY1373" fmla="*/ 1229477 h 6858000"/>
              <a:gd name="connsiteX1374" fmla="*/ 10280797 w 12192002"/>
              <a:gd name="connsiteY1374" fmla="*/ 1263181 h 6858000"/>
              <a:gd name="connsiteX1375" fmla="*/ 10083376 w 12192002"/>
              <a:gd name="connsiteY1375" fmla="*/ 1334114 h 6858000"/>
              <a:gd name="connsiteX1376" fmla="*/ 10832582 w 12192002"/>
              <a:gd name="connsiteY1376" fmla="*/ 1687356 h 6858000"/>
              <a:gd name="connsiteX1377" fmla="*/ 10839263 w 12192002"/>
              <a:gd name="connsiteY1377" fmla="*/ 1683743 h 6858000"/>
              <a:gd name="connsiteX1378" fmla="*/ 11350910 w 12192002"/>
              <a:gd name="connsiteY1378" fmla="*/ 1443899 h 6858000"/>
              <a:gd name="connsiteX1379" fmla="*/ 11360346 w 12192002"/>
              <a:gd name="connsiteY1379" fmla="*/ 1429225 h 6858000"/>
              <a:gd name="connsiteX1380" fmla="*/ 12167580 w 12192002"/>
              <a:gd name="connsiteY1380" fmla="*/ 789523 h 6858000"/>
              <a:gd name="connsiteX1381" fmla="*/ 12192000 w 12192002"/>
              <a:gd name="connsiteY1381" fmla="*/ 769876 h 6858000"/>
              <a:gd name="connsiteX1382" fmla="*/ 12192000 w 12192002"/>
              <a:gd name="connsiteY1382" fmla="*/ 802845 h 6858000"/>
              <a:gd name="connsiteX1383" fmla="*/ 12173558 w 12192002"/>
              <a:gd name="connsiteY1383" fmla="*/ 821317 h 6858000"/>
              <a:gd name="connsiteX1384" fmla="*/ 12117398 w 12192002"/>
              <a:gd name="connsiteY1384" fmla="*/ 877374 h 6858000"/>
              <a:gd name="connsiteX1385" fmla="*/ 11472926 w 12192002"/>
              <a:gd name="connsiteY1385" fmla="*/ 1344259 h 6858000"/>
              <a:gd name="connsiteX1386" fmla="*/ 11666978 w 12192002"/>
              <a:gd name="connsiteY1386" fmla="*/ 1215889 h 6858000"/>
              <a:gd name="connsiteX1387" fmla="*/ 11707200 w 12192002"/>
              <a:gd name="connsiteY1387" fmla="*/ 1192361 h 6858000"/>
              <a:gd name="connsiteX1388" fmla="*/ 12144637 w 12192002"/>
              <a:gd name="connsiteY1388" fmla="*/ 858646 h 6858000"/>
              <a:gd name="connsiteX1389" fmla="*/ 12192000 w 12192002"/>
              <a:gd name="connsiteY1389" fmla="*/ 810414 h 6858000"/>
              <a:gd name="connsiteX1390" fmla="*/ 12192000 w 12192002"/>
              <a:gd name="connsiteY1390" fmla="*/ 916439 h 6858000"/>
              <a:gd name="connsiteX1391" fmla="*/ 12150630 w 12192002"/>
              <a:gd name="connsiteY1391" fmla="*/ 982925 h 6858000"/>
              <a:gd name="connsiteX1392" fmla="*/ 11389484 w 12192002"/>
              <a:gd name="connsiteY1392" fmla="*/ 1469889 h 6858000"/>
              <a:gd name="connsiteX1393" fmla="*/ 10923736 w 12192002"/>
              <a:gd name="connsiteY1393" fmla="*/ 1721439 h 6858000"/>
              <a:gd name="connsiteX1394" fmla="*/ 11091913 w 12192002"/>
              <a:gd name="connsiteY1394" fmla="*/ 1780406 h 6858000"/>
              <a:gd name="connsiteX1395" fmla="*/ 11771238 w 12192002"/>
              <a:gd name="connsiteY1395" fmla="*/ 1944400 h 6858000"/>
              <a:gd name="connsiteX1396" fmla="*/ 11783166 w 12192002"/>
              <a:gd name="connsiteY1396" fmla="*/ 1931422 h 6858000"/>
              <a:gd name="connsiteX1397" fmla="*/ 12131988 w 12192002"/>
              <a:gd name="connsiteY1397" fmla="*/ 1574357 h 6858000"/>
              <a:gd name="connsiteX1398" fmla="*/ 12192000 w 12192002"/>
              <a:gd name="connsiteY1398" fmla="*/ 1537429 h 6858000"/>
              <a:gd name="connsiteX1399" fmla="*/ 12192000 w 12192002"/>
              <a:gd name="connsiteY1399" fmla="*/ 1589108 h 6858000"/>
              <a:gd name="connsiteX1400" fmla="*/ 12112105 w 12192002"/>
              <a:gd name="connsiteY1400" fmla="*/ 1640352 h 6858000"/>
              <a:gd name="connsiteX1401" fmla="*/ 11849203 w 12192002"/>
              <a:gd name="connsiteY1401" fmla="*/ 1900149 h 6858000"/>
              <a:gd name="connsiteX1402" fmla="*/ 11946326 w 12192002"/>
              <a:gd name="connsiteY1402" fmla="*/ 1822808 h 6858000"/>
              <a:gd name="connsiteX1403" fmla="*/ 12055863 w 12192002"/>
              <a:gd name="connsiteY1403" fmla="*/ 1735914 h 6858000"/>
              <a:gd name="connsiteX1404" fmla="*/ 12150816 w 12192002"/>
              <a:gd name="connsiteY1404" fmla="*/ 1678902 h 6858000"/>
              <a:gd name="connsiteX1405" fmla="*/ 12192000 w 12192002"/>
              <a:gd name="connsiteY1405" fmla="*/ 1655121 h 6858000"/>
              <a:gd name="connsiteX1406" fmla="*/ 12192000 w 12192002"/>
              <a:gd name="connsiteY1406" fmla="*/ 1686869 h 6858000"/>
              <a:gd name="connsiteX1407" fmla="*/ 12163772 w 12192002"/>
              <a:gd name="connsiteY1407" fmla="*/ 1703058 h 6858000"/>
              <a:gd name="connsiteX1408" fmla="*/ 12070597 w 12192002"/>
              <a:gd name="connsiteY1408" fmla="*/ 1758893 h 6858000"/>
              <a:gd name="connsiteX1409" fmla="*/ 11963621 w 12192002"/>
              <a:gd name="connsiteY1409" fmla="*/ 1844299 h 6858000"/>
              <a:gd name="connsiteX1410" fmla="*/ 11886604 w 12192002"/>
              <a:gd name="connsiteY1410" fmla="*/ 1907617 h 6858000"/>
              <a:gd name="connsiteX1411" fmla="*/ 12153575 w 12192002"/>
              <a:gd name="connsiteY1411" fmla="*/ 1786372 h 6858000"/>
              <a:gd name="connsiteX1412" fmla="*/ 12192000 w 12192002"/>
              <a:gd name="connsiteY1412" fmla="*/ 1759693 h 6858000"/>
              <a:gd name="connsiteX1413" fmla="*/ 12192000 w 12192002"/>
              <a:gd name="connsiteY1413" fmla="*/ 1809459 h 6858000"/>
              <a:gd name="connsiteX1414" fmla="*/ 12121362 w 12192002"/>
              <a:gd name="connsiteY1414" fmla="*/ 1857561 h 6858000"/>
              <a:gd name="connsiteX1415" fmla="*/ 11895949 w 12192002"/>
              <a:gd name="connsiteY1415" fmla="*/ 1963079 h 6858000"/>
              <a:gd name="connsiteX1416" fmla="*/ 12192000 w 12192002"/>
              <a:gd name="connsiteY1416" fmla="*/ 1990579 h 6858000"/>
              <a:gd name="connsiteX1417" fmla="*/ 12192000 w 12192002"/>
              <a:gd name="connsiteY1417" fmla="*/ 2065582 h 6858000"/>
              <a:gd name="connsiteX1418" fmla="*/ 12153918 w 12192002"/>
              <a:gd name="connsiteY1418" fmla="*/ 2063926 h 6858000"/>
              <a:gd name="connsiteX1419" fmla="*/ 12192000 w 12192002"/>
              <a:gd name="connsiteY1419" fmla="*/ 2085104 h 6858000"/>
              <a:gd name="connsiteX1420" fmla="*/ 12192000 w 12192002"/>
              <a:gd name="connsiteY1420" fmla="*/ 2178471 h 6858000"/>
              <a:gd name="connsiteX1421" fmla="*/ 12085355 w 12192002"/>
              <a:gd name="connsiteY1421" fmla="*/ 2122457 h 6858000"/>
              <a:gd name="connsiteX1422" fmla="*/ 12192000 w 12192002"/>
              <a:gd name="connsiteY1422" fmla="*/ 2196158 h 6858000"/>
              <a:gd name="connsiteX1423" fmla="*/ 12192000 w 12192002"/>
              <a:gd name="connsiteY1423" fmla="*/ 2230374 h 6858000"/>
              <a:gd name="connsiteX1424" fmla="*/ 12041237 w 12192002"/>
              <a:gd name="connsiteY1424" fmla="*/ 2126309 h 6858000"/>
              <a:gd name="connsiteX1425" fmla="*/ 12174450 w 12192002"/>
              <a:gd name="connsiteY1425" fmla="*/ 2262541 h 6858000"/>
              <a:gd name="connsiteX1426" fmla="*/ 12192000 w 12192002"/>
              <a:gd name="connsiteY1426" fmla="*/ 2275857 h 6858000"/>
              <a:gd name="connsiteX1427" fmla="*/ 12192000 w 12192002"/>
              <a:gd name="connsiteY1427" fmla="*/ 2377131 h 6858000"/>
              <a:gd name="connsiteX1428" fmla="*/ 12155801 w 12192002"/>
              <a:gd name="connsiteY1428" fmla="*/ 2349925 h 6858000"/>
              <a:gd name="connsiteX1429" fmla="*/ 11930164 w 12192002"/>
              <a:gd name="connsiteY1429" fmla="*/ 2041945 h 6858000"/>
              <a:gd name="connsiteX1430" fmla="*/ 11561767 w 12192002"/>
              <a:gd name="connsiteY1430" fmla="*/ 1984479 h 6858000"/>
              <a:gd name="connsiteX1431" fmla="*/ 11987997 w 12192002"/>
              <a:gd name="connsiteY1431" fmla="*/ 3153822 h 6858000"/>
              <a:gd name="connsiteX1432" fmla="*/ 11926558 w 12192002"/>
              <a:gd name="connsiteY1432" fmla="*/ 3203134 h 6858000"/>
              <a:gd name="connsiteX1433" fmla="*/ 11440430 w 12192002"/>
              <a:gd name="connsiteY1433" fmla="*/ 1973028 h 6858000"/>
              <a:gd name="connsiteX1434" fmla="*/ 11446754 w 12192002"/>
              <a:gd name="connsiteY1434" fmla="*/ 1959605 h 6858000"/>
              <a:gd name="connsiteX1435" fmla="*/ 11050651 w 12192002"/>
              <a:gd name="connsiteY1435" fmla="*/ 1850495 h 6858000"/>
              <a:gd name="connsiteX1436" fmla="*/ 10389960 w 12192002"/>
              <a:gd name="connsiteY1436" fmla="*/ 1586232 h 6858000"/>
              <a:gd name="connsiteX1437" fmla="*/ 10500699 w 12192002"/>
              <a:gd name="connsiteY1437" fmla="*/ 1913175 h 6858000"/>
              <a:gd name="connsiteX1438" fmla="*/ 10507814 w 12192002"/>
              <a:gd name="connsiteY1438" fmla="*/ 1920694 h 6858000"/>
              <a:gd name="connsiteX1439" fmla="*/ 10518908 w 12192002"/>
              <a:gd name="connsiteY1439" fmla="*/ 1911226 h 6858000"/>
              <a:gd name="connsiteX1440" fmla="*/ 11258935 w 12192002"/>
              <a:gd name="connsiteY1440" fmla="*/ 2442781 h 6858000"/>
              <a:gd name="connsiteX1441" fmla="*/ 11211663 w 12192002"/>
              <a:gd name="connsiteY1441" fmla="*/ 2510325 h 6858000"/>
              <a:gd name="connsiteX1442" fmla="*/ 10571295 w 12192002"/>
              <a:gd name="connsiteY1442" fmla="*/ 2105302 h 6858000"/>
              <a:gd name="connsiteX1443" fmla="*/ 10435737 w 12192002"/>
              <a:gd name="connsiteY1443" fmla="*/ 2805672 h 6858000"/>
              <a:gd name="connsiteX1444" fmla="*/ 10206831 w 12192002"/>
              <a:gd name="connsiteY1444" fmla="*/ 3151701 h 6858000"/>
              <a:gd name="connsiteX1445" fmla="*/ 10196482 w 12192002"/>
              <a:gd name="connsiteY1445" fmla="*/ 3135084 h 6858000"/>
              <a:gd name="connsiteX1446" fmla="*/ 10381882 w 12192002"/>
              <a:gd name="connsiteY1446" fmla="*/ 2155807 h 6858000"/>
              <a:gd name="connsiteX1447" fmla="*/ 10439260 w 12192002"/>
              <a:gd name="connsiteY1447" fmla="*/ 1962486 h 6858000"/>
              <a:gd name="connsiteX1448" fmla="*/ 10439409 w 12192002"/>
              <a:gd name="connsiteY1448" fmla="*/ 1960615 h 6858000"/>
              <a:gd name="connsiteX1449" fmla="*/ 10439915 w 12192002"/>
              <a:gd name="connsiteY1449" fmla="*/ 1951821 h 6858000"/>
              <a:gd name="connsiteX1450" fmla="*/ 10314241 w 12192002"/>
              <a:gd name="connsiteY1450" fmla="*/ 1556749 h 6858000"/>
              <a:gd name="connsiteX1451" fmla="*/ 10315061 w 12192002"/>
              <a:gd name="connsiteY1451" fmla="*/ 1548729 h 6858000"/>
              <a:gd name="connsiteX1452" fmla="*/ 9526158 w 12192002"/>
              <a:gd name="connsiteY1452" fmla="*/ 1071804 h 6858000"/>
              <a:gd name="connsiteX1453" fmla="*/ 9758689 w 12192002"/>
              <a:gd name="connsiteY1453" fmla="*/ 1585512 h 6858000"/>
              <a:gd name="connsiteX1454" fmla="*/ 9941392 w 12192002"/>
              <a:gd name="connsiteY1454" fmla="*/ 2432858 h 6858000"/>
              <a:gd name="connsiteX1455" fmla="*/ 9887724 w 12192002"/>
              <a:gd name="connsiteY1455" fmla="*/ 2495762 h 6858000"/>
              <a:gd name="connsiteX1456" fmla="*/ 9587446 w 12192002"/>
              <a:gd name="connsiteY1456" fmla="*/ 1872898 h 6858000"/>
              <a:gd name="connsiteX1457" fmla="*/ 9462810 w 12192002"/>
              <a:gd name="connsiteY1457" fmla="*/ 1288346 h 6858000"/>
              <a:gd name="connsiteX1458" fmla="*/ 9318575 w 12192002"/>
              <a:gd name="connsiteY1458" fmla="*/ 1540820 h 6858000"/>
              <a:gd name="connsiteX1459" fmla="*/ 9191090 w 12192002"/>
              <a:gd name="connsiteY1459" fmla="*/ 1688355 h 6858000"/>
              <a:gd name="connsiteX1460" fmla="*/ 9177757 w 12192002"/>
              <a:gd name="connsiteY1460" fmla="*/ 1683354 h 6858000"/>
              <a:gd name="connsiteX1461" fmla="*/ 9274865 w 12192002"/>
              <a:gd name="connsiteY1461" fmla="*/ 1336896 h 6858000"/>
              <a:gd name="connsiteX1462" fmla="*/ 9478649 w 12192002"/>
              <a:gd name="connsiteY1462" fmla="*/ 1173376 h 6858000"/>
              <a:gd name="connsiteX1463" fmla="*/ 9482281 w 12192002"/>
              <a:gd name="connsiteY1463" fmla="*/ 1167830 h 6858000"/>
              <a:gd name="connsiteX1464" fmla="*/ 9438637 w 12192002"/>
              <a:gd name="connsiteY1464" fmla="*/ 1015438 h 6858000"/>
              <a:gd name="connsiteX1465" fmla="*/ 9439458 w 12192002"/>
              <a:gd name="connsiteY1465" fmla="*/ 1007420 h 6858000"/>
              <a:gd name="connsiteX1466" fmla="*/ 9197105 w 12192002"/>
              <a:gd name="connsiteY1466" fmla="*/ 808882 h 6858000"/>
              <a:gd name="connsiteX1467" fmla="*/ 8973607 w 12192002"/>
              <a:gd name="connsiteY1467" fmla="*/ 597733 h 6858000"/>
              <a:gd name="connsiteX1468" fmla="*/ 8967512 w 12192002"/>
              <a:gd name="connsiteY1468" fmla="*/ 1795211 h 6858000"/>
              <a:gd name="connsiteX1469" fmla="*/ 8912526 w 12192002"/>
              <a:gd name="connsiteY1469" fmla="*/ 1841464 h 6858000"/>
              <a:gd name="connsiteX1470" fmla="*/ 8893391 w 12192002"/>
              <a:gd name="connsiteY1470" fmla="*/ 572788 h 6858000"/>
              <a:gd name="connsiteX1471" fmla="*/ 8902990 w 12192002"/>
              <a:gd name="connsiteY1471" fmla="*/ 560750 h 6858000"/>
              <a:gd name="connsiteX1472" fmla="*/ 8919102 w 12192002"/>
              <a:gd name="connsiteY1472" fmla="*/ 542471 h 6858000"/>
              <a:gd name="connsiteX1473" fmla="*/ 8661728 w 12192002"/>
              <a:gd name="connsiteY1473" fmla="*/ 250903 h 6858000"/>
              <a:gd name="connsiteX1474" fmla="*/ 8357758 w 12192002"/>
              <a:gd name="connsiteY1474" fmla="*/ 0 h 6858000"/>
              <a:gd name="connsiteX1475" fmla="*/ 8405492 w 12192002"/>
              <a:gd name="connsiteY1475" fmla="*/ 0 h 6858000"/>
              <a:gd name="connsiteX1476" fmla="*/ 8392083 w 12192002"/>
              <a:gd name="connsiteY1476" fmla="*/ 30495 h 6858000"/>
              <a:gd name="connsiteX1477" fmla="*/ 8339888 w 12192002"/>
              <a:gd name="connsiteY1477" fmla="*/ 306259 h 6858000"/>
              <a:gd name="connsiteX1478" fmla="*/ 8473847 w 12192002"/>
              <a:gd name="connsiteY1478" fmla="*/ 727373 h 6858000"/>
              <a:gd name="connsiteX1479" fmla="*/ 8454081 w 12192002"/>
              <a:gd name="connsiteY1479" fmla="*/ 1611960 h 6858000"/>
              <a:gd name="connsiteX1480" fmla="*/ 8396000 w 12192002"/>
              <a:gd name="connsiteY1480" fmla="*/ 1663986 h 6858000"/>
              <a:gd name="connsiteX1481" fmla="*/ 8238881 w 12192002"/>
              <a:gd name="connsiteY1481" fmla="*/ 368438 h 6858000"/>
              <a:gd name="connsiteX1482" fmla="*/ 7668140 w 12192002"/>
              <a:gd name="connsiteY1482" fmla="*/ 942511 h 6858000"/>
              <a:gd name="connsiteX1483" fmla="*/ 7637853 w 12192002"/>
              <a:gd name="connsiteY1483" fmla="*/ 942567 h 6858000"/>
              <a:gd name="connsiteX1484" fmla="*/ 7909649 w 12192002"/>
              <a:gd name="connsiteY1484" fmla="*/ 489150 h 6858000"/>
              <a:gd name="connsiteX1485" fmla="*/ 8256182 w 12192002"/>
              <a:gd name="connsiteY1485" fmla="*/ 301724 h 6858000"/>
              <a:gd name="connsiteX1486" fmla="*/ 8255912 w 12192002"/>
              <a:gd name="connsiteY1486" fmla="*/ 276498 h 6858000"/>
              <a:gd name="connsiteX1487" fmla="*/ 8315225 w 12192002"/>
              <a:gd name="connsiteY1487" fmla="*/ 89075 h 6858000"/>
              <a:gd name="connsiteX1488" fmla="*/ 7497388 w 12192002"/>
              <a:gd name="connsiteY1488" fmla="*/ 0 h 6858000"/>
              <a:gd name="connsiteX1489" fmla="*/ 7560921 w 12192002"/>
              <a:gd name="connsiteY1489" fmla="*/ 0 h 6858000"/>
              <a:gd name="connsiteX1490" fmla="*/ 7546742 w 12192002"/>
              <a:gd name="connsiteY1490" fmla="*/ 68966 h 6858000"/>
              <a:gd name="connsiteX1491" fmla="*/ 7488853 w 12192002"/>
              <a:gd name="connsiteY1491" fmla="*/ 535687 h 6858000"/>
              <a:gd name="connsiteX1492" fmla="*/ 7529509 w 12192002"/>
              <a:gd name="connsiteY1492" fmla="*/ 380358 h 6858000"/>
              <a:gd name="connsiteX1493" fmla="*/ 7585939 w 12192002"/>
              <a:gd name="connsiteY1493" fmla="*/ 184712 h 6858000"/>
              <a:gd name="connsiteX1494" fmla="*/ 7621792 w 12192002"/>
              <a:gd name="connsiteY1494" fmla="*/ 87864 h 6858000"/>
              <a:gd name="connsiteX1495" fmla="*/ 7654204 w 12192002"/>
              <a:gd name="connsiteY1495" fmla="*/ 0 h 6858000"/>
              <a:gd name="connsiteX1496" fmla="*/ 7683986 w 12192002"/>
              <a:gd name="connsiteY1496" fmla="*/ 0 h 6858000"/>
              <a:gd name="connsiteX1497" fmla="*/ 7647914 w 12192002"/>
              <a:gd name="connsiteY1497" fmla="*/ 97640 h 6858000"/>
              <a:gd name="connsiteX1498" fmla="*/ 7612524 w 12192002"/>
              <a:gd name="connsiteY1498" fmla="*/ 193392 h 6858000"/>
              <a:gd name="connsiteX1499" fmla="*/ 7557013 w 12192002"/>
              <a:gd name="connsiteY1499" fmla="*/ 386853 h 6858000"/>
              <a:gd name="connsiteX1500" fmla="*/ 7517286 w 12192002"/>
              <a:gd name="connsiteY1500" fmla="*/ 539999 h 6858000"/>
              <a:gd name="connsiteX1501" fmla="*/ 7704204 w 12192002"/>
              <a:gd name="connsiteY1501" fmla="*/ 152292 h 6858000"/>
              <a:gd name="connsiteX1502" fmla="*/ 7756975 w 12192002"/>
              <a:gd name="connsiteY1502" fmla="*/ 0 h 6858000"/>
              <a:gd name="connsiteX1503" fmla="*/ 7837329 w 12192002"/>
              <a:gd name="connsiteY1503" fmla="*/ 0 h 6858000"/>
              <a:gd name="connsiteX1504" fmla="*/ 7821760 w 12192002"/>
              <a:gd name="connsiteY1504" fmla="*/ 65656 h 6858000"/>
              <a:gd name="connsiteX1505" fmla="*/ 7488925 w 12192002"/>
              <a:gd name="connsiteY1505" fmla="*/ 763628 h 6858000"/>
              <a:gd name="connsiteX1506" fmla="*/ 7419999 w 12192002"/>
              <a:gd name="connsiteY1506" fmla="*/ 774360 h 6858000"/>
              <a:gd name="connsiteX1507" fmla="*/ 7487820 w 12192002"/>
              <a:gd name="connsiteY1507" fmla="*/ 37416 h 6858000"/>
              <a:gd name="connsiteX1508" fmla="*/ 3882765 w 12192002"/>
              <a:gd name="connsiteY1508" fmla="*/ 0 h 6858000"/>
              <a:gd name="connsiteX1509" fmla="*/ 3995099 w 12192002"/>
              <a:gd name="connsiteY1509" fmla="*/ 0 h 6858000"/>
              <a:gd name="connsiteX1510" fmla="*/ 4163818 w 12192002"/>
              <a:gd name="connsiteY1510" fmla="*/ 234104 h 6858000"/>
              <a:gd name="connsiteX1511" fmla="*/ 4172099 w 12192002"/>
              <a:gd name="connsiteY1511" fmla="*/ 234207 h 6858000"/>
              <a:gd name="connsiteX1512" fmla="*/ 4784282 w 12192002"/>
              <a:gd name="connsiteY1512" fmla="*/ 276561 h 6858000"/>
              <a:gd name="connsiteX1513" fmla="*/ 4801687 w 12192002"/>
              <a:gd name="connsiteY1513" fmla="*/ 267764 h 6858000"/>
              <a:gd name="connsiteX1514" fmla="*/ 6082788 w 12192002"/>
              <a:gd name="connsiteY1514" fmla="*/ 64119 h 6858000"/>
              <a:gd name="connsiteX1515" fmla="*/ 6099442 w 12192002"/>
              <a:gd name="connsiteY1515" fmla="*/ 82568 h 6858000"/>
              <a:gd name="connsiteX1516" fmla="*/ 4804137 w 12192002"/>
              <a:gd name="connsiteY1516" fmla="*/ 320931 h 6858000"/>
              <a:gd name="connsiteX1517" fmla="*/ 4227047 w 12192002"/>
              <a:gd name="connsiteY1517" fmla="*/ 313415 h 6858000"/>
              <a:gd name="connsiteX1518" fmla="*/ 4346041 w 12192002"/>
              <a:gd name="connsiteY1518" fmla="*/ 456086 h 6858000"/>
              <a:gd name="connsiteX1519" fmla="*/ 4870967 w 12192002"/>
              <a:gd name="connsiteY1519" fmla="*/ 963061 h 6858000"/>
              <a:gd name="connsiteX1520" fmla="*/ 4889647 w 12192002"/>
              <a:gd name="connsiteY1520" fmla="*/ 957147 h 6858000"/>
              <a:gd name="connsiteX1521" fmla="*/ 5422504 w 12192002"/>
              <a:gd name="connsiteY1521" fmla="*/ 805191 h 6858000"/>
              <a:gd name="connsiteX1522" fmla="*/ 6087656 w 12192002"/>
              <a:gd name="connsiteY1522" fmla="*/ 826703 h 6858000"/>
              <a:gd name="connsiteX1523" fmla="*/ 6058717 w 12192002"/>
              <a:gd name="connsiteY1523" fmla="*/ 865992 h 6858000"/>
              <a:gd name="connsiteX1524" fmla="*/ 4974153 w 12192002"/>
              <a:gd name="connsiteY1524" fmla="*/ 1045456 h 6858000"/>
              <a:gd name="connsiteX1525" fmla="*/ 5627835 w 12192002"/>
              <a:gd name="connsiteY1525" fmla="*/ 1472077 h 6858000"/>
              <a:gd name="connsiteX1526" fmla="*/ 5629816 w 12192002"/>
              <a:gd name="connsiteY1526" fmla="*/ 1471412 h 6858000"/>
              <a:gd name="connsiteX1527" fmla="*/ 5634124 w 12192002"/>
              <a:gd name="connsiteY1527" fmla="*/ 1470572 h 6858000"/>
              <a:gd name="connsiteX1528" fmla="*/ 5755832 w 12192002"/>
              <a:gd name="connsiteY1528" fmla="*/ 1383886 h 6858000"/>
              <a:gd name="connsiteX1529" fmla="*/ 6014186 w 12192002"/>
              <a:gd name="connsiteY1529" fmla="*/ 1279799 h 6858000"/>
              <a:gd name="connsiteX1530" fmla="*/ 6901619 w 12192002"/>
              <a:gd name="connsiteY1530" fmla="*/ 1047874 h 6858000"/>
              <a:gd name="connsiteX1531" fmla="*/ 6931566 w 12192002"/>
              <a:gd name="connsiteY1531" fmla="*/ 1062034 h 6858000"/>
              <a:gd name="connsiteX1532" fmla="*/ 5790982 w 12192002"/>
              <a:gd name="connsiteY1532" fmla="*/ 1561380 h 6858000"/>
              <a:gd name="connsiteX1533" fmla="*/ 6188971 w 12192002"/>
              <a:gd name="connsiteY1533" fmla="*/ 1755168 h 6858000"/>
              <a:gd name="connsiteX1534" fmla="*/ 6202446 w 12192002"/>
              <a:gd name="connsiteY1534" fmla="*/ 1752268 h 6858000"/>
              <a:gd name="connsiteX1535" fmla="*/ 7179560 w 12192002"/>
              <a:gd name="connsiteY1535" fmla="*/ 1467551 h 6858000"/>
              <a:gd name="connsiteX1536" fmla="*/ 7158730 w 12192002"/>
              <a:gd name="connsiteY1536" fmla="*/ 1507835 h 6858000"/>
              <a:gd name="connsiteX1537" fmla="*/ 6326959 w 12192002"/>
              <a:gd name="connsiteY1537" fmla="*/ 1817686 h 6858000"/>
              <a:gd name="connsiteX1538" fmla="*/ 6537433 w 12192002"/>
              <a:gd name="connsiteY1538" fmla="*/ 1907790 h 6858000"/>
              <a:gd name="connsiteX1539" fmla="*/ 6550221 w 12192002"/>
              <a:gd name="connsiteY1539" fmla="*/ 1910729 h 6858000"/>
              <a:gd name="connsiteX1540" fmla="*/ 6964438 w 12192002"/>
              <a:gd name="connsiteY1540" fmla="*/ 2209505 h 6858000"/>
              <a:gd name="connsiteX1541" fmla="*/ 7367862 w 12192002"/>
              <a:gd name="connsiteY1541" fmla="*/ 2806833 h 6858000"/>
              <a:gd name="connsiteX1542" fmla="*/ 7364329 w 12192002"/>
              <a:gd name="connsiteY1542" fmla="*/ 2826907 h 6858000"/>
              <a:gd name="connsiteX1543" fmla="*/ 7290545 w 12192002"/>
              <a:gd name="connsiteY1543" fmla="*/ 2850663 h 6858000"/>
              <a:gd name="connsiteX1544" fmla="*/ 6472036 w 12192002"/>
              <a:gd name="connsiteY1544" fmla="*/ 1959003 h 6858000"/>
              <a:gd name="connsiteX1545" fmla="*/ 5792897 w 12192002"/>
              <a:gd name="connsiteY1545" fmla="*/ 1647747 h 6858000"/>
              <a:gd name="connsiteX1546" fmla="*/ 5842751 w 12192002"/>
              <a:gd name="connsiteY1546" fmla="*/ 1816112 h 6858000"/>
              <a:gd name="connsiteX1547" fmla="*/ 5847424 w 12192002"/>
              <a:gd name="connsiteY1547" fmla="*/ 1815776 h 6858000"/>
              <a:gd name="connsiteX1548" fmla="*/ 6399821 w 12192002"/>
              <a:gd name="connsiteY1548" fmla="*/ 2344799 h 6858000"/>
              <a:gd name="connsiteX1549" fmla="*/ 6323232 w 12192002"/>
              <a:gd name="connsiteY1549" fmla="*/ 2389634 h 6858000"/>
              <a:gd name="connsiteX1550" fmla="*/ 5942957 w 12192002"/>
              <a:gd name="connsiteY1550" fmla="*/ 2077708 h 6858000"/>
              <a:gd name="connsiteX1551" fmla="*/ 5921559 w 12192002"/>
              <a:gd name="connsiteY1551" fmla="*/ 2378596 h 6858000"/>
              <a:gd name="connsiteX1552" fmla="*/ 5817651 w 12192002"/>
              <a:gd name="connsiteY1552" fmla="*/ 3023919 h 6858000"/>
              <a:gd name="connsiteX1553" fmla="*/ 5729634 w 12192002"/>
              <a:gd name="connsiteY1553" fmla="*/ 3051849 h 6858000"/>
              <a:gd name="connsiteX1554" fmla="*/ 5611018 w 12192002"/>
              <a:gd name="connsiteY1554" fmla="*/ 2316769 h 6858000"/>
              <a:gd name="connsiteX1555" fmla="*/ 5687608 w 12192002"/>
              <a:gd name="connsiteY1555" fmla="*/ 2039972 h 6858000"/>
              <a:gd name="connsiteX1556" fmla="*/ 5657554 w 12192002"/>
              <a:gd name="connsiteY1556" fmla="*/ 1576445 h 6858000"/>
              <a:gd name="connsiteX1557" fmla="*/ 5150475 w 12192002"/>
              <a:gd name="connsiteY1557" fmla="*/ 1274012 h 6858000"/>
              <a:gd name="connsiteX1558" fmla="*/ 5349142 w 12192002"/>
              <a:gd name="connsiteY1558" fmla="*/ 2204405 h 6858000"/>
              <a:gd name="connsiteX1559" fmla="*/ 5262214 w 12192002"/>
              <a:gd name="connsiteY1559" fmla="*/ 2233836 h 6858000"/>
              <a:gd name="connsiteX1560" fmla="*/ 4981539 w 12192002"/>
              <a:gd name="connsiteY1560" fmla="*/ 1542201 h 6858000"/>
              <a:gd name="connsiteX1561" fmla="*/ 4958461 w 12192002"/>
              <a:gd name="connsiteY1561" fmla="*/ 1136957 h 6858000"/>
              <a:gd name="connsiteX1562" fmla="*/ 4655015 w 12192002"/>
              <a:gd name="connsiteY1562" fmla="*/ 891426 h 6858000"/>
              <a:gd name="connsiteX1563" fmla="*/ 4348002 w 12192002"/>
              <a:gd name="connsiteY1563" fmla="*/ 2205895 h 6858000"/>
              <a:gd name="connsiteX1564" fmla="*/ 4262250 w 12192002"/>
              <a:gd name="connsiteY1564" fmla="*/ 2219972 h 6858000"/>
              <a:gd name="connsiteX1565" fmla="*/ 4550611 w 12192002"/>
              <a:gd name="connsiteY1565" fmla="*/ 817540 h 6858000"/>
              <a:gd name="connsiteX1566" fmla="*/ 4564418 w 12192002"/>
              <a:gd name="connsiteY1566" fmla="*/ 808293 h 6858000"/>
              <a:gd name="connsiteX1567" fmla="*/ 4266388 w 12192002"/>
              <a:gd name="connsiteY1567" fmla="*/ 500083 h 6858000"/>
              <a:gd name="connsiteX1568" fmla="*/ 4032842 w 12192002"/>
              <a:gd name="connsiteY1568" fmla="*/ 211809 h 6858000"/>
              <a:gd name="connsiteX1569" fmla="*/ 3721337 w 12192002"/>
              <a:gd name="connsiteY1569" fmla="*/ 0 h 6858000"/>
              <a:gd name="connsiteX1570" fmla="*/ 3797544 w 12192002"/>
              <a:gd name="connsiteY1570" fmla="*/ 0 h 6858000"/>
              <a:gd name="connsiteX1571" fmla="*/ 3775734 w 12192002"/>
              <a:gd name="connsiteY1571" fmla="*/ 95131 h 6858000"/>
              <a:gd name="connsiteX1572" fmla="*/ 3724807 w 12192002"/>
              <a:gd name="connsiteY1572" fmla="*/ 272257 h 6858000"/>
              <a:gd name="connsiteX1573" fmla="*/ 3726844 w 12192002"/>
              <a:gd name="connsiteY1573" fmla="*/ 282988 h 6858000"/>
              <a:gd name="connsiteX1574" fmla="*/ 3742664 w 12192002"/>
              <a:gd name="connsiteY1574" fmla="*/ 279918 h 6858000"/>
              <a:gd name="connsiteX1575" fmla="*/ 4103910 w 12192002"/>
              <a:gd name="connsiteY1575" fmla="*/ 1161917 h 6858000"/>
              <a:gd name="connsiteX1576" fmla="*/ 4020269 w 12192002"/>
              <a:gd name="connsiteY1576" fmla="*/ 1200406 h 6858000"/>
              <a:gd name="connsiteX1577" fmla="*/ 3674882 w 12192002"/>
              <a:gd name="connsiteY1577" fmla="*/ 488524 h 6858000"/>
              <a:gd name="connsiteX1578" fmla="*/ 3132682 w 12192002"/>
              <a:gd name="connsiteY1578" fmla="*/ 1072284 h 6858000"/>
              <a:gd name="connsiteX1579" fmla="*/ 2716346 w 12192002"/>
              <a:gd name="connsiteY1579" fmla="*/ 1276376 h 6858000"/>
              <a:gd name="connsiteX1580" fmla="*/ 2716772 w 12192002"/>
              <a:gd name="connsiteY1580" fmla="*/ 1255462 h 6858000"/>
              <a:gd name="connsiteX1581" fmla="*/ 3471096 w 12192002"/>
              <a:gd name="connsiteY1581" fmla="*/ 437072 h 6858000"/>
              <a:gd name="connsiteX1582" fmla="*/ 3639057 w 12192002"/>
              <a:gd name="connsiteY1582" fmla="*/ 286334 h 6858000"/>
              <a:gd name="connsiteX1583" fmla="*/ 3640309 w 12192002"/>
              <a:gd name="connsiteY1583" fmla="*/ 284664 h 6858000"/>
              <a:gd name="connsiteX1584" fmla="*/ 3646022 w 12192002"/>
              <a:gd name="connsiteY1584" fmla="*/ 276711 h 6858000"/>
              <a:gd name="connsiteX1585" fmla="*/ 3707943 w 12192002"/>
              <a:gd name="connsiteY1585" fmla="*/ 65958 h 6858000"/>
              <a:gd name="connsiteX1586" fmla="*/ 2867960 w 12192002"/>
              <a:gd name="connsiteY1586" fmla="*/ 0 h 6858000"/>
              <a:gd name="connsiteX1587" fmla="*/ 2926351 w 12192002"/>
              <a:gd name="connsiteY1587" fmla="*/ 0 h 6858000"/>
              <a:gd name="connsiteX1588" fmla="*/ 2902823 w 12192002"/>
              <a:gd name="connsiteY1588" fmla="*/ 262929 h 6858000"/>
              <a:gd name="connsiteX1589" fmla="*/ 2940663 w 12192002"/>
              <a:gd name="connsiteY1589" fmla="*/ 140884 h 6858000"/>
              <a:gd name="connsiteX1590" fmla="*/ 2947039 w 12192002"/>
              <a:gd name="connsiteY1590" fmla="*/ 122524 h 6858000"/>
              <a:gd name="connsiteX1591" fmla="*/ 2984316 w 12192002"/>
              <a:gd name="connsiteY1591" fmla="*/ 0 h 6858000"/>
              <a:gd name="connsiteX1592" fmla="*/ 3016114 w 12192002"/>
              <a:gd name="connsiteY1592" fmla="*/ 0 h 6858000"/>
              <a:gd name="connsiteX1593" fmla="*/ 2979949 w 12192002"/>
              <a:gd name="connsiteY1593" fmla="*/ 119274 h 6858000"/>
              <a:gd name="connsiteX1594" fmla="*/ 3023879 w 12192002"/>
              <a:gd name="connsiteY1594" fmla="*/ 0 h 6858000"/>
              <a:gd name="connsiteX1595" fmla="*/ 3105400 w 12192002"/>
              <a:gd name="connsiteY1595" fmla="*/ 0 h 6858000"/>
              <a:gd name="connsiteX1596" fmla="*/ 3094669 w 12192002"/>
              <a:gd name="connsiteY1596" fmla="*/ 30308 h 6858000"/>
              <a:gd name="connsiteX1597" fmla="*/ 2901945 w 12192002"/>
              <a:gd name="connsiteY1597" fmla="*/ 466538 h 6858000"/>
              <a:gd name="connsiteX1598" fmla="*/ 2815209 w 12192002"/>
              <a:gd name="connsiteY1598" fmla="*/ 497361 h 6858000"/>
              <a:gd name="connsiteX1599" fmla="*/ 2844845 w 12192002"/>
              <a:gd name="connsiteY1599" fmla="*/ 127638 h 6858000"/>
              <a:gd name="connsiteX1600" fmla="*/ 1057230 w 12192002"/>
              <a:gd name="connsiteY1600" fmla="*/ 0 h 6858000"/>
              <a:gd name="connsiteX1601" fmla="*/ 1111003 w 12192002"/>
              <a:gd name="connsiteY1601" fmla="*/ 0 h 6858000"/>
              <a:gd name="connsiteX1602" fmla="*/ 1125553 w 12192002"/>
              <a:gd name="connsiteY1602" fmla="*/ 52588 h 6858000"/>
              <a:gd name="connsiteX1603" fmla="*/ 1304276 w 12192002"/>
              <a:gd name="connsiteY1603" fmla="*/ 476275 h 6858000"/>
              <a:gd name="connsiteX1604" fmla="*/ 1492066 w 12192002"/>
              <a:gd name="connsiteY1604" fmla="*/ 886333 h 6858000"/>
              <a:gd name="connsiteX1605" fmla="*/ 1423698 w 12192002"/>
              <a:gd name="connsiteY1605" fmla="*/ 710817 h 6858000"/>
              <a:gd name="connsiteX1606" fmla="*/ 1357609 w 12192002"/>
              <a:gd name="connsiteY1606" fmla="*/ 532892 h 6858000"/>
              <a:gd name="connsiteX1607" fmla="*/ 1309550 w 12192002"/>
              <a:gd name="connsiteY1607" fmla="*/ 374031 h 6858000"/>
              <a:gd name="connsiteX1608" fmla="*/ 1193673 w 12192002"/>
              <a:gd name="connsiteY1608" fmla="*/ 49533 h 6858000"/>
              <a:gd name="connsiteX1609" fmla="*/ 1164391 w 12192002"/>
              <a:gd name="connsiteY1609" fmla="*/ 0 h 6858000"/>
              <a:gd name="connsiteX1610" fmla="*/ 1200666 w 12192002"/>
              <a:gd name="connsiteY1610" fmla="*/ 0 h 6858000"/>
              <a:gd name="connsiteX1611" fmla="*/ 1223408 w 12192002"/>
              <a:gd name="connsiteY1611" fmla="*/ 38996 h 6858000"/>
              <a:gd name="connsiteX1612" fmla="*/ 1339635 w 12192002"/>
              <a:gd name="connsiteY1612" fmla="*/ 365517 h 6858000"/>
              <a:gd name="connsiteX1613" fmla="*/ 1387469 w 12192002"/>
              <a:gd name="connsiteY1613" fmla="*/ 523079 h 6858000"/>
              <a:gd name="connsiteX1614" fmla="*/ 1452685 w 12192002"/>
              <a:gd name="connsiteY1614" fmla="*/ 699806 h 6858000"/>
              <a:gd name="connsiteX1615" fmla="*/ 1492092 w 12192002"/>
              <a:gd name="connsiteY1615" fmla="*/ 800424 h 6858000"/>
              <a:gd name="connsiteX1616" fmla="*/ 1455302 w 12192002"/>
              <a:gd name="connsiteY1616" fmla="*/ 632913 h 6858000"/>
              <a:gd name="connsiteX1617" fmla="*/ 1222336 w 12192002"/>
              <a:gd name="connsiteY1617" fmla="*/ 9480 h 6858000"/>
              <a:gd name="connsiteX1618" fmla="*/ 1214634 w 12192002"/>
              <a:gd name="connsiteY1618" fmla="*/ 0 h 6858000"/>
              <a:gd name="connsiteX1619" fmla="*/ 1289827 w 12192002"/>
              <a:gd name="connsiteY1619" fmla="*/ 0 h 6858000"/>
              <a:gd name="connsiteX1620" fmla="*/ 1321076 w 12192002"/>
              <a:gd name="connsiteY1620" fmla="*/ 59722 h 6858000"/>
              <a:gd name="connsiteX1621" fmla="*/ 1512579 w 12192002"/>
              <a:gd name="connsiteY1621" fmla="*/ 626441 h 6858000"/>
              <a:gd name="connsiteX1622" fmla="*/ 1506076 w 12192002"/>
              <a:gd name="connsiteY1622" fmla="*/ 1089289 h 6858000"/>
              <a:gd name="connsiteX1623" fmla="*/ 1486346 w 12192002"/>
              <a:gd name="connsiteY1623" fmla="*/ 1079919 h 6858000"/>
              <a:gd name="connsiteX1624" fmla="*/ 1070511 w 12192002"/>
              <a:gd name="connsiteY1624" fmla="*/ 48609 h 6858000"/>
              <a:gd name="connsiteX1625" fmla="*/ 43151 w 12192002"/>
              <a:gd name="connsiteY1625" fmla="*/ 0 h 6858000"/>
              <a:gd name="connsiteX1626" fmla="*/ 95283 w 12192002"/>
              <a:gd name="connsiteY1626" fmla="*/ 0 h 6858000"/>
              <a:gd name="connsiteX1627" fmla="*/ 300708 w 12192002"/>
              <a:gd name="connsiteY1627" fmla="*/ 154571 h 6858000"/>
              <a:gd name="connsiteX1628" fmla="*/ 530414 w 12192002"/>
              <a:gd name="connsiteY1628" fmla="*/ 354673 h 6858000"/>
              <a:gd name="connsiteX1629" fmla="*/ 333785 w 12192002"/>
              <a:gd name="connsiteY1629" fmla="*/ 161564 h 6858000"/>
              <a:gd name="connsiteX1630" fmla="*/ 147005 w 12192002"/>
              <a:gd name="connsiteY1630" fmla="*/ 0 h 6858000"/>
              <a:gd name="connsiteX1631" fmla="*/ 272509 w 12192002"/>
              <a:gd name="connsiteY1631" fmla="*/ 0 h 6858000"/>
              <a:gd name="connsiteX1632" fmla="*/ 326276 w 12192002"/>
              <a:gd name="connsiteY1632" fmla="*/ 45847 h 6858000"/>
              <a:gd name="connsiteX1633" fmla="*/ 823759 w 12192002"/>
              <a:gd name="connsiteY1633" fmla="*/ 574145 h 6858000"/>
              <a:gd name="connsiteX1634" fmla="*/ 811254 w 12192002"/>
              <a:gd name="connsiteY1634" fmla="*/ 665546 h 6858000"/>
              <a:gd name="connsiteX1635" fmla="*/ 154042 w 12192002"/>
              <a:gd name="connsiteY1635" fmla="*/ 261522 h 6858000"/>
              <a:gd name="connsiteX1636" fmla="*/ 13550 w 12192002"/>
              <a:gd name="connsiteY1636" fmla="*/ 158423 h 6858000"/>
              <a:gd name="connsiteX1637" fmla="*/ 0 w 12192002"/>
              <a:gd name="connsiteY1637" fmla="*/ 146618 h 6858000"/>
              <a:gd name="connsiteX1638" fmla="*/ 0 w 12192002"/>
              <a:gd name="connsiteY1638" fmla="*/ 59161 h 6858000"/>
              <a:gd name="connsiteX1639" fmla="*/ 45427 w 12192002"/>
              <a:gd name="connsiteY1639" fmla="*/ 101078 h 6858000"/>
              <a:gd name="connsiteX1640" fmla="*/ 630103 w 12192002"/>
              <a:gd name="connsiteY1640" fmla="*/ 485885 h 6858000"/>
              <a:gd name="connsiteX1641" fmla="*/ 532040 w 12192002"/>
              <a:gd name="connsiteY1641" fmla="*/ 399359 h 6858000"/>
              <a:gd name="connsiteX1642" fmla="*/ 517618 w 12192002"/>
              <a:gd name="connsiteY1642" fmla="*/ 385726 h 6858000"/>
              <a:gd name="connsiteX1643" fmla="*/ 285074 w 12192002"/>
              <a:gd name="connsiteY1643" fmla="*/ 18275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Lst>
            <a:rect l="l" t="t" r="r" b="b"/>
            <a:pathLst>
              <a:path w="12192002" h="6858000">
                <a:moveTo>
                  <a:pt x="369702" y="6712169"/>
                </a:moveTo>
                <a:lnTo>
                  <a:pt x="366575" y="6715556"/>
                </a:lnTo>
                <a:cubicBezTo>
                  <a:pt x="367954" y="6715031"/>
                  <a:pt x="369326" y="6714512"/>
                  <a:pt x="371637" y="6713954"/>
                </a:cubicBezTo>
                <a:close/>
                <a:moveTo>
                  <a:pt x="7392322" y="6658238"/>
                </a:moveTo>
                <a:cubicBezTo>
                  <a:pt x="7466250" y="6681109"/>
                  <a:pt x="7539706" y="6707100"/>
                  <a:pt x="7611337" y="6732821"/>
                </a:cubicBezTo>
                <a:cubicBezTo>
                  <a:pt x="7723489" y="6773078"/>
                  <a:pt x="7838666" y="6813801"/>
                  <a:pt x="7955762" y="6842006"/>
                </a:cubicBezTo>
                <a:cubicBezTo>
                  <a:pt x="7825893" y="6763794"/>
                  <a:pt x="7655160" y="6705586"/>
                  <a:pt x="7512455" y="6674734"/>
                </a:cubicBezTo>
                <a:close/>
                <a:moveTo>
                  <a:pt x="9928143" y="6515312"/>
                </a:moveTo>
                <a:lnTo>
                  <a:pt x="9753801" y="6525103"/>
                </a:lnTo>
                <a:cubicBezTo>
                  <a:pt x="9696294" y="6528458"/>
                  <a:pt x="9636969" y="6531530"/>
                  <a:pt x="9578027" y="6532104"/>
                </a:cubicBezTo>
                <a:cubicBezTo>
                  <a:pt x="9526546" y="6532538"/>
                  <a:pt x="9474842" y="6530381"/>
                  <a:pt x="9424342" y="6528403"/>
                </a:cubicBezTo>
                <a:cubicBezTo>
                  <a:pt x="9283243" y="6523421"/>
                  <a:pt x="9137206" y="6518329"/>
                  <a:pt x="9001907" y="6560369"/>
                </a:cubicBezTo>
                <a:cubicBezTo>
                  <a:pt x="8974564" y="6568983"/>
                  <a:pt x="8948144" y="6579668"/>
                  <a:pt x="8922138" y="6591702"/>
                </a:cubicBezTo>
                <a:cubicBezTo>
                  <a:pt x="8976395" y="6597451"/>
                  <a:pt x="9031633" y="6600803"/>
                  <a:pt x="9087550" y="6599765"/>
                </a:cubicBezTo>
                <a:cubicBezTo>
                  <a:pt x="9228396" y="6598297"/>
                  <a:pt x="9371812" y="6576077"/>
                  <a:pt x="9512475" y="6563693"/>
                </a:cubicBezTo>
                <a:cubicBezTo>
                  <a:pt x="9626059" y="6554204"/>
                  <a:pt x="9898686" y="6537707"/>
                  <a:pt x="9928143" y="6515312"/>
                </a:cubicBezTo>
                <a:close/>
                <a:moveTo>
                  <a:pt x="9351220" y="6459370"/>
                </a:moveTo>
                <a:cubicBezTo>
                  <a:pt x="9225400" y="6463303"/>
                  <a:pt x="9098278" y="6481291"/>
                  <a:pt x="8999756" y="6529929"/>
                </a:cubicBezTo>
                <a:cubicBezTo>
                  <a:pt x="9138083" y="6488352"/>
                  <a:pt x="9284119" y="6493450"/>
                  <a:pt x="9425830" y="6498517"/>
                </a:cubicBezTo>
                <a:cubicBezTo>
                  <a:pt x="9476320" y="6500495"/>
                  <a:pt x="9528123" y="6502029"/>
                  <a:pt x="9578307" y="6502035"/>
                </a:cubicBezTo>
                <a:cubicBezTo>
                  <a:pt x="9636540" y="6501999"/>
                  <a:pt x="9695359" y="6498204"/>
                  <a:pt x="9752771" y="6495471"/>
                </a:cubicBezTo>
                <a:lnTo>
                  <a:pt x="9852779" y="6489665"/>
                </a:lnTo>
                <a:cubicBezTo>
                  <a:pt x="9815758" y="6484629"/>
                  <a:pt x="9764024" y="6478620"/>
                  <a:pt x="9694862" y="6473140"/>
                </a:cubicBezTo>
                <a:cubicBezTo>
                  <a:pt x="9601553" y="6465560"/>
                  <a:pt x="9477038" y="6455438"/>
                  <a:pt x="9351220" y="6459370"/>
                </a:cubicBez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7254615" y="5911918"/>
                </a:moveTo>
                <a:cubicBezTo>
                  <a:pt x="7274645" y="5934852"/>
                  <a:pt x="7294062" y="5957691"/>
                  <a:pt x="7312589" y="5982309"/>
                </a:cubicBezTo>
                <a:cubicBezTo>
                  <a:pt x="7413753" y="6114421"/>
                  <a:pt x="7483941" y="6266763"/>
                  <a:pt x="7580896" y="6402069"/>
                </a:cubicBezTo>
                <a:cubicBezTo>
                  <a:pt x="7695169" y="6561808"/>
                  <a:pt x="7849203" y="6676399"/>
                  <a:pt x="7990862" y="6807025"/>
                </a:cubicBezTo>
                <a:cubicBezTo>
                  <a:pt x="7962703" y="6748256"/>
                  <a:pt x="7917173" y="6697712"/>
                  <a:pt x="7871964" y="6649139"/>
                </a:cubicBezTo>
                <a:lnTo>
                  <a:pt x="7859674" y="6636358"/>
                </a:lnTo>
                <a:cubicBezTo>
                  <a:pt x="7748530" y="6516822"/>
                  <a:pt x="7645260" y="6386311"/>
                  <a:pt x="7545050" y="6260110"/>
                </a:cubicBezTo>
                <a:cubicBezTo>
                  <a:pt x="7452767" y="6142819"/>
                  <a:pt x="7357042" y="6023723"/>
                  <a:pt x="7254615" y="5911918"/>
                </a:cubicBezTo>
                <a:close/>
                <a:moveTo>
                  <a:pt x="9078855" y="5884754"/>
                </a:moveTo>
                <a:cubicBezTo>
                  <a:pt x="8942634" y="6070158"/>
                  <a:pt x="8787932" y="6315508"/>
                  <a:pt x="8825188" y="6496752"/>
                </a:cubicBezTo>
                <a:cubicBezTo>
                  <a:pt x="8871718" y="6270055"/>
                  <a:pt x="8975231" y="6063621"/>
                  <a:pt x="9078855" y="5884754"/>
                </a:cubicBezTo>
                <a:close/>
                <a:moveTo>
                  <a:pt x="9113805" y="5883072"/>
                </a:moveTo>
                <a:cubicBezTo>
                  <a:pt x="9009770" y="6060592"/>
                  <a:pt x="8903644" y="6267900"/>
                  <a:pt x="8855200" y="6494950"/>
                </a:cubicBezTo>
                <a:cubicBezTo>
                  <a:pt x="8971799" y="6300136"/>
                  <a:pt x="9069545" y="6103069"/>
                  <a:pt x="9113805" y="5883072"/>
                </a:cubicBezTo>
                <a:close/>
                <a:moveTo>
                  <a:pt x="9123940" y="5825040"/>
                </a:moveTo>
                <a:cubicBezTo>
                  <a:pt x="9123142" y="5826205"/>
                  <a:pt x="9122347" y="5827360"/>
                  <a:pt x="9120846" y="5829053"/>
                </a:cubicBezTo>
                <a:lnTo>
                  <a:pt x="9123267" y="5829425"/>
                </a:ln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close/>
                <a:moveTo>
                  <a:pt x="5539432" y="5642928"/>
                </a:moveTo>
                <a:cubicBezTo>
                  <a:pt x="5544304" y="5659969"/>
                  <a:pt x="5549664" y="5677449"/>
                  <a:pt x="5555462" y="5694454"/>
                </a:cubicBezTo>
                <a:cubicBezTo>
                  <a:pt x="5631122" y="5909386"/>
                  <a:pt x="5731219" y="6118228"/>
                  <a:pt x="5828270" y="6320663"/>
                </a:cubicBezTo>
                <a:cubicBezTo>
                  <a:pt x="5868407" y="6404290"/>
                  <a:pt x="5908581" y="6488842"/>
                  <a:pt x="5947416" y="6574846"/>
                </a:cubicBezTo>
                <a:cubicBezTo>
                  <a:pt x="5894674" y="6327329"/>
                  <a:pt x="5793017"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10097724" y="5591852"/>
                </a:moveTo>
                <a:cubicBezTo>
                  <a:pt x="9944682" y="5593954"/>
                  <a:pt x="9791714" y="5611746"/>
                  <a:pt x="9645248" y="5630119"/>
                </a:cubicBezTo>
                <a:cubicBezTo>
                  <a:pt x="9610727" y="5634568"/>
                  <a:pt x="9577456" y="5639754"/>
                  <a:pt x="9543858" y="5650510"/>
                </a:cubicBezTo>
                <a:cubicBezTo>
                  <a:pt x="9550063" y="5662642"/>
                  <a:pt x="9629757" y="5633895"/>
                  <a:pt x="9681648" y="5629828"/>
                </a:cubicBezTo>
                <a:cubicBezTo>
                  <a:pt x="9969341" y="5609845"/>
                  <a:pt x="10272689" y="5655720"/>
                  <a:pt x="10557846" y="5601337"/>
                </a:cubicBezTo>
                <a:cubicBezTo>
                  <a:pt x="10473933" y="5611321"/>
                  <a:pt x="10386637" y="5605065"/>
                  <a:pt x="10301704" y="5598847"/>
                </a:cubicBezTo>
                <a:cubicBezTo>
                  <a:pt x="10284536" y="5597562"/>
                  <a:pt x="10267371" y="5596280"/>
                  <a:pt x="10250553" y="5595539"/>
                </a:cubicBezTo>
                <a:cubicBezTo>
                  <a:pt x="10199759" y="5592194"/>
                  <a:pt x="10148737" y="5591152"/>
                  <a:pt x="10097724" y="5591852"/>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7015907" y="5541548"/>
                </a:moveTo>
                <a:cubicBezTo>
                  <a:pt x="7100896" y="5613517"/>
                  <a:pt x="7181386" y="5690562"/>
                  <a:pt x="7259646" y="5765985"/>
                </a:cubicBezTo>
                <a:cubicBezTo>
                  <a:pt x="7425913" y="5926010"/>
                  <a:pt x="7598167" y="6091445"/>
                  <a:pt x="7741483" y="6279980"/>
                </a:cubicBezTo>
                <a:cubicBezTo>
                  <a:pt x="7847640" y="6419905"/>
                  <a:pt x="7937072" y="6571994"/>
                  <a:pt x="8008941" y="6733560"/>
                </a:cubicBezTo>
                <a:cubicBezTo>
                  <a:pt x="8009955" y="6694639"/>
                  <a:pt x="8010548" y="6654374"/>
                  <a:pt x="7999234" y="6610993"/>
                </a:cubicBezTo>
                <a:cubicBezTo>
                  <a:pt x="7958140" y="6454784"/>
                  <a:pt x="7815502" y="6314397"/>
                  <a:pt x="7715154" y="6197148"/>
                </a:cubicBezTo>
                <a:cubicBezTo>
                  <a:pt x="7576575" y="6034314"/>
                  <a:pt x="7431075" y="5876188"/>
                  <a:pt x="7271900" y="5734551"/>
                </a:cubicBezTo>
                <a:cubicBezTo>
                  <a:pt x="7230409" y="5698079"/>
                  <a:pt x="7098810" y="5590772"/>
                  <a:pt x="7015907" y="5541548"/>
                </a:cubicBezTo>
                <a:close/>
                <a:moveTo>
                  <a:pt x="2650666" y="5530686"/>
                </a:moveTo>
                <a:cubicBezTo>
                  <a:pt x="2650695" y="5531619"/>
                  <a:pt x="2650695" y="5531619"/>
                  <a:pt x="2650249" y="5532101"/>
                </a:cubicBezTo>
                <a:cubicBezTo>
                  <a:pt x="2594633" y="5864991"/>
                  <a:pt x="2624834" y="6212617"/>
                  <a:pt x="2663808" y="6535215"/>
                </a:cubicBezTo>
                <a:lnTo>
                  <a:pt x="2665418" y="6132756"/>
                </a:lnTo>
                <a:cubicBezTo>
                  <a:pt x="2666315" y="5945493"/>
                  <a:pt x="2661038" y="5743579"/>
                  <a:pt x="2650666" y="5530686"/>
                </a:cubicBezTo>
                <a:close/>
                <a:moveTo>
                  <a:pt x="10218664" y="5525300"/>
                </a:moveTo>
                <a:cubicBezTo>
                  <a:pt x="10171755" y="5524070"/>
                  <a:pt x="10126463" y="5525064"/>
                  <a:pt x="10086154" y="5525937"/>
                </a:cubicBezTo>
                <a:cubicBezTo>
                  <a:pt x="9975638" y="5528402"/>
                  <a:pt x="9876341" y="5531370"/>
                  <a:pt x="9778614" y="5550189"/>
                </a:cubicBezTo>
                <a:cubicBezTo>
                  <a:pt x="9714017" y="5562376"/>
                  <a:pt x="9654494" y="5581286"/>
                  <a:pt x="9601703" y="5605852"/>
                </a:cubicBezTo>
                <a:cubicBezTo>
                  <a:pt x="9614985" y="5603489"/>
                  <a:pt x="9628056" y="5602024"/>
                  <a:pt x="9641684" y="5600203"/>
                </a:cubicBezTo>
                <a:cubicBezTo>
                  <a:pt x="9838075" y="5575001"/>
                  <a:pt x="10046725" y="5551921"/>
                  <a:pt x="10252799" y="5564971"/>
                </a:cubicBezTo>
                <a:lnTo>
                  <a:pt x="10304297" y="5568822"/>
                </a:lnTo>
                <a:cubicBezTo>
                  <a:pt x="10380931" y="5574228"/>
                  <a:pt x="10459361" y="5580014"/>
                  <a:pt x="10533945" y="5573703"/>
                </a:cubicBezTo>
                <a:cubicBezTo>
                  <a:pt x="10504378" y="5568851"/>
                  <a:pt x="10475221" y="5562210"/>
                  <a:pt x="10446061" y="5555562"/>
                </a:cubicBezTo>
                <a:cubicBezTo>
                  <a:pt x="10417803" y="5549116"/>
                  <a:pt x="10389545" y="5542665"/>
                  <a:pt x="10360877" y="5538004"/>
                </a:cubicBezTo>
                <a:cubicBezTo>
                  <a:pt x="10314101" y="5529982"/>
                  <a:pt x="10265574" y="5526529"/>
                  <a:pt x="10218664" y="5525300"/>
                </a:cubicBezTo>
                <a:close/>
                <a:moveTo>
                  <a:pt x="6946849" y="5523271"/>
                </a:moveTo>
                <a:cubicBezTo>
                  <a:pt x="6946657" y="5524520"/>
                  <a:pt x="6946560" y="5525151"/>
                  <a:pt x="6946972" y="5526491"/>
                </a:cubicBezTo>
                <a:cubicBezTo>
                  <a:pt x="6980090" y="5601397"/>
                  <a:pt x="7043425" y="5661082"/>
                  <a:pt x="7105827" y="5718700"/>
                </a:cubicBezTo>
                <a:lnTo>
                  <a:pt x="7126431" y="5737872"/>
                </a:lnTo>
                <a:cubicBezTo>
                  <a:pt x="7289613" y="5889736"/>
                  <a:pt x="7430828" y="6067705"/>
                  <a:pt x="7567269" y="6240461"/>
                </a:cubicBezTo>
                <a:cubicBezTo>
                  <a:pt x="7666876" y="6366562"/>
                  <a:pt x="7769633" y="6496348"/>
                  <a:pt x="7880270" y="6615176"/>
                </a:cubicBezTo>
                <a:lnTo>
                  <a:pt x="7892560" y="6627949"/>
                </a:lnTo>
                <a:cubicBezTo>
                  <a:pt x="7919687" y="6657095"/>
                  <a:pt x="7947417" y="6686334"/>
                  <a:pt x="7971643" y="6718236"/>
                </a:cubicBezTo>
                <a:cubicBezTo>
                  <a:pt x="7902183" y="6569208"/>
                  <a:pt x="7817787" y="6428779"/>
                  <a:pt x="7719359" y="6299011"/>
                </a:cubicBezTo>
                <a:cubicBezTo>
                  <a:pt x="7577670" y="6112005"/>
                  <a:pt x="7405928" y="5947293"/>
                  <a:pt x="7240170" y="5787985"/>
                </a:cubicBezTo>
                <a:cubicBezTo>
                  <a:pt x="7146175" y="5697975"/>
                  <a:pt x="7050053" y="5605722"/>
                  <a:pt x="6946849" y="5523271"/>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0104407" y="5458317"/>
                </a:moveTo>
                <a:cubicBezTo>
                  <a:pt x="9978788" y="5456650"/>
                  <a:pt x="9828621" y="5479881"/>
                  <a:pt x="9704375" y="5536349"/>
                </a:cubicBezTo>
                <a:cubicBezTo>
                  <a:pt x="9726987" y="5530319"/>
                  <a:pt x="9749595" y="5524291"/>
                  <a:pt x="9773804" y="5519543"/>
                </a:cubicBezTo>
                <a:cubicBezTo>
                  <a:pt x="9873880" y="5500749"/>
                  <a:pt x="9974285" y="5497081"/>
                  <a:pt x="10086605" y="5494992"/>
                </a:cubicBezTo>
                <a:cubicBezTo>
                  <a:pt x="10168672" y="5493085"/>
                  <a:pt x="10271028" y="5491236"/>
                  <a:pt x="10367276" y="5507848"/>
                </a:cubicBezTo>
                <a:cubicBezTo>
                  <a:pt x="10396291" y="5513052"/>
                  <a:pt x="10425102" y="5519151"/>
                  <a:pt x="10454262" y="5525798"/>
                </a:cubicBezTo>
                <a:cubicBezTo>
                  <a:pt x="10493323" y="5534530"/>
                  <a:pt x="10531142" y="5542536"/>
                  <a:pt x="10569223" y="5547311"/>
                </a:cubicBezTo>
                <a:cubicBezTo>
                  <a:pt x="10422236" y="5490328"/>
                  <a:pt x="10260055" y="5460700"/>
                  <a:pt x="10104407" y="5458317"/>
                </a:cubicBezTo>
                <a:close/>
                <a:moveTo>
                  <a:pt x="6861797" y="5419899"/>
                </a:moveTo>
                <a:cubicBezTo>
                  <a:pt x="6869009" y="5420845"/>
                  <a:pt x="6876359" y="5423413"/>
                  <a:pt x="6879594" y="5424547"/>
                </a:cubicBezTo>
                <a:cubicBezTo>
                  <a:pt x="7239561" y="5537402"/>
                  <a:pt x="7549592" y="5931521"/>
                  <a:pt x="7789028" y="6212316"/>
                </a:cubicBezTo>
                <a:cubicBezTo>
                  <a:pt x="7920282" y="6366340"/>
                  <a:pt x="8046009" y="6507973"/>
                  <a:pt x="8093600" y="6710671"/>
                </a:cubicBezTo>
                <a:cubicBezTo>
                  <a:pt x="8106357" y="6764837"/>
                  <a:pt x="8115219" y="6810078"/>
                  <a:pt x="8129425" y="6854298"/>
                </a:cubicBezTo>
                <a:lnTo>
                  <a:pt x="8130898" y="6857998"/>
                </a:lnTo>
                <a:lnTo>
                  <a:pt x="7899365" y="6857998"/>
                </a:lnTo>
                <a:lnTo>
                  <a:pt x="7761176" y="6816656"/>
                </a:lnTo>
                <a:cubicBezTo>
                  <a:pt x="7707614" y="6798833"/>
                  <a:pt x="7654620" y="6779815"/>
                  <a:pt x="7602080" y="6760867"/>
                </a:cubicBezTo>
                <a:cubicBezTo>
                  <a:pt x="7499839" y="6724697"/>
                  <a:pt x="7395868" y="6687609"/>
                  <a:pt x="7289862" y="6659827"/>
                </a:cubicBezTo>
                <a:cubicBezTo>
                  <a:pt x="7386721" y="6702866"/>
                  <a:pt x="7479917" y="6741496"/>
                  <a:pt x="7582411" y="6784122"/>
                </a:cubicBezTo>
                <a:lnTo>
                  <a:pt x="7605759" y="6793465"/>
                </a:lnTo>
                <a:cubicBezTo>
                  <a:pt x="7652356" y="6812785"/>
                  <a:pt x="7694400" y="6829482"/>
                  <a:pt x="7737910" y="6840638"/>
                </a:cubicBezTo>
                <a:lnTo>
                  <a:pt x="7826532" y="6857999"/>
                </a:lnTo>
                <a:lnTo>
                  <a:pt x="7696096" y="6857999"/>
                </a:lnTo>
                <a:lnTo>
                  <a:pt x="7594081" y="6821149"/>
                </a:lnTo>
                <a:lnTo>
                  <a:pt x="7570734" y="6811799"/>
                </a:lnTo>
                <a:lnTo>
                  <a:pt x="7271814" y="6684601"/>
                </a:lnTo>
                <a:cubicBezTo>
                  <a:pt x="7315012" y="6740237"/>
                  <a:pt x="7445060" y="6805183"/>
                  <a:pt x="7585232" y="6850060"/>
                </a:cubicBezTo>
                <a:lnTo>
                  <a:pt x="7613775" y="6857998"/>
                </a:lnTo>
                <a:lnTo>
                  <a:pt x="7522197" y="6857998"/>
                </a:lnTo>
                <a:lnTo>
                  <a:pt x="7410696" y="6803861"/>
                </a:lnTo>
                <a:cubicBezTo>
                  <a:pt x="7272778" y="6731418"/>
                  <a:pt x="7152025" y="6653264"/>
                  <a:pt x="7088673" y="6610396"/>
                </a:cubicBezTo>
                <a:cubicBezTo>
                  <a:pt x="7075202" y="6601287"/>
                  <a:pt x="7065689" y="6582532"/>
                  <a:pt x="7090188" y="6584365"/>
                </a:cubicBezTo>
                <a:cubicBezTo>
                  <a:pt x="7322587" y="6603983"/>
                  <a:pt x="7561036" y="6624528"/>
                  <a:pt x="7780046" y="6711283"/>
                </a:cubicBezTo>
                <a:cubicBezTo>
                  <a:pt x="7810971" y="6723712"/>
                  <a:pt x="7991193" y="6837187"/>
                  <a:pt x="7944957" y="6799347"/>
                </a:cubicBezTo>
                <a:cubicBezTo>
                  <a:pt x="7830578" y="6704934"/>
                  <a:pt x="7705171" y="6617800"/>
                  <a:pt x="7601828" y="6503934"/>
                </a:cubicBezTo>
                <a:cubicBezTo>
                  <a:pt x="7389349" y="6269558"/>
                  <a:pt x="7257096" y="5972523"/>
                  <a:pt x="7042773" y="5734011"/>
                </a:cubicBezTo>
                <a:cubicBezTo>
                  <a:pt x="7007812" y="5695337"/>
                  <a:pt x="6799377" y="5515396"/>
                  <a:pt x="6844835" y="5424988"/>
                </a:cubicBezTo>
                <a:cubicBezTo>
                  <a:pt x="6847512" y="5419632"/>
                  <a:pt x="6854586" y="5418954"/>
                  <a:pt x="6861797" y="5419899"/>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cubicBezTo>
                  <a:pt x="1766288" y="5450544"/>
                  <a:pt x="1795121" y="5449390"/>
                  <a:pt x="1824397" y="5447757"/>
                </a:cubicBez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cubicBezTo>
                  <a:pt x="4364015" y="5738366"/>
                  <a:pt x="4369890" y="5733933"/>
                  <a:pt x="4376219" y="5729027"/>
                </a:cubicBez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7427076" y="5142684"/>
                </a:moveTo>
                <a:cubicBezTo>
                  <a:pt x="7446602" y="5152725"/>
                  <a:pt x="7466122" y="5162767"/>
                  <a:pt x="7485963" y="5174783"/>
                </a:cubicBezTo>
                <a:cubicBezTo>
                  <a:pt x="7567460" y="5225071"/>
                  <a:pt x="7639772" y="5286770"/>
                  <a:pt x="7719410" y="5357281"/>
                </a:cubicBezTo>
                <a:cubicBezTo>
                  <a:pt x="7777835" y="5408518"/>
                  <a:pt x="7850375" y="5472816"/>
                  <a:pt x="7907163" y="5546863"/>
                </a:cubicBezTo>
                <a:cubicBezTo>
                  <a:pt x="7924160" y="5569331"/>
                  <a:pt x="7940457" y="5592330"/>
                  <a:pt x="7956656" y="5615961"/>
                </a:cubicBezTo>
                <a:cubicBezTo>
                  <a:pt x="7978464" y="5647485"/>
                  <a:pt x="7999857" y="5677676"/>
                  <a:pt x="8023445" y="5705642"/>
                </a:cubicBezTo>
                <a:cubicBezTo>
                  <a:pt x="7956400" y="5569150"/>
                  <a:pt x="7861731" y="5443166"/>
                  <a:pt x="7754656" y="5341546"/>
                </a:cubicBezTo>
                <a:cubicBezTo>
                  <a:pt x="7668081" y="5259722"/>
                  <a:pt x="7548884" y="5180582"/>
                  <a:pt x="7427076" y="5142684"/>
                </a:cubicBezTo>
                <a:close/>
                <a:moveTo>
                  <a:pt x="7312201" y="5128278"/>
                </a:moveTo>
                <a:cubicBezTo>
                  <a:pt x="7322935" y="5135049"/>
                  <a:pt x="7332964" y="5142350"/>
                  <a:pt x="7343603" y="5149746"/>
                </a:cubicBezTo>
                <a:cubicBezTo>
                  <a:pt x="7496266" y="5257079"/>
                  <a:pt x="7656157" y="5373847"/>
                  <a:pt x="7791759" y="5515717"/>
                </a:cubicBezTo>
                <a:lnTo>
                  <a:pt x="7825280" y="5551608"/>
                </a:lnTo>
                <a:cubicBezTo>
                  <a:pt x="7875363" y="5604773"/>
                  <a:pt x="7926463" y="5659374"/>
                  <a:pt x="7982410" y="5702551"/>
                </a:cubicBezTo>
                <a:cubicBezTo>
                  <a:pt x="7964809" y="5679989"/>
                  <a:pt x="7948608" y="5656366"/>
                  <a:pt x="7932408" y="5632736"/>
                </a:cubicBezTo>
                <a:cubicBezTo>
                  <a:pt x="7916712" y="5609836"/>
                  <a:pt x="7901020" y="5586930"/>
                  <a:pt x="7883927" y="5565087"/>
                </a:cubicBezTo>
                <a:cubicBezTo>
                  <a:pt x="7828664" y="5493188"/>
                  <a:pt x="7757146" y="5430331"/>
                  <a:pt x="7699832" y="5379904"/>
                </a:cubicBezTo>
                <a:cubicBezTo>
                  <a:pt x="7621217" y="5310828"/>
                  <a:pt x="7550116" y="5249322"/>
                  <a:pt x="7470240" y="5200559"/>
                </a:cubicBezTo>
                <a:cubicBezTo>
                  <a:pt x="7417598" y="5168141"/>
                  <a:pt x="7364314" y="5143956"/>
                  <a:pt x="7312201" y="5128278"/>
                </a:cubicBezTo>
                <a:close/>
                <a:moveTo>
                  <a:pt x="7244057" y="5124233"/>
                </a:moveTo>
                <a:cubicBezTo>
                  <a:pt x="7240832" y="5137197"/>
                  <a:pt x="7314310" y="5167040"/>
                  <a:pt x="7353035" y="5197318"/>
                </a:cubicBezTo>
                <a:cubicBezTo>
                  <a:pt x="7566127" y="5367091"/>
                  <a:pt x="7749139" y="5595671"/>
                  <a:pt x="7981878" y="5738345"/>
                </a:cubicBezTo>
                <a:cubicBezTo>
                  <a:pt x="7917138" y="5691903"/>
                  <a:pt x="7860147" y="5631267"/>
                  <a:pt x="7804780" y="5572174"/>
                </a:cubicBezTo>
                <a:cubicBezTo>
                  <a:pt x="7793606" y="5560210"/>
                  <a:pt x="7782433" y="5548247"/>
                  <a:pt x="7771164" y="5536908"/>
                </a:cubicBezTo>
                <a:cubicBezTo>
                  <a:pt x="7637791" y="5396658"/>
                  <a:pt x="7478920" y="5281329"/>
                  <a:pt x="7327465" y="5174181"/>
                </a:cubicBezTo>
                <a:cubicBezTo>
                  <a:pt x="7300620" y="5155330"/>
                  <a:pt x="7274186" y="5137825"/>
                  <a:pt x="7244057" y="5124233"/>
                </a:cubicBezTo>
                <a:close/>
                <a:moveTo>
                  <a:pt x="7133363" y="5050246"/>
                </a:moveTo>
                <a:cubicBezTo>
                  <a:pt x="7577149" y="5121491"/>
                  <a:pt x="7947715" y="5355125"/>
                  <a:pt x="8128687" y="5790959"/>
                </a:cubicBezTo>
                <a:cubicBezTo>
                  <a:pt x="8276565" y="5905246"/>
                  <a:pt x="8400253" y="6044012"/>
                  <a:pt x="8497002" y="6204913"/>
                </a:cubicBezTo>
                <a:cubicBezTo>
                  <a:pt x="8503575" y="6141856"/>
                  <a:pt x="8502497" y="6159666"/>
                  <a:pt x="8514292" y="6015372"/>
                </a:cubicBezTo>
                <a:cubicBezTo>
                  <a:pt x="8536052" y="5749157"/>
                  <a:pt x="8547760" y="5533819"/>
                  <a:pt x="8491838" y="5336275"/>
                </a:cubicBezTo>
                <a:cubicBezTo>
                  <a:pt x="8507078" y="5267180"/>
                  <a:pt x="8575461" y="5351481"/>
                  <a:pt x="8605731" y="5600804"/>
                </a:cubicBezTo>
                <a:cubicBezTo>
                  <a:pt x="8608350" y="5745349"/>
                  <a:pt x="8605836" y="5891029"/>
                  <a:pt x="8594880" y="6039262"/>
                </a:cubicBezTo>
                <a:cubicBezTo>
                  <a:pt x="8575957" y="6291971"/>
                  <a:pt x="8542313" y="6543716"/>
                  <a:pt x="8494242" y="6792600"/>
                </a:cubicBezTo>
                <a:cubicBezTo>
                  <a:pt x="8597730" y="6727745"/>
                  <a:pt x="8691862" y="6639036"/>
                  <a:pt x="8794675" y="6590735"/>
                </a:cubicBezTo>
                <a:cubicBezTo>
                  <a:pt x="8796362" y="6587786"/>
                  <a:pt x="8798755" y="6584312"/>
                  <a:pt x="8800448" y="6581371"/>
                </a:cubicBezTo>
                <a:cubicBezTo>
                  <a:pt x="8795284" y="6578656"/>
                  <a:pt x="8790221" y="6575317"/>
                  <a:pt x="8788186" y="6572441"/>
                </a:cubicBezTo>
                <a:cubicBezTo>
                  <a:pt x="8594646" y="6311498"/>
                  <a:pt x="8993712" y="5858248"/>
                  <a:pt x="9137232" y="5665639"/>
                </a:cubicBezTo>
                <a:cubicBezTo>
                  <a:pt x="9150495" y="5647816"/>
                  <a:pt x="9217510" y="5675384"/>
                  <a:pt x="9216765" y="5696416"/>
                </a:cubicBezTo>
                <a:cubicBezTo>
                  <a:pt x="9208076" y="5983368"/>
                  <a:pt x="9105464" y="6228377"/>
                  <a:pt x="8969849" y="6466405"/>
                </a:cubicBezTo>
                <a:cubicBezTo>
                  <a:pt x="9192790" y="6382070"/>
                  <a:pt x="9514633" y="6424367"/>
                  <a:pt x="9706237" y="6419148"/>
                </a:cubicBezTo>
                <a:cubicBezTo>
                  <a:pt x="9875985" y="6415062"/>
                  <a:pt x="9998989" y="6424957"/>
                  <a:pt x="10110375" y="6563116"/>
                </a:cubicBezTo>
                <a:cubicBezTo>
                  <a:pt x="10119737" y="6574800"/>
                  <a:pt x="10104347" y="6578204"/>
                  <a:pt x="10096281" y="6578254"/>
                </a:cubicBezTo>
                <a:cubicBezTo>
                  <a:pt x="9752742" y="6584519"/>
                  <a:pt x="9411210" y="6642343"/>
                  <a:pt x="9067672" y="6648608"/>
                </a:cubicBezTo>
                <a:cubicBezTo>
                  <a:pt x="9008636" y="6649807"/>
                  <a:pt x="8918484" y="6627657"/>
                  <a:pt x="8859441" y="6641028"/>
                </a:cubicBezTo>
                <a:cubicBezTo>
                  <a:pt x="8858839" y="6640935"/>
                  <a:pt x="8858138" y="6641468"/>
                  <a:pt x="8857528" y="6641375"/>
                </a:cubicBezTo>
                <a:cubicBezTo>
                  <a:pt x="8854312" y="6642158"/>
                  <a:pt x="8851192" y="6642319"/>
                  <a:pt x="8848579" y="6643204"/>
                </a:cubicBezTo>
                <a:cubicBezTo>
                  <a:pt x="8763018" y="6670925"/>
                  <a:pt x="8669480" y="6759768"/>
                  <a:pt x="8576285" y="6824788"/>
                </a:cubicBezTo>
                <a:lnTo>
                  <a:pt x="8519159" y="6857998"/>
                </a:lnTo>
                <a:lnTo>
                  <a:pt x="8393540" y="6857998"/>
                </a:lnTo>
                <a:lnTo>
                  <a:pt x="8417346" y="6745652"/>
                </a:lnTo>
                <a:cubicBezTo>
                  <a:pt x="8445294" y="6600749"/>
                  <a:pt x="8467982" y="6454800"/>
                  <a:pt x="8485502" y="6308216"/>
                </a:cubicBezTo>
                <a:cubicBezTo>
                  <a:pt x="8483369" y="6305964"/>
                  <a:pt x="8481139" y="6304343"/>
                  <a:pt x="8480214" y="6302278"/>
                </a:cubicBezTo>
                <a:cubicBezTo>
                  <a:pt x="8389148" y="6120471"/>
                  <a:pt x="8265637" y="5964433"/>
                  <a:pt x="8112215" y="5837768"/>
                </a:cubicBezTo>
                <a:cubicBezTo>
                  <a:pt x="8107469" y="5836403"/>
                  <a:pt x="8101510" y="5834843"/>
                  <a:pt x="8095146" y="5831943"/>
                </a:cubicBezTo>
                <a:cubicBezTo>
                  <a:pt x="7720999" y="5670157"/>
                  <a:pt x="7460805" y="5310579"/>
                  <a:pt x="7131946" y="5075653"/>
                </a:cubicBezTo>
                <a:cubicBezTo>
                  <a:pt x="7120196" y="5067444"/>
                  <a:pt x="7107334" y="5046255"/>
                  <a:pt x="7133363" y="5050246"/>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1544294" y="4944364"/>
                </a:moveTo>
                <a:cubicBezTo>
                  <a:pt x="11560186" y="5180994"/>
                  <a:pt x="11601886" y="5476223"/>
                  <a:pt x="11755210" y="5588157"/>
                </a:cubicBezTo>
                <a:cubicBezTo>
                  <a:pt x="11638730" y="5382912"/>
                  <a:pt x="11582097" y="5153179"/>
                  <a:pt x="11544294" y="4944364"/>
                </a:cubicBezTo>
                <a:close/>
                <a:moveTo>
                  <a:pt x="11571408" y="4918599"/>
                </a:moveTo>
                <a:cubicBezTo>
                  <a:pt x="11607963" y="5126676"/>
                  <a:pt x="11663078" y="5358905"/>
                  <a:pt x="11778250" y="5565760"/>
                </a:cubicBezTo>
                <a:cubicBezTo>
                  <a:pt x="11740096" y="5335710"/>
                  <a:pt x="11685166" y="5117152"/>
                  <a:pt x="11571408" y="4918599"/>
                </a:cubicBezTo>
                <a:close/>
                <a:moveTo>
                  <a:pt x="11540154" y="4867303"/>
                </a:moveTo>
                <a:cubicBezTo>
                  <a:pt x="11540302" y="4868748"/>
                  <a:pt x="11540443" y="4870186"/>
                  <a:pt x="11540380" y="4872526"/>
                </a:cubicBezTo>
                <a:lnTo>
                  <a:pt x="11542590" y="4871112"/>
                </a:lnTo>
                <a:close/>
                <a:moveTo>
                  <a:pt x="10567662" y="4866948"/>
                </a:moveTo>
                <a:cubicBezTo>
                  <a:pt x="10522198" y="4867672"/>
                  <a:pt x="10476263" y="4872522"/>
                  <a:pt x="10431225" y="4877568"/>
                </a:cubicBezTo>
                <a:cubicBezTo>
                  <a:pt x="10381279" y="4883457"/>
                  <a:pt x="10328981" y="4889314"/>
                  <a:pt x="10277556" y="4889247"/>
                </a:cubicBezTo>
                <a:cubicBezTo>
                  <a:pt x="10236449" y="4889475"/>
                  <a:pt x="10195262" y="4885932"/>
                  <a:pt x="10155875" y="4882769"/>
                </a:cubicBezTo>
                <a:cubicBezTo>
                  <a:pt x="10128043" y="4880639"/>
                  <a:pt x="10100420" y="4877611"/>
                  <a:pt x="10072733" y="4876924"/>
                </a:cubicBezTo>
                <a:cubicBezTo>
                  <a:pt x="10009605" y="4874377"/>
                  <a:pt x="9945053" y="4878112"/>
                  <a:pt x="9882500" y="4881330"/>
                </a:cubicBezTo>
                <a:cubicBezTo>
                  <a:pt x="9817947" y="4885065"/>
                  <a:pt x="9751031" y="4888772"/>
                  <a:pt x="9685205" y="4885650"/>
                </a:cubicBezTo>
                <a:lnTo>
                  <a:pt x="9666932" y="4885075"/>
                </a:lnTo>
                <a:cubicBezTo>
                  <a:pt x="9647413" y="4883768"/>
                  <a:pt x="9627689" y="4883349"/>
                  <a:pt x="9608662" y="4884027"/>
                </a:cubicBezTo>
                <a:cubicBezTo>
                  <a:pt x="9746940" y="4906717"/>
                  <a:pt x="9886187" y="4927258"/>
                  <a:pt x="10026230" y="4938088"/>
                </a:cubicBezTo>
                <a:cubicBezTo>
                  <a:pt x="10217917" y="4954217"/>
                  <a:pt x="10389161" y="4921336"/>
                  <a:pt x="10567662" y="4866948"/>
                </a:cubicBezTo>
                <a:close/>
                <a:moveTo>
                  <a:pt x="10221015" y="4783657"/>
                </a:moveTo>
                <a:cubicBezTo>
                  <a:pt x="10183412" y="4782731"/>
                  <a:pt x="10145345" y="4783278"/>
                  <a:pt x="10107121" y="4785091"/>
                </a:cubicBezTo>
                <a:cubicBezTo>
                  <a:pt x="9954224" y="4792347"/>
                  <a:pt x="9798826" y="4819883"/>
                  <a:pt x="9660668" y="4854595"/>
                </a:cubicBezTo>
                <a:cubicBezTo>
                  <a:pt x="9663924" y="4854814"/>
                  <a:pt x="9666276" y="4854838"/>
                  <a:pt x="9669531" y="4855057"/>
                </a:cubicBezTo>
                <a:lnTo>
                  <a:pt x="9687254" y="4855986"/>
                </a:lnTo>
                <a:cubicBezTo>
                  <a:pt x="9751279" y="4858722"/>
                  <a:pt x="9817637" y="4855370"/>
                  <a:pt x="9881290" y="4851445"/>
                </a:cubicBezTo>
                <a:cubicBezTo>
                  <a:pt x="9944395" y="4847874"/>
                  <a:pt x="10009857" y="4844334"/>
                  <a:pt x="10074432" y="4846715"/>
                </a:cubicBezTo>
                <a:cubicBezTo>
                  <a:pt x="10102466" y="4847944"/>
                  <a:pt x="10131190" y="4850269"/>
                  <a:pt x="10159369" y="4852935"/>
                </a:cubicBezTo>
                <a:cubicBezTo>
                  <a:pt x="10198208" y="4856456"/>
                  <a:pt x="10239045" y="4859459"/>
                  <a:pt x="10278706" y="4859393"/>
                </a:cubicBezTo>
                <a:cubicBezTo>
                  <a:pt x="10328324" y="4859079"/>
                  <a:pt x="10379724" y="4853023"/>
                  <a:pt x="10429120" y="4847493"/>
                </a:cubicBezTo>
                <a:cubicBezTo>
                  <a:pt x="10465435" y="4843425"/>
                  <a:pt x="10501756" y="4839354"/>
                  <a:pt x="10538565" y="4837270"/>
                </a:cubicBezTo>
                <a:cubicBezTo>
                  <a:pt x="10442450" y="4802463"/>
                  <a:pt x="10333824" y="4786435"/>
                  <a:pt x="10221015" y="478365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cubicBezTo>
                  <a:pt x="2826662" y="5016937"/>
                  <a:pt x="2852553" y="5023818"/>
                  <a:pt x="2879408" y="5031590"/>
                </a:cubicBez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9857254" y="4275904"/>
                </a:moveTo>
                <a:cubicBezTo>
                  <a:pt x="9525980" y="4300770"/>
                  <a:pt x="9241479" y="4364703"/>
                  <a:pt x="8989866" y="4472742"/>
                </a:cubicBezTo>
                <a:lnTo>
                  <a:pt x="8931614" y="4498508"/>
                </a:lnTo>
                <a:cubicBezTo>
                  <a:pt x="8902659" y="4511659"/>
                  <a:pt x="8873359" y="4524268"/>
                  <a:pt x="8843711" y="4536334"/>
                </a:cubicBezTo>
                <a:cubicBezTo>
                  <a:pt x="8889894" y="4522124"/>
                  <a:pt x="8937874" y="4508296"/>
                  <a:pt x="8966093" y="4502509"/>
                </a:cubicBezTo>
                <a:cubicBezTo>
                  <a:pt x="9076195" y="4481142"/>
                  <a:pt x="9187512" y="4468967"/>
                  <a:pt x="9299227" y="4454994"/>
                </a:cubicBezTo>
                <a:cubicBezTo>
                  <a:pt x="9502333" y="4429326"/>
                  <a:pt x="9654280" y="4317586"/>
                  <a:pt x="9857254" y="4275904"/>
                </a:cubicBezTo>
                <a:close/>
                <a:moveTo>
                  <a:pt x="9615182" y="4220499"/>
                </a:moveTo>
                <a:cubicBezTo>
                  <a:pt x="9415185" y="4228027"/>
                  <a:pt x="9214426" y="4329700"/>
                  <a:pt x="9023688" y="4425819"/>
                </a:cubicBezTo>
                <a:cubicBezTo>
                  <a:pt x="9256457" y="4332127"/>
                  <a:pt x="9516545" y="4273854"/>
                  <a:pt x="9814527" y="4248048"/>
                </a:cubicBezTo>
                <a:cubicBezTo>
                  <a:pt x="9748431" y="4225943"/>
                  <a:pt x="9681848" y="4217991"/>
                  <a:pt x="9615182" y="4220499"/>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9258094" y="3958602"/>
                </a:moveTo>
                <a:cubicBezTo>
                  <a:pt x="9013678" y="4006086"/>
                  <a:pt x="8768731" y="4060051"/>
                  <a:pt x="8526712" y="4119804"/>
                </a:cubicBezTo>
                <a:cubicBezTo>
                  <a:pt x="8781748" y="4123003"/>
                  <a:pt x="9026494" y="4069940"/>
                  <a:pt x="9258094" y="3958602"/>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close/>
                <a:moveTo>
                  <a:pt x="11225213" y="3936722"/>
                </a:moveTo>
                <a:cubicBezTo>
                  <a:pt x="11207028" y="4022695"/>
                  <a:pt x="11194593" y="4110355"/>
                  <a:pt x="11182914" y="4196771"/>
                </a:cubicBezTo>
                <a:cubicBezTo>
                  <a:pt x="11164076" y="4335276"/>
                  <a:pt x="11145116" y="4478465"/>
                  <a:pt x="11099211" y="4613594"/>
                </a:cubicBezTo>
                <a:cubicBezTo>
                  <a:pt x="11088245" y="4645134"/>
                  <a:pt x="11076378" y="4676477"/>
                  <a:pt x="11064509" y="4707830"/>
                </a:cubicBezTo>
                <a:lnTo>
                  <a:pt x="11049349" y="4747418"/>
                </a:lnTo>
                <a:cubicBezTo>
                  <a:pt x="11022123" y="4819250"/>
                  <a:pt x="10998838" y="4892390"/>
                  <a:pt x="10978260" y="4966094"/>
                </a:cubicBezTo>
                <a:cubicBezTo>
                  <a:pt x="11216457" y="4678857"/>
                  <a:pt x="11222923" y="4300706"/>
                  <a:pt x="11225213" y="393672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1201005" y="3900089"/>
                </a:moveTo>
                <a:cubicBezTo>
                  <a:pt x="11064705" y="4216426"/>
                  <a:pt x="10958405" y="4541932"/>
                  <a:pt x="10968432" y="4885010"/>
                </a:cubicBezTo>
                <a:cubicBezTo>
                  <a:pt x="10984596" y="4834817"/>
                  <a:pt x="11001105" y="4785171"/>
                  <a:pt x="11019967" y="4735553"/>
                </a:cubicBezTo>
                <a:lnTo>
                  <a:pt x="11035125" y="4695966"/>
                </a:lnTo>
                <a:cubicBezTo>
                  <a:pt x="11047342" y="4665154"/>
                  <a:pt x="11059004" y="4634706"/>
                  <a:pt x="11069972" y="4603168"/>
                </a:cubicBezTo>
                <a:cubicBezTo>
                  <a:pt x="11114708" y="4471083"/>
                  <a:pt x="11133811" y="4329343"/>
                  <a:pt x="11152239" y="4192628"/>
                </a:cubicBezTo>
                <a:cubicBezTo>
                  <a:pt x="11165272" y="4096160"/>
                  <a:pt x="11178361" y="3997344"/>
                  <a:pt x="11201005" y="3900089"/>
                </a:cubicBez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close/>
                <a:moveTo>
                  <a:pt x="10268559" y="3871054"/>
                </a:moveTo>
                <a:cubicBezTo>
                  <a:pt x="10277021" y="4100939"/>
                  <a:pt x="10375577" y="4306148"/>
                  <a:pt x="10494169" y="4520780"/>
                </a:cubicBezTo>
                <a:cubicBezTo>
                  <a:pt x="10447177" y="4399850"/>
                  <a:pt x="10400743" y="4278562"/>
                  <a:pt x="10356661" y="4157302"/>
                </a:cubicBezTo>
                <a:cubicBezTo>
                  <a:pt x="10321871" y="4061517"/>
                  <a:pt x="10289232" y="3966669"/>
                  <a:pt x="10268559" y="3871054"/>
                </a:cubicBez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0277529" y="3701307"/>
                </a:moveTo>
                <a:cubicBezTo>
                  <a:pt x="10277467" y="3703640"/>
                  <a:pt x="10276853" y="3706334"/>
                  <a:pt x="10276797" y="3708672"/>
                </a:cubicBezTo>
                <a:cubicBezTo>
                  <a:pt x="10284209" y="3854149"/>
                  <a:pt x="10331835" y="3999199"/>
                  <a:pt x="10385906" y="4147031"/>
                </a:cubicBezTo>
                <a:cubicBezTo>
                  <a:pt x="10434036" y="4279493"/>
                  <a:pt x="10484873" y="4412529"/>
                  <a:pt x="10536458" y="4544310"/>
                </a:cubicBezTo>
                <a:cubicBezTo>
                  <a:pt x="10537315" y="4408107"/>
                  <a:pt x="10476552" y="4266858"/>
                  <a:pt x="10436479" y="4144570"/>
                </a:cubicBezTo>
                <a:cubicBezTo>
                  <a:pt x="10386976" y="3995354"/>
                  <a:pt x="10333255" y="3848072"/>
                  <a:pt x="10277529" y="3701307"/>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0" y="3982240"/>
                  <a:pt x="5111996" y="4065759"/>
                </a:cubicBezTo>
                <a:cubicBezTo>
                  <a:pt x="5199925" y="4149276"/>
                  <a:pt x="5291490" y="4229096"/>
                  <a:pt x="5388877" y="4300185"/>
                </a:cubicBezTo>
                <a:cubicBezTo>
                  <a:pt x="5401113"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1" y="3090882"/>
                </a:moveTo>
                <a:lnTo>
                  <a:pt x="5480135" y="3565802"/>
                </a:lnTo>
                <a:cubicBezTo>
                  <a:pt x="5490809" y="3762845"/>
                  <a:pt x="5501220" y="3965024"/>
                  <a:pt x="5499022" y="4166310"/>
                </a:cubicBezTo>
                <a:cubicBezTo>
                  <a:pt x="5546233" y="3984186"/>
                  <a:pt x="5562118" y="3799116"/>
                  <a:pt x="5547022" y="3607838"/>
                </a:cubicBezTo>
                <a:cubicBezTo>
                  <a:pt x="5541143" y="3530760"/>
                  <a:pt x="5529684" y="3453908"/>
                  <a:pt x="5515964" y="3378541"/>
                </a:cubicBezTo>
                <a:cubicBezTo>
                  <a:pt x="5505773" y="3321668"/>
                  <a:pt x="5475310" y="3095607"/>
                  <a:pt x="5453701"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69"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lnTo>
                  <a:pt x="6038705" y="4763847"/>
                </a:lnTo>
                <a:lnTo>
                  <a:pt x="6037783"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0"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6"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2"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7"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3"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6"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cubicBezTo>
                  <a:pt x="2766432" y="5397515"/>
                  <a:pt x="2740950" y="5412509"/>
                  <a:pt x="2714982" y="5427051"/>
                </a:cubicBez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lnTo>
                  <a:pt x="1794914" y="6858000"/>
                </a:ln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lnTo>
                  <a:pt x="1203671" y="6858000"/>
                </a:lnTo>
                <a:lnTo>
                  <a:pt x="1143180" y="6858000"/>
                </a:lnTo>
                <a:lnTo>
                  <a:pt x="1142176" y="6766045"/>
                </a:ln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1"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cubicBezTo>
                  <a:pt x="10068034" y="4289020"/>
                  <a:pt x="10235704" y="4406341"/>
                  <a:pt x="10395379" y="4531843"/>
                </a:cubicBezTo>
                <a:cubicBezTo>
                  <a:pt x="10227815" y="4223610"/>
                  <a:pt x="10104867" y="3926696"/>
                  <a:pt x="10225980" y="3561061"/>
                </a:cubicBezTo>
                <a:cubicBezTo>
                  <a:pt x="10233239" y="3539559"/>
                  <a:pt x="10303382" y="3509255"/>
                  <a:pt x="10314210" y="3538353"/>
                </a:cubicBezTo>
                <a:cubicBezTo>
                  <a:pt x="10408734" y="3779872"/>
                  <a:pt x="10497596" y="4023472"/>
                  <a:pt x="10573663" y="4271430"/>
                </a:cubicBezTo>
                <a:cubicBezTo>
                  <a:pt x="10618238" y="4415363"/>
                  <a:pt x="10653304" y="4549296"/>
                  <a:pt x="10583736" y="4688819"/>
                </a:cubicBezTo>
                <a:cubicBezTo>
                  <a:pt x="10685909" y="4776757"/>
                  <a:pt x="10784700" y="4869157"/>
                  <a:pt x="10880472" y="4966558"/>
                </a:cubicBezTo>
                <a:cubicBezTo>
                  <a:pt x="10849056" y="4499967"/>
                  <a:pt x="11034230" y="4066538"/>
                  <a:pt x="11231212" y="3645474"/>
                </a:cubicBezTo>
                <a:cubicBezTo>
                  <a:pt x="11242138" y="3622394"/>
                  <a:pt x="11319709" y="3598841"/>
                  <a:pt x="11317765" y="3638405"/>
                </a:cubicBezTo>
                <a:cubicBezTo>
                  <a:pt x="11295958" y="4125233"/>
                  <a:pt x="11372236" y="4676562"/>
                  <a:pt x="10982911" y="5051260"/>
                </a:cubicBezTo>
                <a:cubicBezTo>
                  <a:pt x="10979389" y="5054277"/>
                  <a:pt x="10974419" y="5057456"/>
                  <a:pt x="10968747" y="5059552"/>
                </a:cubicBezTo>
                <a:cubicBezTo>
                  <a:pt x="11069120" y="5167803"/>
                  <a:pt x="11166116" y="5280511"/>
                  <a:pt x="11258020" y="5401078"/>
                </a:cubicBezTo>
                <a:cubicBezTo>
                  <a:pt x="11414501" y="5606795"/>
                  <a:pt x="11558425" y="5822089"/>
                  <a:pt x="11688741" y="6045312"/>
                </a:cubicBezTo>
                <a:cubicBezTo>
                  <a:pt x="11728326" y="5923422"/>
                  <a:pt x="11744133" y="5789920"/>
                  <a:pt x="11794425" y="5681109"/>
                </a:cubicBezTo>
                <a:cubicBezTo>
                  <a:pt x="11793785" y="5677682"/>
                  <a:pt x="11793359" y="5673360"/>
                  <a:pt x="11792727" y="5669934"/>
                </a:cubicBezTo>
                <a:cubicBezTo>
                  <a:pt x="11786706" y="5671483"/>
                  <a:pt x="11780344" y="5672486"/>
                  <a:pt x="11776744" y="5671723"/>
                </a:cubicBezTo>
                <a:cubicBezTo>
                  <a:pt x="11442886" y="5608574"/>
                  <a:pt x="11457436" y="4983823"/>
                  <a:pt x="11442546" y="4736592"/>
                </a:cubicBezTo>
                <a:cubicBezTo>
                  <a:pt x="11441155" y="4713728"/>
                  <a:pt x="11514076" y="4687776"/>
                  <a:pt x="11527771" y="4704317"/>
                </a:cubicBezTo>
                <a:cubicBezTo>
                  <a:pt x="11715804" y="4928943"/>
                  <a:pt x="11799388" y="5187422"/>
                  <a:pt x="11851542" y="5463703"/>
                </a:cubicBezTo>
                <a:cubicBezTo>
                  <a:pt x="11913004" y="5353500"/>
                  <a:pt x="12015977" y="5250086"/>
                  <a:pt x="12122505" y="5156948"/>
                </a:cubicBezTo>
                <a:lnTo>
                  <a:pt x="12192002" y="5098973"/>
                </a:lnTo>
                <a:lnTo>
                  <a:pt x="12192001" y="5160062"/>
                </a:lnTo>
                <a:lnTo>
                  <a:pt x="12155105" y="5191181"/>
                </a:lnTo>
                <a:cubicBezTo>
                  <a:pt x="12056052" y="5282318"/>
                  <a:pt x="11965498" y="5385071"/>
                  <a:pt x="11918903" y="5491132"/>
                </a:cubicBezTo>
                <a:cubicBezTo>
                  <a:pt x="11960691" y="5426848"/>
                  <a:pt x="12011970" y="5370101"/>
                  <a:pt x="12067554" y="5317498"/>
                </a:cubicBezTo>
                <a:lnTo>
                  <a:pt x="12192001" y="5211391"/>
                </a:lnTo>
                <a:lnTo>
                  <a:pt x="12192001" y="5251558"/>
                </a:lnTo>
                <a:lnTo>
                  <a:pt x="12087498" y="5340764"/>
                </a:lnTo>
                <a:cubicBezTo>
                  <a:pt x="12032329" y="5393102"/>
                  <a:pt x="11981742" y="5449408"/>
                  <a:pt x="11941335" y="5512809"/>
                </a:cubicBezTo>
                <a:cubicBezTo>
                  <a:pt x="11925082" y="5538523"/>
                  <a:pt x="11910985" y="5565169"/>
                  <a:pt x="11898139" y="5592553"/>
                </a:cubicBezTo>
                <a:cubicBezTo>
                  <a:pt x="11945914" y="5558922"/>
                  <a:pt x="11992854" y="5522778"/>
                  <a:pt x="12037359" y="5482816"/>
                </a:cubicBezTo>
                <a:lnTo>
                  <a:pt x="12192001" y="5330890"/>
                </a:lnTo>
                <a:lnTo>
                  <a:pt x="12192001" y="5402911"/>
                </a:lnTo>
                <a:lnTo>
                  <a:pt x="12054488" y="5533939"/>
                </a:lnTo>
                <a:cubicBezTo>
                  <a:pt x="12007570" y="5576210"/>
                  <a:pt x="11919625" y="5622495"/>
                  <a:pt x="11880977" y="5674040"/>
                </a:cubicBezTo>
                <a:cubicBezTo>
                  <a:pt x="11880428" y="5674391"/>
                  <a:pt x="11880223" y="5675288"/>
                  <a:pt x="11879666" y="5675644"/>
                </a:cubicBezTo>
                <a:cubicBezTo>
                  <a:pt x="11877599" y="5678494"/>
                  <a:pt x="11875186" y="5680803"/>
                  <a:pt x="11873674" y="5683306"/>
                </a:cubicBezTo>
                <a:cubicBezTo>
                  <a:pt x="11806563" y="5791374"/>
                  <a:pt x="11801847" y="5992131"/>
                  <a:pt x="11738608" y="6118417"/>
                </a:cubicBezTo>
                <a:cubicBezTo>
                  <a:pt x="11737642" y="6120562"/>
                  <a:pt x="11735234" y="6122876"/>
                  <a:pt x="11732820" y="6125184"/>
                </a:cubicBezTo>
                <a:cubicBezTo>
                  <a:pt x="11856220" y="6344593"/>
                  <a:pt x="11965159" y="6571523"/>
                  <a:pt x="12058063" y="6805045"/>
                </a:cubicBezTo>
                <a:lnTo>
                  <a:pt x="12077722" y="6857999"/>
                </a:lnTo>
                <a:lnTo>
                  <a:pt x="11980831" y="6857999"/>
                </a:lnTo>
                <a:lnTo>
                  <a:pt x="11842370" y="6532596"/>
                </a:lnTo>
                <a:lnTo>
                  <a:pt x="11807118" y="6461642"/>
                </a:lnTo>
                <a:cubicBezTo>
                  <a:pt x="11675874" y="6190726"/>
                  <a:pt x="11523363" y="5930353"/>
                  <a:pt x="11352410" y="5682534"/>
                </a:cubicBezTo>
                <a:cubicBezTo>
                  <a:pt x="11349154" y="5682314"/>
                  <a:pt x="11346248" y="5682642"/>
                  <a:pt x="11344098" y="5681717"/>
                </a:cubicBezTo>
                <a:cubicBezTo>
                  <a:pt x="11146884" y="5607050"/>
                  <a:pt x="10940954" y="5574737"/>
                  <a:pt x="10730809" y="5585749"/>
                </a:cubicBezTo>
                <a:cubicBezTo>
                  <a:pt x="10726045" y="5588034"/>
                  <a:pt x="10720166" y="5591021"/>
                  <a:pt x="10713050" y="5593271"/>
                </a:cubicBezTo>
                <a:cubicBezTo>
                  <a:pt x="10300570" y="5732161"/>
                  <a:pt x="9845774" y="5640588"/>
                  <a:pt x="9420192" y="5692050"/>
                </a:cubicBezTo>
                <a:cubicBezTo>
                  <a:pt x="9405112" y="5694029"/>
                  <a:pt x="9380308" y="5686903"/>
                  <a:pt x="9404066" y="5671708"/>
                </a:cubicBezTo>
                <a:cubicBezTo>
                  <a:pt x="9811305" y="5415077"/>
                  <a:pt x="10269729" y="5333413"/>
                  <a:pt x="10712309" y="5538562"/>
                </a:cubicBezTo>
                <a:cubicBezTo>
                  <a:pt x="10909559" y="5522006"/>
                  <a:pt x="11103888" y="5541041"/>
                  <a:pt x="11291486" y="5595804"/>
                </a:cubicBezTo>
                <a:cubicBezTo>
                  <a:pt x="11253937" y="5543176"/>
                  <a:pt x="11215832" y="5490905"/>
                  <a:pt x="11176624" y="5439340"/>
                </a:cubicBezTo>
                <a:cubicBezTo>
                  <a:pt x="11019444" y="5232532"/>
                  <a:pt x="10848144" y="5046247"/>
                  <a:pt x="10665962" y="4874588"/>
                </a:cubicBezTo>
                <a:cubicBezTo>
                  <a:pt x="10659400" y="4876493"/>
                  <a:pt x="10653378" y="4878043"/>
                  <a:pt x="10647017" y="4879047"/>
                </a:cubicBezTo>
                <a:cubicBezTo>
                  <a:pt x="10469841" y="4937947"/>
                  <a:pt x="10294852" y="4989315"/>
                  <a:pt x="10107096" y="4989072"/>
                </a:cubicBezTo>
                <a:cubicBezTo>
                  <a:pt x="9884392" y="4988955"/>
                  <a:pt x="9658777" y="4947776"/>
                  <a:pt x="9439953" y="4909921"/>
                </a:cubicBezTo>
                <a:cubicBezTo>
                  <a:pt x="9408584" y="4904693"/>
                  <a:pt x="9464056" y="4874580"/>
                  <a:pt x="9470279" y="4872131"/>
                </a:cubicBezTo>
                <a:cubicBezTo>
                  <a:pt x="9777078" y="4772480"/>
                  <a:pt x="10227985" y="4680296"/>
                  <a:pt x="10565024" y="4781269"/>
                </a:cubicBezTo>
                <a:cubicBezTo>
                  <a:pt x="10362949" y="4601638"/>
                  <a:pt x="10148128" y="4438593"/>
                  <a:pt x="9922490" y="4287833"/>
                </a:cubicBezTo>
                <a:cubicBezTo>
                  <a:pt x="9921938" y="4288186"/>
                  <a:pt x="9921032" y="4287993"/>
                  <a:pt x="9920481" y="4288346"/>
                </a:cubicBezTo>
                <a:cubicBezTo>
                  <a:pt x="9919033" y="4288508"/>
                  <a:pt x="9917026" y="4289026"/>
                  <a:pt x="9916127" y="4288836"/>
                </a:cubicBezTo>
                <a:cubicBezTo>
                  <a:pt x="9902906" y="4288860"/>
                  <a:pt x="9795895" y="4364971"/>
                  <a:pt x="9791125" y="4367248"/>
                </a:cubicBezTo>
                <a:cubicBezTo>
                  <a:pt x="9707175" y="4406384"/>
                  <a:pt x="9617775" y="4432133"/>
                  <a:pt x="9528364" y="4451767"/>
                </a:cubicBezTo>
                <a:cubicBezTo>
                  <a:pt x="9228232" y="4518029"/>
                  <a:pt x="8927622" y="4526349"/>
                  <a:pt x="8629850" y="4613329"/>
                </a:cubicBezTo>
                <a:cubicBezTo>
                  <a:pt x="8609591" y="4619390"/>
                  <a:pt x="8554225" y="4618011"/>
                  <a:pt x="8600239" y="4596243"/>
                </a:cubicBezTo>
                <a:cubicBezTo>
                  <a:pt x="8928850" y="4438196"/>
                  <a:pt x="9367700" y="4136057"/>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0"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0"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6" y="2637633"/>
                </a:cubicBezTo>
                <a:cubicBezTo>
                  <a:pt x="5803017" y="2582794"/>
                  <a:pt x="5810097"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4"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4"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0" y="891331"/>
                </a:cubicBezTo>
                <a:cubicBezTo>
                  <a:pt x="5712973"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5" y="246988"/>
                  <a:pt x="5760847" y="254734"/>
                  <a:pt x="5736947" y="261367"/>
                </a:cubicBezTo>
                <a:cubicBezTo>
                  <a:pt x="5638132"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7"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1" y="231951"/>
                </a:cubicBezTo>
                <a:cubicBezTo>
                  <a:pt x="5794994"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3" y="228123"/>
                </a:cubicBezTo>
                <a:cubicBezTo>
                  <a:pt x="5227195" y="227945"/>
                  <a:pt x="5244285" y="227765"/>
                  <a:pt x="5261015" y="227087"/>
                </a:cubicBezTo>
                <a:cubicBezTo>
                  <a:pt x="5463242" y="223204"/>
                  <a:pt x="5667966" y="183171"/>
                  <a:pt x="5861181" y="143093"/>
                </a:cubicBezTo>
                <a:cubicBezTo>
                  <a:pt x="5895330"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6"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6"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7"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2" y="2135538"/>
                  <a:pt x="5687608" y="2039972"/>
                </a:cubicBezTo>
                <a:cubicBezTo>
                  <a:pt x="5744741" y="1859679"/>
                  <a:pt x="5733310" y="1742061"/>
                  <a:pt x="5657554" y="1576445"/>
                </a:cubicBezTo>
                <a:cubicBezTo>
                  <a:pt x="5483231"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52253" name="Rectangle 52252">
            <a:extLst>
              <a:ext uri="{FF2B5EF4-FFF2-40B4-BE49-F238E27FC236}">
                <a16:creationId xmlns:a16="http://schemas.microsoft.com/office/drawing/2014/main" id="{A20AF199-99C2-4569-9CAF-24514AE5E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457197"/>
            <a:ext cx="8458200" cy="5943606"/>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2226" name="Rectangle 2"/>
          <p:cNvSpPr>
            <a:spLocks noGrp="1" noChangeArrowheads="1"/>
          </p:cNvSpPr>
          <p:nvPr>
            <p:ph type="title" idx="4294967295"/>
          </p:nvPr>
        </p:nvSpPr>
        <p:spPr>
          <a:xfrm>
            <a:off x="5036342" y="1676400"/>
            <a:ext cx="3424089" cy="3861903"/>
          </a:xfrm>
        </p:spPr>
        <p:txBody>
          <a:bodyPr vert="horz" lIns="91440" tIns="45720" rIns="91440" bIns="45720" rtlCol="0" anchor="t">
            <a:normAutofit fontScale="90000"/>
          </a:bodyPr>
          <a:lstStyle/>
          <a:p>
            <a:pPr algn="l">
              <a:lnSpc>
                <a:spcPct val="90000"/>
              </a:lnSpc>
            </a:pPr>
            <a:br>
              <a:rPr lang="en-US" sz="1100" kern="1200" dirty="0">
                <a:solidFill>
                  <a:schemeClr val="tx1"/>
                </a:solidFill>
                <a:latin typeface="+mj-lt"/>
                <a:ea typeface="+mj-ea"/>
                <a:cs typeface="+mj-cs"/>
              </a:rPr>
            </a:br>
            <a:r>
              <a:rPr lang="en-US" sz="1100" kern="1200" dirty="0" err="1">
                <a:solidFill>
                  <a:schemeClr val="tx1"/>
                </a:solidFill>
                <a:latin typeface="+mj-lt"/>
                <a:ea typeface="+mj-ea"/>
                <a:cs typeface="+mj-cs"/>
              </a:rPr>
              <a:t>Paciente</a:t>
            </a:r>
            <a:r>
              <a:rPr lang="en-US" sz="1100" kern="1200" dirty="0">
                <a:solidFill>
                  <a:schemeClr val="tx1"/>
                </a:solidFill>
                <a:latin typeface="+mj-lt"/>
                <a:ea typeface="+mj-ea"/>
                <a:cs typeface="+mj-cs"/>
              </a:rPr>
              <a:t> de 84 </a:t>
            </a:r>
            <a:r>
              <a:rPr lang="en-US" sz="1100" kern="1200" dirty="0" err="1">
                <a:solidFill>
                  <a:schemeClr val="tx1"/>
                </a:solidFill>
                <a:latin typeface="+mj-lt"/>
                <a:ea typeface="+mj-ea"/>
                <a:cs typeface="+mj-cs"/>
              </a:rPr>
              <a:t>años</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diagnosticada</a:t>
            </a:r>
            <a:r>
              <a:rPr lang="en-US" sz="1100" kern="1200" dirty="0">
                <a:solidFill>
                  <a:schemeClr val="tx1"/>
                </a:solidFill>
                <a:latin typeface="+mj-lt"/>
                <a:ea typeface="+mj-ea"/>
                <a:cs typeface="+mj-cs"/>
              </a:rPr>
              <a:t> de </a:t>
            </a:r>
            <a:r>
              <a:rPr lang="en-US" sz="1100" kern="1200" dirty="0" err="1">
                <a:solidFill>
                  <a:schemeClr val="tx1"/>
                </a:solidFill>
                <a:latin typeface="+mj-lt"/>
                <a:ea typeface="+mj-ea"/>
                <a:cs typeface="+mj-cs"/>
              </a:rPr>
              <a:t>demencia</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tipo</a:t>
            </a:r>
            <a:r>
              <a:rPr lang="en-US" sz="1100" kern="1200" dirty="0">
                <a:solidFill>
                  <a:schemeClr val="tx1"/>
                </a:solidFill>
                <a:latin typeface="+mj-lt"/>
                <a:ea typeface="+mj-ea"/>
                <a:cs typeface="+mj-cs"/>
              </a:rPr>
              <a:t> Alzheimer(GDS:4). </a:t>
            </a:r>
            <a:r>
              <a:rPr lang="en-US" sz="1100" kern="1200" dirty="0" err="1">
                <a:solidFill>
                  <a:schemeClr val="tx1"/>
                </a:solidFill>
                <a:latin typeface="+mj-lt"/>
                <a:ea typeface="+mj-ea"/>
                <a:cs typeface="+mj-cs"/>
              </a:rPr>
              <a:t>Lleva</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Institucionalizada</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en</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una</a:t>
            </a:r>
            <a:r>
              <a:rPr lang="en-US" sz="1100" kern="1200" dirty="0">
                <a:solidFill>
                  <a:schemeClr val="tx1"/>
                </a:solidFill>
                <a:latin typeface="+mj-lt"/>
                <a:ea typeface="+mj-ea"/>
                <a:cs typeface="+mj-cs"/>
              </a:rPr>
              <a:t> residencia de </a:t>
            </a:r>
            <a:r>
              <a:rPr lang="en-US" sz="1100" kern="1200" dirty="0" err="1">
                <a:solidFill>
                  <a:schemeClr val="tx1"/>
                </a:solidFill>
                <a:latin typeface="+mj-lt"/>
                <a:ea typeface="+mj-ea"/>
                <a:cs typeface="+mj-cs"/>
              </a:rPr>
              <a:t>ancianos</a:t>
            </a:r>
            <a:r>
              <a:rPr lang="en-US" sz="1100" kern="1200" dirty="0">
                <a:solidFill>
                  <a:schemeClr val="tx1"/>
                </a:solidFill>
                <a:latin typeface="+mj-lt"/>
                <a:ea typeface="+mj-ea"/>
                <a:cs typeface="+mj-cs"/>
              </a:rPr>
              <a:t> dos </a:t>
            </a:r>
            <a:r>
              <a:rPr lang="en-US" sz="1100" kern="1200" dirty="0" err="1">
                <a:solidFill>
                  <a:schemeClr val="tx1"/>
                </a:solidFill>
                <a:latin typeface="+mj-lt"/>
                <a:ea typeface="+mj-ea"/>
                <a:cs typeface="+mj-cs"/>
              </a:rPr>
              <a:t>años</a:t>
            </a:r>
            <a:r>
              <a:rPr lang="en-US" sz="1100" kern="1200" dirty="0">
                <a:solidFill>
                  <a:schemeClr val="tx1"/>
                </a:solidFill>
                <a:latin typeface="+mj-lt"/>
                <a:ea typeface="+mj-ea"/>
                <a:cs typeface="+mj-cs"/>
              </a:rPr>
              <a:t>.  </a:t>
            </a:r>
            <a:br>
              <a:rPr lang="en-US" sz="1100" kern="1200" dirty="0">
                <a:solidFill>
                  <a:schemeClr val="tx1"/>
                </a:solidFill>
                <a:latin typeface="+mj-lt"/>
                <a:ea typeface="+mj-ea"/>
                <a:cs typeface="+mj-cs"/>
              </a:rPr>
            </a:br>
            <a:r>
              <a:rPr lang="en-US" sz="1100" kern="1200" dirty="0">
                <a:solidFill>
                  <a:schemeClr val="tx1"/>
                </a:solidFill>
                <a:latin typeface="+mj-lt"/>
                <a:ea typeface="+mj-ea"/>
                <a:cs typeface="+mj-cs"/>
              </a:rPr>
              <a:t>Llama </a:t>
            </a:r>
            <a:r>
              <a:rPr lang="en-US" sz="1100" kern="1200" dirty="0" err="1">
                <a:solidFill>
                  <a:schemeClr val="tx1"/>
                </a:solidFill>
                <a:latin typeface="+mj-lt"/>
                <a:ea typeface="+mj-ea"/>
                <a:cs typeface="+mj-cs"/>
              </a:rPr>
              <a:t>por</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teléfono</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su</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Enfermera</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porque</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desde</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hace</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unos</a:t>
            </a:r>
            <a:r>
              <a:rPr lang="en-US" sz="1100" kern="1200" dirty="0">
                <a:solidFill>
                  <a:schemeClr val="tx1"/>
                </a:solidFill>
                <a:latin typeface="+mj-lt"/>
                <a:ea typeface="+mj-ea"/>
                <a:cs typeface="+mj-cs"/>
              </a:rPr>
              <a:t> 10 días se </a:t>
            </a:r>
            <a:r>
              <a:rPr lang="en-US" sz="1100" kern="1200" dirty="0" err="1">
                <a:solidFill>
                  <a:schemeClr val="tx1"/>
                </a:solidFill>
                <a:latin typeface="+mj-lt"/>
                <a:ea typeface="+mj-ea"/>
                <a:cs typeface="+mj-cs"/>
              </a:rPr>
              <a:t>muestra</a:t>
            </a:r>
            <a:r>
              <a:rPr lang="en-US" sz="1100" kern="1200" dirty="0">
                <a:solidFill>
                  <a:schemeClr val="tx1"/>
                </a:solidFill>
                <a:latin typeface="+mj-lt"/>
                <a:ea typeface="+mj-ea"/>
                <a:cs typeface="+mj-cs"/>
              </a:rPr>
              <a:t> mas irritable, </a:t>
            </a:r>
            <a:r>
              <a:rPr lang="en-US" sz="1100" kern="1200" dirty="0" err="1">
                <a:solidFill>
                  <a:schemeClr val="tx1"/>
                </a:solidFill>
                <a:latin typeface="+mj-lt"/>
                <a:ea typeface="+mj-ea"/>
                <a:cs typeface="+mj-cs"/>
              </a:rPr>
              <a:t>apenas</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colabora</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ya</a:t>
            </a:r>
            <a:r>
              <a:rPr lang="en-US" sz="1100" kern="1200" dirty="0">
                <a:solidFill>
                  <a:schemeClr val="tx1"/>
                </a:solidFill>
                <a:latin typeface="+mj-lt"/>
                <a:ea typeface="+mj-ea"/>
                <a:cs typeface="+mj-cs"/>
              </a:rPr>
              <a:t> con </a:t>
            </a:r>
            <a:r>
              <a:rPr lang="en-US" sz="1100" kern="1200" dirty="0" err="1">
                <a:solidFill>
                  <a:schemeClr val="tx1"/>
                </a:solidFill>
                <a:latin typeface="+mj-lt"/>
                <a:ea typeface="+mj-ea"/>
                <a:cs typeface="+mj-cs"/>
              </a:rPr>
              <a:t>los</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cuidadores</a:t>
            </a:r>
            <a:r>
              <a:rPr lang="en-US" sz="1100" kern="1200" dirty="0">
                <a:solidFill>
                  <a:schemeClr val="tx1"/>
                </a:solidFill>
                <a:latin typeface="+mj-lt"/>
                <a:ea typeface="+mj-ea"/>
                <a:cs typeface="+mj-cs"/>
              </a:rPr>
              <a:t> y </a:t>
            </a:r>
            <a:r>
              <a:rPr lang="en-US" sz="1100" kern="1200" dirty="0" err="1">
                <a:solidFill>
                  <a:schemeClr val="tx1"/>
                </a:solidFill>
                <a:latin typeface="+mj-lt"/>
                <a:ea typeface="+mj-ea"/>
                <a:cs typeface="+mj-cs"/>
              </a:rPr>
              <a:t>presenta</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una</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importante</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negativa</a:t>
            </a:r>
            <a:r>
              <a:rPr lang="en-US" sz="1100" kern="1200" dirty="0">
                <a:solidFill>
                  <a:schemeClr val="tx1"/>
                </a:solidFill>
                <a:latin typeface="+mj-lt"/>
                <a:ea typeface="+mj-ea"/>
                <a:cs typeface="+mj-cs"/>
              </a:rPr>
              <a:t> a la ingesta. Ya no </a:t>
            </a:r>
            <a:r>
              <a:rPr lang="en-US" sz="1100" kern="1200" dirty="0" err="1">
                <a:solidFill>
                  <a:schemeClr val="tx1"/>
                </a:solidFill>
                <a:latin typeface="+mj-lt"/>
                <a:ea typeface="+mj-ea"/>
                <a:cs typeface="+mj-cs"/>
              </a:rPr>
              <a:t>participa</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como</a:t>
            </a:r>
            <a:r>
              <a:rPr lang="en-US" sz="1100" kern="1200" dirty="0">
                <a:solidFill>
                  <a:schemeClr val="tx1"/>
                </a:solidFill>
                <a:latin typeface="+mj-lt"/>
                <a:ea typeface="+mj-ea"/>
                <a:cs typeface="+mj-cs"/>
              </a:rPr>
              <a:t> lo </a:t>
            </a:r>
            <a:r>
              <a:rPr lang="en-US" sz="1100" kern="1200" dirty="0" err="1">
                <a:solidFill>
                  <a:schemeClr val="tx1"/>
                </a:solidFill>
                <a:latin typeface="+mj-lt"/>
                <a:ea typeface="+mj-ea"/>
                <a:cs typeface="+mj-cs"/>
              </a:rPr>
              <a:t>hacía</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anteriormente</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durante</a:t>
            </a:r>
            <a:r>
              <a:rPr lang="en-US" sz="1100" kern="1200" dirty="0">
                <a:solidFill>
                  <a:schemeClr val="tx1"/>
                </a:solidFill>
                <a:latin typeface="+mj-lt"/>
                <a:ea typeface="+mj-ea"/>
                <a:cs typeface="+mj-cs"/>
              </a:rPr>
              <a:t> la </a:t>
            </a:r>
            <a:r>
              <a:rPr lang="en-US" sz="1100" kern="1200" dirty="0" err="1">
                <a:solidFill>
                  <a:schemeClr val="tx1"/>
                </a:solidFill>
                <a:latin typeface="+mj-lt"/>
                <a:ea typeface="+mj-ea"/>
                <a:cs typeface="+mj-cs"/>
              </a:rPr>
              <a:t>terapia</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ocupacional</a:t>
            </a:r>
            <a:r>
              <a:rPr lang="en-US" sz="1100" kern="1200" dirty="0">
                <a:solidFill>
                  <a:schemeClr val="tx1"/>
                </a:solidFill>
                <a:latin typeface="+mj-lt"/>
                <a:ea typeface="+mj-ea"/>
                <a:cs typeface="+mj-cs"/>
              </a:rPr>
              <a:t>, da la </a:t>
            </a:r>
            <a:r>
              <a:rPr lang="en-US" sz="1100" kern="1200" dirty="0" err="1">
                <a:solidFill>
                  <a:schemeClr val="tx1"/>
                </a:solidFill>
                <a:latin typeface="+mj-lt"/>
                <a:ea typeface="+mj-ea"/>
                <a:cs typeface="+mj-cs"/>
              </a:rPr>
              <a:t>sensación</a:t>
            </a:r>
            <a:r>
              <a:rPr lang="en-US" sz="1100" kern="1200" dirty="0">
                <a:solidFill>
                  <a:schemeClr val="tx1"/>
                </a:solidFill>
                <a:latin typeface="+mj-lt"/>
                <a:ea typeface="+mj-ea"/>
                <a:cs typeface="+mj-cs"/>
              </a:rPr>
              <a:t> que se </a:t>
            </a:r>
            <a:r>
              <a:rPr lang="en-US" sz="1100" kern="1200" dirty="0" err="1">
                <a:solidFill>
                  <a:schemeClr val="tx1"/>
                </a:solidFill>
                <a:latin typeface="+mj-lt"/>
                <a:ea typeface="+mj-ea"/>
                <a:cs typeface="+mj-cs"/>
              </a:rPr>
              <a:t>está</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deteriorando</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cada</a:t>
            </a:r>
            <a:r>
              <a:rPr lang="en-US" sz="1100" kern="1200" dirty="0">
                <a:solidFill>
                  <a:schemeClr val="tx1"/>
                </a:solidFill>
                <a:latin typeface="+mj-lt"/>
                <a:ea typeface="+mj-ea"/>
                <a:cs typeface="+mj-cs"/>
              </a:rPr>
              <a:t> día </a:t>
            </a:r>
            <a:r>
              <a:rPr lang="en-US" sz="1100" kern="1200" dirty="0" err="1">
                <a:solidFill>
                  <a:schemeClr val="tx1"/>
                </a:solidFill>
                <a:latin typeface="+mj-lt"/>
                <a:ea typeface="+mj-ea"/>
                <a:cs typeface="+mj-cs"/>
              </a:rPr>
              <a:t>más</a:t>
            </a:r>
            <a:r>
              <a:rPr lang="en-US" sz="1100" kern="1200" dirty="0">
                <a:solidFill>
                  <a:schemeClr val="tx1"/>
                </a:solidFill>
                <a:latin typeface="+mj-lt"/>
                <a:ea typeface="+mj-ea"/>
                <a:cs typeface="+mj-cs"/>
              </a:rPr>
              <a:t>. Su </a:t>
            </a:r>
            <a:r>
              <a:rPr lang="en-US" sz="1100" kern="1200" dirty="0" err="1">
                <a:solidFill>
                  <a:schemeClr val="tx1"/>
                </a:solidFill>
                <a:latin typeface="+mj-lt"/>
                <a:ea typeface="+mj-ea"/>
                <a:cs typeface="+mj-cs"/>
              </a:rPr>
              <a:t>actitud</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oposicionista</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ocurre</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sobre</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todo</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durante</a:t>
            </a:r>
            <a:r>
              <a:rPr lang="en-US" sz="1100" kern="1200" dirty="0">
                <a:solidFill>
                  <a:schemeClr val="tx1"/>
                </a:solidFill>
                <a:latin typeface="+mj-lt"/>
                <a:ea typeface="+mj-ea"/>
                <a:cs typeface="+mj-cs"/>
              </a:rPr>
              <a:t> las </a:t>
            </a:r>
            <a:r>
              <a:rPr lang="en-US" sz="1100" kern="1200" dirty="0" err="1">
                <a:solidFill>
                  <a:schemeClr val="tx1"/>
                </a:solidFill>
                <a:latin typeface="+mj-lt"/>
                <a:ea typeface="+mj-ea"/>
                <a:cs typeface="+mj-cs"/>
              </a:rPr>
              <a:t>comidas</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en</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ocasiones</a:t>
            </a:r>
            <a:r>
              <a:rPr lang="en-US" sz="1100" kern="1200" dirty="0">
                <a:solidFill>
                  <a:schemeClr val="tx1"/>
                </a:solidFill>
                <a:latin typeface="+mj-lt"/>
                <a:ea typeface="+mj-ea"/>
                <a:cs typeface="+mj-cs"/>
              </a:rPr>
              <a:t> ha </a:t>
            </a:r>
            <a:r>
              <a:rPr lang="en-US" sz="1100" kern="1200" dirty="0" err="1">
                <a:solidFill>
                  <a:schemeClr val="tx1"/>
                </a:solidFill>
                <a:latin typeface="+mj-lt"/>
                <a:ea typeface="+mj-ea"/>
                <a:cs typeface="+mj-cs"/>
              </a:rPr>
              <a:t>llegado</a:t>
            </a:r>
            <a:r>
              <a:rPr lang="en-US" sz="1100" kern="1200" dirty="0">
                <a:solidFill>
                  <a:schemeClr val="tx1"/>
                </a:solidFill>
                <a:latin typeface="+mj-lt"/>
                <a:ea typeface="+mj-ea"/>
                <a:cs typeface="+mj-cs"/>
              </a:rPr>
              <a:t>  a </a:t>
            </a:r>
            <a:r>
              <a:rPr lang="en-US" sz="1100" kern="1200" dirty="0" err="1">
                <a:solidFill>
                  <a:schemeClr val="tx1"/>
                </a:solidFill>
                <a:latin typeface="+mj-lt"/>
                <a:ea typeface="+mj-ea"/>
                <a:cs typeface="+mj-cs"/>
              </a:rPr>
              <a:t>agitarse</a:t>
            </a:r>
            <a:r>
              <a:rPr lang="en-US" sz="1100" kern="1200" dirty="0">
                <a:solidFill>
                  <a:schemeClr val="tx1"/>
                </a:solidFill>
                <a:latin typeface="+mj-lt"/>
                <a:ea typeface="+mj-ea"/>
                <a:cs typeface="+mj-cs"/>
              </a:rPr>
              <a:t>. </a:t>
            </a:r>
            <a:br>
              <a:rPr lang="en-US" sz="1100" kern="1200" dirty="0">
                <a:solidFill>
                  <a:schemeClr val="tx1"/>
                </a:solidFill>
                <a:latin typeface="+mj-lt"/>
                <a:ea typeface="+mj-ea"/>
                <a:cs typeface="+mj-cs"/>
              </a:rPr>
            </a:br>
            <a:br>
              <a:rPr lang="en-US" sz="1100" kern="1200" dirty="0">
                <a:solidFill>
                  <a:schemeClr val="tx1"/>
                </a:solidFill>
                <a:latin typeface="+mj-lt"/>
                <a:ea typeface="+mj-ea"/>
                <a:cs typeface="+mj-cs"/>
              </a:rPr>
            </a:br>
            <a:r>
              <a:rPr lang="en-US" sz="1100" kern="1200" dirty="0">
                <a:solidFill>
                  <a:schemeClr val="tx1"/>
                </a:solidFill>
                <a:latin typeface="+mj-lt"/>
                <a:ea typeface="+mj-ea"/>
                <a:cs typeface="+mj-cs"/>
              </a:rPr>
              <a:t>Ante </a:t>
            </a:r>
            <a:r>
              <a:rPr lang="en-US" sz="1100" kern="1200" dirty="0" err="1">
                <a:solidFill>
                  <a:schemeClr val="tx1"/>
                </a:solidFill>
                <a:latin typeface="+mj-lt"/>
                <a:ea typeface="+mj-ea"/>
                <a:cs typeface="+mj-cs"/>
              </a:rPr>
              <a:t>este</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cuadro</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clínico</a:t>
            </a:r>
            <a:r>
              <a:rPr lang="en-US" sz="1100" kern="1200" dirty="0">
                <a:solidFill>
                  <a:schemeClr val="tx1"/>
                </a:solidFill>
                <a:latin typeface="+mj-lt"/>
                <a:ea typeface="+mj-ea"/>
                <a:cs typeface="+mj-cs"/>
              </a:rPr>
              <a:t> que </a:t>
            </a:r>
            <a:r>
              <a:rPr lang="en-US" sz="1100" kern="1200" dirty="0" err="1">
                <a:solidFill>
                  <a:schemeClr val="tx1"/>
                </a:solidFill>
                <a:latin typeface="+mj-lt"/>
                <a:ea typeface="+mj-ea"/>
                <a:cs typeface="+mj-cs"/>
              </a:rPr>
              <a:t>refiere</a:t>
            </a:r>
            <a:r>
              <a:rPr lang="en-US" sz="1100" kern="1200" dirty="0">
                <a:solidFill>
                  <a:schemeClr val="tx1"/>
                </a:solidFill>
                <a:latin typeface="+mj-lt"/>
                <a:ea typeface="+mj-ea"/>
                <a:cs typeface="+mj-cs"/>
              </a:rPr>
              <a:t> la </a:t>
            </a:r>
            <a:r>
              <a:rPr lang="en-US" sz="1100" kern="1200" dirty="0" err="1">
                <a:solidFill>
                  <a:schemeClr val="tx1"/>
                </a:solidFill>
                <a:latin typeface="+mj-lt"/>
                <a:ea typeface="+mj-ea"/>
                <a:cs typeface="+mj-cs"/>
              </a:rPr>
              <a:t>Enfermera</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cuál</a:t>
            </a:r>
            <a:r>
              <a:rPr lang="en-US" sz="1100" kern="1200" dirty="0">
                <a:solidFill>
                  <a:schemeClr val="tx1"/>
                </a:solidFill>
                <a:latin typeface="+mj-lt"/>
                <a:ea typeface="+mj-ea"/>
                <a:cs typeface="+mj-cs"/>
              </a:rPr>
              <a:t> de </a:t>
            </a:r>
            <a:r>
              <a:rPr lang="en-US" sz="1100" kern="1200" dirty="0" err="1">
                <a:solidFill>
                  <a:schemeClr val="tx1"/>
                </a:solidFill>
                <a:latin typeface="+mj-lt"/>
                <a:ea typeface="+mj-ea"/>
                <a:cs typeface="+mj-cs"/>
              </a:rPr>
              <a:t>estos</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fármacos</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sería</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el</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más</a:t>
            </a:r>
            <a:r>
              <a:rPr lang="en-US" sz="1100" kern="1200" dirty="0">
                <a:solidFill>
                  <a:schemeClr val="tx1"/>
                </a:solidFill>
                <a:latin typeface="+mj-lt"/>
                <a:ea typeface="+mj-ea"/>
                <a:cs typeface="+mj-cs"/>
              </a:rPr>
              <a:t> </a:t>
            </a:r>
            <a:r>
              <a:rPr lang="en-US" sz="1100" kern="1200" dirty="0" err="1">
                <a:solidFill>
                  <a:schemeClr val="tx1"/>
                </a:solidFill>
                <a:latin typeface="+mj-lt"/>
                <a:ea typeface="+mj-ea"/>
                <a:cs typeface="+mj-cs"/>
              </a:rPr>
              <a:t>indicado</a:t>
            </a:r>
            <a:r>
              <a:rPr lang="en-US" sz="1100" kern="1200" dirty="0">
                <a:solidFill>
                  <a:schemeClr val="tx1"/>
                </a:solidFill>
                <a:latin typeface="+mj-lt"/>
                <a:ea typeface="+mj-ea"/>
                <a:cs typeface="+mj-cs"/>
              </a:rPr>
              <a:t> para </a:t>
            </a:r>
            <a:r>
              <a:rPr lang="en-US" sz="1100" kern="1200" dirty="0" err="1">
                <a:solidFill>
                  <a:schemeClr val="tx1"/>
                </a:solidFill>
                <a:latin typeface="+mj-lt"/>
                <a:ea typeface="+mj-ea"/>
                <a:cs typeface="+mj-cs"/>
              </a:rPr>
              <a:t>tratar</a:t>
            </a:r>
            <a:r>
              <a:rPr lang="en-US" sz="1100" kern="1200" dirty="0">
                <a:solidFill>
                  <a:schemeClr val="tx1"/>
                </a:solidFill>
                <a:latin typeface="+mj-lt"/>
                <a:ea typeface="+mj-ea"/>
                <a:cs typeface="+mj-cs"/>
              </a:rPr>
              <a:t> la </a:t>
            </a:r>
            <a:r>
              <a:rPr lang="en-US" sz="1100" kern="1200" dirty="0" err="1">
                <a:solidFill>
                  <a:schemeClr val="tx1"/>
                </a:solidFill>
                <a:latin typeface="+mj-lt"/>
                <a:ea typeface="+mj-ea"/>
                <a:cs typeface="+mj-cs"/>
              </a:rPr>
              <a:t>patología</a:t>
            </a:r>
            <a:r>
              <a:rPr lang="en-US" sz="1100" kern="1200" dirty="0">
                <a:solidFill>
                  <a:schemeClr val="tx1"/>
                </a:solidFill>
                <a:latin typeface="+mj-lt"/>
                <a:ea typeface="+mj-ea"/>
                <a:cs typeface="+mj-cs"/>
              </a:rPr>
              <a:t> de</a:t>
            </a:r>
            <a:r>
              <a:rPr lang="en-US" sz="1100" dirty="0"/>
              <a:t>l </a:t>
            </a:r>
            <a:r>
              <a:rPr lang="en-US" sz="1100" kern="1200" dirty="0" err="1">
                <a:solidFill>
                  <a:schemeClr val="tx1"/>
                </a:solidFill>
                <a:latin typeface="+mj-lt"/>
                <a:ea typeface="+mj-ea"/>
                <a:cs typeface="+mj-cs"/>
              </a:rPr>
              <a:t>paciente</a:t>
            </a:r>
            <a:r>
              <a:rPr lang="en-US" sz="1100" kern="1200" dirty="0">
                <a:solidFill>
                  <a:schemeClr val="tx1"/>
                </a:solidFill>
                <a:latin typeface="+mj-lt"/>
                <a:ea typeface="+mj-ea"/>
                <a:cs typeface="+mj-cs"/>
              </a:rPr>
              <a:t>? </a:t>
            </a:r>
            <a:br>
              <a:rPr lang="en-US" sz="1100" kern="1200" dirty="0">
                <a:solidFill>
                  <a:schemeClr val="tx1"/>
                </a:solidFill>
                <a:latin typeface="+mj-lt"/>
                <a:ea typeface="+mj-ea"/>
                <a:cs typeface="+mj-cs"/>
              </a:rPr>
            </a:br>
            <a:r>
              <a:rPr lang="en-US" sz="1100" kern="1200" dirty="0">
                <a:solidFill>
                  <a:schemeClr val="tx1"/>
                </a:solidFill>
                <a:latin typeface="+mj-lt"/>
                <a:ea typeface="+mj-ea"/>
                <a:cs typeface="+mj-cs"/>
              </a:rPr>
              <a:t>                           </a:t>
            </a:r>
            <a:br>
              <a:rPr lang="en-US" sz="1100" kern="1200" dirty="0">
                <a:solidFill>
                  <a:schemeClr val="tx1"/>
                </a:solidFill>
                <a:latin typeface="+mj-lt"/>
                <a:ea typeface="+mj-ea"/>
                <a:cs typeface="+mj-cs"/>
              </a:rPr>
            </a:br>
            <a:r>
              <a:rPr lang="en-US" sz="1100" kern="1200" dirty="0">
                <a:solidFill>
                  <a:schemeClr val="tx1"/>
                </a:solidFill>
                <a:latin typeface="+mj-lt"/>
                <a:ea typeface="+mj-ea"/>
                <a:cs typeface="+mj-cs"/>
              </a:rPr>
              <a:t>A) Citalopram</a:t>
            </a:r>
            <a:br>
              <a:rPr lang="en-US" sz="1100" kern="1200" dirty="0">
                <a:solidFill>
                  <a:schemeClr val="tx1"/>
                </a:solidFill>
                <a:latin typeface="+mj-lt"/>
                <a:ea typeface="+mj-ea"/>
                <a:cs typeface="+mj-cs"/>
              </a:rPr>
            </a:br>
            <a:br>
              <a:rPr lang="en-US" sz="1100" kern="1200" dirty="0">
                <a:solidFill>
                  <a:schemeClr val="tx1"/>
                </a:solidFill>
                <a:latin typeface="+mj-lt"/>
                <a:ea typeface="+mj-ea"/>
                <a:cs typeface="+mj-cs"/>
              </a:rPr>
            </a:br>
            <a:r>
              <a:rPr lang="en-US" sz="1100" kern="1200" dirty="0">
                <a:solidFill>
                  <a:schemeClr val="tx1"/>
                </a:solidFill>
                <a:latin typeface="+mj-lt"/>
                <a:ea typeface="+mj-ea"/>
                <a:cs typeface="+mj-cs"/>
              </a:rPr>
              <a:t>B) Risperdal</a:t>
            </a:r>
            <a:br>
              <a:rPr lang="en-US" sz="1100" kern="1200">
                <a:solidFill>
                  <a:schemeClr val="tx1"/>
                </a:solidFill>
                <a:latin typeface="+mj-lt"/>
                <a:ea typeface="+mj-ea"/>
                <a:cs typeface="+mj-cs"/>
              </a:rPr>
            </a:br>
            <a:r>
              <a:rPr lang="en-US" sz="1100" kern="1200">
                <a:solidFill>
                  <a:schemeClr val="tx1"/>
                </a:solidFill>
                <a:latin typeface="+mj-lt"/>
                <a:ea typeface="+mj-ea"/>
                <a:cs typeface="+mj-cs"/>
              </a:rPr>
              <a:t> C</a:t>
            </a:r>
            <a:r>
              <a:rPr lang="en-US" sz="1100" kern="1200" dirty="0">
                <a:solidFill>
                  <a:schemeClr val="tx1"/>
                </a:solidFill>
                <a:latin typeface="+mj-lt"/>
                <a:ea typeface="+mj-ea"/>
                <a:cs typeface="+mj-cs"/>
              </a:rPr>
              <a:t>) Haloperidol</a:t>
            </a:r>
            <a:br>
              <a:rPr lang="en-US" sz="1100" kern="1200" dirty="0">
                <a:solidFill>
                  <a:schemeClr val="tx1"/>
                </a:solidFill>
                <a:latin typeface="+mj-lt"/>
                <a:ea typeface="+mj-ea"/>
                <a:cs typeface="+mj-cs"/>
              </a:rPr>
            </a:br>
            <a:r>
              <a:rPr lang="en-US" sz="1100" kern="1200" dirty="0">
                <a:solidFill>
                  <a:schemeClr val="tx1"/>
                </a:solidFill>
                <a:latin typeface="+mj-lt"/>
                <a:ea typeface="+mj-ea"/>
                <a:cs typeface="+mj-cs"/>
              </a:rPr>
              <a:t>            </a:t>
            </a:r>
            <a:br>
              <a:rPr lang="en-US" sz="1100" kern="1200" dirty="0">
                <a:solidFill>
                  <a:schemeClr val="tx1"/>
                </a:solidFill>
                <a:latin typeface="+mj-lt"/>
                <a:ea typeface="+mj-ea"/>
                <a:cs typeface="+mj-cs"/>
              </a:rPr>
            </a:br>
            <a:r>
              <a:rPr lang="en-US" sz="1100" kern="1200" dirty="0">
                <a:solidFill>
                  <a:schemeClr val="tx1"/>
                </a:solidFill>
                <a:latin typeface="+mj-lt"/>
                <a:ea typeface="+mj-ea"/>
                <a:cs typeface="+mj-cs"/>
              </a:rPr>
              <a:t> D) Lorazepam</a:t>
            </a:r>
            <a:br>
              <a:rPr lang="en-US" sz="1100" kern="1200" dirty="0">
                <a:solidFill>
                  <a:schemeClr val="tx1"/>
                </a:solidFill>
                <a:latin typeface="+mj-lt"/>
                <a:ea typeface="+mj-ea"/>
                <a:cs typeface="+mj-cs"/>
              </a:rPr>
            </a:br>
            <a:br>
              <a:rPr lang="en-US" sz="1100" kern="1200" dirty="0">
                <a:solidFill>
                  <a:schemeClr val="tx1"/>
                </a:solidFill>
                <a:latin typeface="+mj-lt"/>
                <a:ea typeface="+mj-ea"/>
                <a:cs typeface="+mj-cs"/>
              </a:rPr>
            </a:br>
            <a:r>
              <a:rPr lang="en-US" sz="1100" kern="1200" dirty="0">
                <a:solidFill>
                  <a:schemeClr val="tx1"/>
                </a:solidFill>
                <a:latin typeface="+mj-lt"/>
                <a:ea typeface="+mj-ea"/>
                <a:cs typeface="+mj-cs"/>
              </a:rPr>
              <a:t> E)  </a:t>
            </a:r>
            <a:r>
              <a:rPr lang="en-US" sz="1100" kern="1200" dirty="0" err="1">
                <a:solidFill>
                  <a:schemeClr val="tx1"/>
                </a:solidFill>
                <a:latin typeface="+mj-lt"/>
                <a:ea typeface="+mj-ea"/>
                <a:cs typeface="+mj-cs"/>
              </a:rPr>
              <a:t>Oxcarbazepina</a:t>
            </a:r>
            <a:r>
              <a:rPr lang="en-US" sz="1100" kern="1200" dirty="0">
                <a:solidFill>
                  <a:schemeClr val="tx1"/>
                </a:solidFill>
                <a:latin typeface="+mj-lt"/>
                <a:ea typeface="+mj-ea"/>
                <a:cs typeface="+mj-cs"/>
              </a:rPr>
              <a:t>                           </a:t>
            </a:r>
          </a:p>
        </p:txBody>
      </p:sp>
      <p:pic>
        <p:nvPicPr>
          <p:cNvPr id="52240" name="Picture 52227" descr="Escritorio con estetoscopio y teclado de ordenador">
            <a:extLst>
              <a:ext uri="{FF2B5EF4-FFF2-40B4-BE49-F238E27FC236}">
                <a16:creationId xmlns:a16="http://schemas.microsoft.com/office/drawing/2014/main" id="{D8C7DB9E-1396-5F98-B550-3F94933E422F}"/>
              </a:ext>
            </a:extLst>
          </p:cNvPr>
          <p:cNvPicPr>
            <a:picLocks noChangeAspect="1"/>
          </p:cNvPicPr>
          <p:nvPr/>
        </p:nvPicPr>
        <p:blipFill rotWithShape="1">
          <a:blip r:embed="rId2"/>
          <a:srcRect l="44727" r="-1" b="-1"/>
          <a:stretch/>
        </p:blipFill>
        <p:spPr>
          <a:xfrm>
            <a:off x="735805" y="1319691"/>
            <a:ext cx="3493295" cy="42186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2226"/>
                                        </p:tgtEl>
                                        <p:attrNameLst>
                                          <p:attrName>style.visibility</p:attrName>
                                        </p:attrNameLst>
                                      </p:cBhvr>
                                      <p:to>
                                        <p:strVal val="visible"/>
                                      </p:to>
                                    </p:set>
                                    <p:animEffect transition="in" filter="fade">
                                      <p:cBhvr>
                                        <p:cTn id="7" dur="400"/>
                                        <p:tgtEl>
                                          <p:spTgt spid="52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256" name="Rectangle 5325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50" name="Rectangle 2"/>
          <p:cNvSpPr>
            <a:spLocks noGrp="1" noChangeArrowheads="1"/>
          </p:cNvSpPr>
          <p:nvPr>
            <p:ph type="title" idx="4294967295"/>
          </p:nvPr>
        </p:nvSpPr>
        <p:spPr>
          <a:xfrm>
            <a:off x="667753" y="640080"/>
            <a:ext cx="2800511" cy="3566160"/>
          </a:xfrm>
        </p:spPr>
        <p:txBody>
          <a:bodyPr vert="horz" lIns="91440" tIns="45720" rIns="91440" bIns="45720" rtlCol="0" anchor="b">
            <a:normAutofit/>
          </a:bodyPr>
          <a:lstStyle/>
          <a:p>
            <a:pPr algn="l">
              <a:lnSpc>
                <a:spcPct val="90000"/>
              </a:lnSpc>
            </a:pPr>
            <a:r>
              <a:rPr lang="en-US" sz="1500"/>
              <a:t>Probablemente la paciente padezca una depresión en el contexto de una demencia tipo Alzheimer . Tanto la actitud oposicionista como los episodios de agitación mostrados a la hora de las comidas podría explicar la presencia de </a:t>
            </a:r>
            <a:r>
              <a:rPr lang="en-US" sz="1500" u="sng"/>
              <a:t>anorexia</a:t>
            </a:r>
            <a:r>
              <a:rPr lang="en-US" sz="1500"/>
              <a:t>. Su desinterés por la terapia ocupacional se correspondería con un cuadro de </a:t>
            </a:r>
            <a:r>
              <a:rPr lang="en-US" sz="1500" u="sng"/>
              <a:t>anhedonia</a:t>
            </a:r>
            <a:r>
              <a:rPr lang="en-US" sz="1500"/>
              <a:t>. </a:t>
            </a:r>
            <a:br>
              <a:rPr lang="en-US" sz="1500"/>
            </a:br>
            <a:br>
              <a:rPr lang="en-US" sz="1500"/>
            </a:br>
            <a:r>
              <a:rPr lang="en-US" sz="1500" u="sng"/>
              <a:t>Después de descartar un cuadro orgánico</a:t>
            </a:r>
            <a:r>
              <a:rPr lang="en-US" sz="1500"/>
              <a:t>, debe intentarse en primer lugar el tratamiento con un fármaco antidepresivo.</a:t>
            </a:r>
            <a:r>
              <a:rPr lang="en-US" sz="1500" i="1"/>
              <a:t> </a:t>
            </a:r>
          </a:p>
        </p:txBody>
      </p:sp>
      <p:sp>
        <p:nvSpPr>
          <p:cNvPr id="53258"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3" y="4409267"/>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252" name="Picture 53251" descr="Primer plano de paquetes de píldoras sin abrir">
            <a:extLst>
              <a:ext uri="{FF2B5EF4-FFF2-40B4-BE49-F238E27FC236}">
                <a16:creationId xmlns:a16="http://schemas.microsoft.com/office/drawing/2014/main" id="{FBA303A8-9B78-563D-12FC-F36DD9C77C41}"/>
              </a:ext>
            </a:extLst>
          </p:cNvPr>
          <p:cNvPicPr>
            <a:picLocks noChangeAspect="1"/>
          </p:cNvPicPr>
          <p:nvPr/>
        </p:nvPicPr>
        <p:blipFill rotWithShape="1">
          <a:blip r:embed="rId2"/>
          <a:srcRect l="28295" r="22243"/>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3250"/>
                                        </p:tgtEl>
                                        <p:attrNameLst>
                                          <p:attrName>style.visibility</p:attrName>
                                        </p:attrNameLst>
                                      </p:cBhvr>
                                      <p:to>
                                        <p:strVal val="visible"/>
                                      </p:to>
                                    </p:set>
                                    <p:animEffect transition="in" filter="fade">
                                      <p:cBhvr>
                                        <p:cTn id="7" dur="400"/>
                                        <p:tgtEl>
                                          <p:spTgt spid="53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6089" y="476672"/>
            <a:ext cx="8191822" cy="1218954"/>
          </a:xfrm>
          <a:solidFill>
            <a:schemeClr val="accent2"/>
          </a:solidFill>
        </p:spPr>
        <p:txBody>
          <a:bodyPr>
            <a:normAutofit fontScale="90000"/>
          </a:bodyPr>
          <a:lstStyle/>
          <a:p>
            <a:r>
              <a:rPr lang="es-ES_tradnl" dirty="0"/>
              <a:t>Situaciones conductuales...que no aparecen en los libros</a:t>
            </a:r>
          </a:p>
        </p:txBody>
      </p:sp>
      <p:sp>
        <p:nvSpPr>
          <p:cNvPr id="3" name="Marcador de contenido 2"/>
          <p:cNvSpPr>
            <a:spLocks noGrp="1"/>
          </p:cNvSpPr>
          <p:nvPr>
            <p:ph idx="1"/>
          </p:nvPr>
        </p:nvSpPr>
        <p:spPr>
          <a:xfrm>
            <a:off x="628650" y="1966384"/>
            <a:ext cx="7886700" cy="4126912"/>
          </a:xfrm>
        </p:spPr>
        <p:txBody>
          <a:bodyPr>
            <a:normAutofit lnSpcReduction="10000"/>
          </a:bodyPr>
          <a:lstStyle/>
          <a:p>
            <a:r>
              <a:rPr lang="es-ES_tradnl" sz="2400" dirty="0"/>
              <a:t>Persistencia de actividades previas: Ausencia de conciencia de enfermedad.</a:t>
            </a:r>
          </a:p>
          <a:p>
            <a:r>
              <a:rPr lang="es-ES_tradnl" sz="2400" dirty="0"/>
              <a:t>Se empeña en seguir conduciendo.</a:t>
            </a:r>
          </a:p>
          <a:p>
            <a:r>
              <a:rPr lang="es-ES_tradnl" sz="2400" dirty="0"/>
              <a:t>Quiere seguir cocinando.</a:t>
            </a:r>
          </a:p>
          <a:p>
            <a:r>
              <a:rPr lang="es-ES_tradnl" sz="2400" dirty="0"/>
              <a:t>No acepta la presencia de un cuidador contratado. </a:t>
            </a:r>
          </a:p>
          <a:p>
            <a:pPr>
              <a:buFont typeface="Wingdings" charset="2"/>
              <a:buChar char="ü"/>
            </a:pPr>
            <a:r>
              <a:rPr lang="es-ES_tradnl" sz="2400" dirty="0"/>
              <a:t>Puede que no haya tenido servicio nunca.</a:t>
            </a:r>
          </a:p>
          <a:p>
            <a:pPr>
              <a:buFont typeface="Wingdings" charset="2"/>
              <a:buChar char="ü"/>
            </a:pPr>
            <a:r>
              <a:rPr lang="es-ES_tradnl" sz="2400" dirty="0"/>
              <a:t>Piensa que le roba o tiene "un lío" con el cónyuge.</a:t>
            </a:r>
          </a:p>
          <a:p>
            <a:r>
              <a:rPr lang="es-ES_tradnl" sz="2400" dirty="0"/>
              <a:t>Se niega a acudir al centro de día, le parece inútil o humillante.</a:t>
            </a:r>
          </a:p>
          <a:p>
            <a:r>
              <a:rPr lang="es-ES_tradnl" sz="2400" dirty="0"/>
              <a:t>No admite control externo del dinero.</a:t>
            </a:r>
          </a:p>
        </p:txBody>
      </p:sp>
    </p:spTree>
    <p:extLst>
      <p:ext uri="{BB962C8B-B14F-4D97-AF65-F5344CB8AC3E}">
        <p14:creationId xmlns:p14="http://schemas.microsoft.com/office/powerpoint/2010/main" val="17619261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1960357"/>
            <a:ext cx="7886700" cy="4546601"/>
          </a:xfrm>
        </p:spPr>
        <p:txBody>
          <a:bodyPr>
            <a:normAutofit lnSpcReduction="10000"/>
          </a:bodyPr>
          <a:lstStyle/>
          <a:p>
            <a:pPr marL="0" indent="0">
              <a:buNone/>
            </a:pPr>
            <a:r>
              <a:rPr lang="es-ES_tradnl" sz="2000" b="1" dirty="0"/>
              <a:t>Aparición de actividades nuevas:</a:t>
            </a:r>
          </a:p>
          <a:p>
            <a:r>
              <a:rPr lang="es-ES_tradnl" sz="2000" dirty="0"/>
              <a:t>Sigue al cuidador como si fuera su sombra.</a:t>
            </a:r>
          </a:p>
          <a:p>
            <a:r>
              <a:rPr lang="es-ES_tradnl" sz="2000" dirty="0"/>
              <a:t>Insiste en comer todo el tiempo. </a:t>
            </a:r>
          </a:p>
          <a:p>
            <a:r>
              <a:rPr lang="es-ES_tradnl" sz="2000" dirty="0"/>
              <a:t>No recuerda que ya comió.</a:t>
            </a:r>
          </a:p>
          <a:p>
            <a:r>
              <a:rPr lang="es-ES_tradnl" sz="2000" dirty="0"/>
              <a:t>Tiene conductas inapropiadas de noche: ej. levantarse para ir a trabajar o a misa.</a:t>
            </a:r>
          </a:p>
          <a:p>
            <a:r>
              <a:rPr lang="es-ES_tradnl" sz="2000" dirty="0"/>
              <a:t>Repite la misma historia o la misma pregunta una y otra vez.</a:t>
            </a:r>
          </a:p>
          <a:p>
            <a:r>
              <a:rPr lang="es-ES_tradnl" sz="2000" dirty="0"/>
              <a:t>Llama todo el rato. De día o también de noche.</a:t>
            </a:r>
          </a:p>
          <a:p>
            <a:r>
              <a:rPr lang="es-ES_tradnl" sz="2000" dirty="0"/>
              <a:t>Cambia rápidamente de la violencia al besuqueo y viceversa con el cuidador.</a:t>
            </a:r>
          </a:p>
          <a:p>
            <a:r>
              <a:rPr lang="es-ES_tradnl" sz="2000" dirty="0"/>
              <a:t>Demandas sexuales </a:t>
            </a:r>
            <a:r>
              <a:rPr lang="es-ES_tradnl" sz="2000" dirty="0" err="1"/>
              <a:t>inaceptadas</a:t>
            </a:r>
            <a:r>
              <a:rPr lang="es-ES_tradnl" sz="2000" dirty="0"/>
              <a:t> (sean igual o más frecuentes que antes).</a:t>
            </a:r>
          </a:p>
          <a:p>
            <a:r>
              <a:rPr lang="es-ES_tradnl" sz="2000" dirty="0"/>
              <a:t>No reconoce a la familia, no quiere visitas y las expulsa.</a:t>
            </a:r>
          </a:p>
          <a:p>
            <a:r>
              <a:rPr lang="es-ES_tradnl" sz="2000" dirty="0"/>
              <a:t>Acusa al cuidador de abandono.</a:t>
            </a:r>
          </a:p>
        </p:txBody>
      </p:sp>
      <p:pic>
        <p:nvPicPr>
          <p:cNvPr id="2" name="Imagen 1">
            <a:extLst>
              <a:ext uri="{FF2B5EF4-FFF2-40B4-BE49-F238E27FC236}">
                <a16:creationId xmlns:a16="http://schemas.microsoft.com/office/drawing/2014/main" id="{D3667E7D-4FE2-C55C-3222-21832EE85F15}"/>
              </a:ext>
            </a:extLst>
          </p:cNvPr>
          <p:cNvPicPr>
            <a:picLocks noChangeAspect="1"/>
          </p:cNvPicPr>
          <p:nvPr/>
        </p:nvPicPr>
        <p:blipFill>
          <a:blip r:embed="rId2"/>
          <a:stretch>
            <a:fillRect/>
          </a:stretch>
        </p:blipFill>
        <p:spPr>
          <a:xfrm>
            <a:off x="539552" y="286862"/>
            <a:ext cx="8193734" cy="1682642"/>
          </a:xfrm>
          <a:prstGeom prst="rect">
            <a:avLst/>
          </a:prstGeom>
        </p:spPr>
      </p:pic>
    </p:spTree>
    <p:extLst>
      <p:ext uri="{BB962C8B-B14F-4D97-AF65-F5344CB8AC3E}">
        <p14:creationId xmlns:p14="http://schemas.microsoft.com/office/powerpoint/2010/main" val="20108083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69384" y="1599935"/>
            <a:ext cx="7886700" cy="3263504"/>
          </a:xfrm>
        </p:spPr>
        <p:txBody>
          <a:bodyPr>
            <a:normAutofit/>
          </a:bodyPr>
          <a:lstStyle/>
          <a:p>
            <a:pPr marL="0" indent="0">
              <a:buNone/>
            </a:pPr>
            <a:r>
              <a:rPr lang="es-ES_tradnl" sz="2400" b="1" dirty="0"/>
              <a:t>Aparición de actividades aberrantes o asociales</a:t>
            </a:r>
          </a:p>
          <a:p>
            <a:r>
              <a:rPr lang="es-ES_tradnl" sz="2400" dirty="0"/>
              <a:t>Se niega a bañarse: teme al agua.</a:t>
            </a:r>
          </a:p>
          <a:p>
            <a:r>
              <a:rPr lang="es-ES_tradnl" sz="2400" dirty="0"/>
              <a:t>No se cuida la boca: Halitosis.</a:t>
            </a:r>
          </a:p>
          <a:p>
            <a:r>
              <a:rPr lang="es-ES_tradnl" sz="2400" dirty="0"/>
              <a:t>No quiere cortarse las uñas: Camina mal.</a:t>
            </a:r>
          </a:p>
          <a:p>
            <a:r>
              <a:rPr lang="es-ES_tradnl" sz="2400" dirty="0"/>
              <a:t>No quiere el pañal y se lo arranca en cuanto puede. </a:t>
            </a:r>
          </a:p>
          <a:p>
            <a:r>
              <a:rPr lang="es-ES_tradnl" sz="2400" dirty="0"/>
              <a:t>Esparce las heces .</a:t>
            </a:r>
          </a:p>
          <a:p>
            <a:r>
              <a:rPr lang="es-ES_tradnl" sz="2400" dirty="0"/>
              <a:t>Moja con orina.</a:t>
            </a:r>
          </a:p>
        </p:txBody>
      </p:sp>
      <p:sp>
        <p:nvSpPr>
          <p:cNvPr id="2" name="Título 1">
            <a:extLst>
              <a:ext uri="{FF2B5EF4-FFF2-40B4-BE49-F238E27FC236}">
                <a16:creationId xmlns:a16="http://schemas.microsoft.com/office/drawing/2014/main" id="{846387B1-F4E4-DF37-3259-0F5B2F4E41DC}"/>
              </a:ext>
            </a:extLst>
          </p:cNvPr>
          <p:cNvSpPr>
            <a:spLocks noGrp="1"/>
          </p:cNvSpPr>
          <p:nvPr>
            <p:ph type="title"/>
          </p:nvPr>
        </p:nvSpPr>
        <p:spPr>
          <a:xfrm>
            <a:off x="476089" y="188640"/>
            <a:ext cx="8191822" cy="1218954"/>
          </a:xfrm>
          <a:solidFill>
            <a:schemeClr val="accent2"/>
          </a:solidFill>
        </p:spPr>
        <p:txBody>
          <a:bodyPr>
            <a:normAutofit fontScale="90000"/>
          </a:bodyPr>
          <a:lstStyle/>
          <a:p>
            <a:r>
              <a:rPr lang="es-ES_tradnl" dirty="0"/>
              <a:t>Situaciones conductuales...que no aparecen en los libros</a:t>
            </a:r>
          </a:p>
        </p:txBody>
      </p:sp>
    </p:spTree>
    <p:extLst>
      <p:ext uri="{BB962C8B-B14F-4D97-AF65-F5344CB8AC3E}">
        <p14:creationId xmlns:p14="http://schemas.microsoft.com/office/powerpoint/2010/main" val="5737000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11717" y="1693069"/>
            <a:ext cx="7886700" cy="3263504"/>
          </a:xfrm>
        </p:spPr>
        <p:txBody>
          <a:bodyPr>
            <a:normAutofit/>
          </a:bodyPr>
          <a:lstStyle/>
          <a:p>
            <a:pPr marL="0" indent="0">
              <a:buNone/>
            </a:pPr>
            <a:r>
              <a:rPr lang="es-ES_tradnl" sz="2400" b="1" dirty="0"/>
              <a:t>Aparición de actividades sin finalidad</a:t>
            </a:r>
          </a:p>
          <a:p>
            <a:r>
              <a:rPr lang="es-ES_tradnl" sz="2400" dirty="0"/>
              <a:t>Vocalizaciones continuas.</a:t>
            </a:r>
          </a:p>
          <a:p>
            <a:r>
              <a:rPr lang="es-ES_tradnl" sz="2400" dirty="0"/>
              <a:t>Movimientos continuos: balanceo, frotamiento...</a:t>
            </a:r>
          </a:p>
          <a:p>
            <a:r>
              <a:rPr lang="es-ES_tradnl" sz="2400" dirty="0"/>
              <a:t>Manierismos.</a:t>
            </a:r>
          </a:p>
          <a:p>
            <a:r>
              <a:rPr lang="es-ES_tradnl" sz="2400" dirty="0"/>
              <a:t>Llevarse cosas a la boca.</a:t>
            </a:r>
          </a:p>
          <a:p>
            <a:r>
              <a:rPr lang="es-ES_tradnl" sz="2400" dirty="0"/>
              <a:t>Rascado de la piel con producción de heridas.</a:t>
            </a:r>
          </a:p>
        </p:txBody>
      </p:sp>
      <p:pic>
        <p:nvPicPr>
          <p:cNvPr id="2" name="Imagen 1">
            <a:extLst>
              <a:ext uri="{FF2B5EF4-FFF2-40B4-BE49-F238E27FC236}">
                <a16:creationId xmlns:a16="http://schemas.microsoft.com/office/drawing/2014/main" id="{2F202AE7-83D9-B8C4-681A-FB805DBDD0C1}"/>
              </a:ext>
            </a:extLst>
          </p:cNvPr>
          <p:cNvPicPr>
            <a:picLocks noChangeAspect="1"/>
          </p:cNvPicPr>
          <p:nvPr/>
        </p:nvPicPr>
        <p:blipFill>
          <a:blip r:embed="rId2"/>
          <a:stretch>
            <a:fillRect/>
          </a:stretch>
        </p:blipFill>
        <p:spPr>
          <a:xfrm>
            <a:off x="539552" y="116632"/>
            <a:ext cx="8193734" cy="1682642"/>
          </a:xfrm>
          <a:prstGeom prst="rect">
            <a:avLst/>
          </a:prstGeom>
        </p:spPr>
      </p:pic>
    </p:spTree>
    <p:extLst>
      <p:ext uri="{BB962C8B-B14F-4D97-AF65-F5344CB8AC3E}">
        <p14:creationId xmlns:p14="http://schemas.microsoft.com/office/powerpoint/2010/main" val="1066372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353" name="Rectangle 57352">
            <a:extLst>
              <a:ext uri="{FF2B5EF4-FFF2-40B4-BE49-F238E27FC236}">
                <a16:creationId xmlns:a16="http://schemas.microsoft.com/office/drawing/2014/main" id="{6234BCC6-39B9-47D9-8BF8-C665401A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348" name="Picture 25" descr="C:\Users\Luisma\AppData\Local\Microsoft\Windows\Temporary Internet Files\Content.IE5\4EPUV4GZ\caregiver[1].jpg"/>
          <p:cNvPicPr>
            <a:picLocks noChangeAspect="1" noChangeArrowheads="1"/>
          </p:cNvPicPr>
          <p:nvPr/>
        </p:nvPicPr>
        <p:blipFill rotWithShape="1">
          <a:blip r:embed="rId2" cstate="print"/>
          <a:srcRect t="13799" b="9410"/>
          <a:stretch/>
        </p:blipFill>
        <p:spPr bwMode="auto">
          <a:xfrm>
            <a:off x="3662268" y="10"/>
            <a:ext cx="5481732"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a:noFill/>
        </p:spPr>
      </p:pic>
      <p:pic>
        <p:nvPicPr>
          <p:cNvPr id="57347" name="Picture 22" descr="C:\Users\Luisma\AppData\Local\Microsoft\Windows\Temporary Internet Files\Content.IE5\4EPUV4GZ\Caring_for_Elderly[1].jpg"/>
          <p:cNvPicPr>
            <a:picLocks noChangeAspect="1" noChangeArrowheads="1"/>
          </p:cNvPicPr>
          <p:nvPr/>
        </p:nvPicPr>
        <p:blipFill rotWithShape="1">
          <a:blip r:embed="rId3" cstate="print"/>
          <a:srcRect l="8773" r="-2" b="-2"/>
          <a:stretch/>
        </p:blipFill>
        <p:spPr bwMode="auto">
          <a:xfrm>
            <a:off x="3662268" y="3493008"/>
            <a:ext cx="548173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a:noFill/>
        </p:spPr>
      </p:pic>
      <p:sp useBgFill="1">
        <p:nvSpPr>
          <p:cNvPr id="57355" name="Freeform: Shape 57354">
            <a:extLst>
              <a:ext uri="{FF2B5EF4-FFF2-40B4-BE49-F238E27FC236}">
                <a16:creationId xmlns:a16="http://schemas.microsoft.com/office/drawing/2014/main" id="{72A9CE9D-DAC3-40AF-B504-78A64A909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7357" name="Freeform: Shape 57356">
            <a:extLst>
              <a:ext uri="{FF2B5EF4-FFF2-40B4-BE49-F238E27FC236}">
                <a16:creationId xmlns:a16="http://schemas.microsoft.com/office/drawing/2014/main" id="{506D7452-6CDE-4381-86CE-07B2459383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346" name="Rectangle 2"/>
          <p:cNvSpPr>
            <a:spLocks noGrp="1" noChangeArrowheads="1"/>
          </p:cNvSpPr>
          <p:nvPr>
            <p:ph type="title"/>
          </p:nvPr>
        </p:nvSpPr>
        <p:spPr>
          <a:xfrm>
            <a:off x="329184" y="1524659"/>
            <a:ext cx="3764305" cy="2774088"/>
          </a:xfrm>
        </p:spPr>
        <p:txBody>
          <a:bodyPr vert="horz" lIns="91440" tIns="45720" rIns="91440" bIns="45720" rtlCol="0" anchor="b">
            <a:normAutofit/>
          </a:bodyPr>
          <a:lstStyle/>
          <a:p>
            <a:pPr algn="l">
              <a:lnSpc>
                <a:spcPct val="90000"/>
              </a:lnSpc>
            </a:pPr>
            <a:r>
              <a:rPr lang="en-US" sz="4700" kern="1200">
                <a:solidFill>
                  <a:schemeClr val="tx1"/>
                </a:solidFill>
                <a:latin typeface="+mj-lt"/>
                <a:ea typeface="+mj-ea"/>
                <a:cs typeface="+mj-cs"/>
              </a:rPr>
              <a:t>  </a:t>
            </a:r>
            <a:r>
              <a:rPr lang="en-US" sz="4700" b="1" kern="1200">
                <a:solidFill>
                  <a:schemeClr val="tx1"/>
                </a:solidFill>
                <a:latin typeface="+mj-lt"/>
                <a:ea typeface="+mj-ea"/>
                <a:cs typeface="+mj-cs"/>
              </a:rPr>
              <a:t>¿QUÉ PUEDEN HACER LOS </a:t>
            </a:r>
            <a:br>
              <a:rPr lang="en-US" sz="4700" b="1" kern="1200">
                <a:solidFill>
                  <a:schemeClr val="tx1"/>
                </a:solidFill>
                <a:latin typeface="+mj-lt"/>
                <a:ea typeface="+mj-ea"/>
                <a:cs typeface="+mj-cs"/>
              </a:rPr>
            </a:br>
            <a:r>
              <a:rPr lang="en-US" sz="4700" b="1" kern="1200">
                <a:solidFill>
                  <a:schemeClr val="tx1"/>
                </a:solidFill>
                <a:latin typeface="+mj-lt"/>
                <a:ea typeface="+mj-ea"/>
                <a:cs typeface="+mj-cs"/>
              </a:rPr>
              <a:t>CUIDADORES?</a:t>
            </a:r>
          </a:p>
        </p:txBody>
      </p:sp>
      <p:sp>
        <p:nvSpPr>
          <p:cNvPr id="57359" name="Rectangle 57358">
            <a:extLst>
              <a:ext uri="{FF2B5EF4-FFF2-40B4-BE49-F238E27FC236}">
                <a16:creationId xmlns:a16="http://schemas.microsoft.com/office/drawing/2014/main" id="{762DA937-8B55-4317-BD32-98D7AF30E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7704"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57361" name="Rectangle 57360">
            <a:extLst>
              <a:ext uri="{FF2B5EF4-FFF2-40B4-BE49-F238E27FC236}">
                <a16:creationId xmlns:a16="http://schemas.microsoft.com/office/drawing/2014/main" id="{C52EE5A8-045B-4D39-8ED1-51333408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23" y="4461119"/>
            <a:ext cx="376430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Rectángulo"/>
          <p:cNvSpPr/>
          <p:nvPr/>
        </p:nvSpPr>
        <p:spPr>
          <a:xfrm>
            <a:off x="628650" y="365125"/>
            <a:ext cx="4168866" cy="1325563"/>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4400" b="1" kern="1200">
                <a:solidFill>
                  <a:schemeClr val="tx1"/>
                </a:solidFill>
                <a:effectLst>
                  <a:outerShdw blurRad="38100" dist="38100" dir="2700000" algn="tl">
                    <a:srgbClr val="000000">
                      <a:alpha val="43137"/>
                    </a:srgbClr>
                  </a:outerShdw>
                </a:effectLst>
                <a:latin typeface="+mj-lt"/>
                <a:ea typeface="+mj-ea"/>
                <a:cs typeface="+mj-cs"/>
              </a:rPr>
              <a:t>AGITACIÓN </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2 Rectángulo"/>
          <p:cNvSpPr/>
          <p:nvPr/>
        </p:nvSpPr>
        <p:spPr>
          <a:xfrm>
            <a:off x="628650" y="1825625"/>
            <a:ext cx="4168866" cy="4351338"/>
          </a:xfrm>
          <a:prstGeom prst="rect">
            <a:avLst/>
          </a:prstGeom>
        </p:spPr>
        <p:txBody>
          <a:bodyPr vert="horz" lIns="91440" tIns="45720" rIns="91440" bIns="45720" rtlCol="0">
            <a:normAutofit/>
          </a:bodyPr>
          <a:lstStyle/>
          <a:p>
            <a:pPr>
              <a:lnSpc>
                <a:spcPct val="90000"/>
              </a:lnSpc>
              <a:spcBef>
                <a:spcPct val="50000"/>
              </a:spcBef>
              <a:defRPr/>
            </a:pPr>
            <a:r>
              <a:rPr lang="en-US" sz="1500" b="1" dirty="0"/>
              <a:t>¿</a:t>
            </a:r>
            <a:r>
              <a:rPr lang="en-US" sz="1500" b="1" u="sng" dirty="0" err="1"/>
              <a:t>Cómo</a:t>
            </a:r>
            <a:r>
              <a:rPr lang="en-US" sz="1500" b="1" u="sng" dirty="0"/>
              <a:t> </a:t>
            </a:r>
            <a:r>
              <a:rPr lang="en-US" sz="1500" b="1" u="sng" dirty="0" err="1"/>
              <a:t>debemos</a:t>
            </a:r>
            <a:r>
              <a:rPr lang="en-US" sz="1500" b="1" u="sng" dirty="0"/>
              <a:t> </a:t>
            </a:r>
            <a:r>
              <a:rPr lang="en-US" sz="1500" b="1" u="sng" dirty="0" err="1"/>
              <a:t>actuar</a:t>
            </a:r>
            <a:r>
              <a:rPr lang="en-US" sz="1500" b="1" dirty="0"/>
              <a:t>?</a:t>
            </a:r>
            <a:endParaRPr lang="en-US" sz="1500" u="sng" dirty="0"/>
          </a:p>
          <a:p>
            <a:pPr indent="-228600">
              <a:lnSpc>
                <a:spcPct val="90000"/>
              </a:lnSpc>
              <a:spcBef>
                <a:spcPct val="50000"/>
              </a:spcBef>
              <a:buFont typeface="Arial" panose="020B0604020202020204" pitchFamily="34" charset="0"/>
              <a:buChar char="•"/>
              <a:defRPr/>
            </a:pPr>
            <a:r>
              <a:rPr lang="en-US" sz="1500" dirty="0"/>
              <a:t> No </a:t>
            </a:r>
            <a:r>
              <a:rPr lang="en-US" sz="1500" dirty="0" err="1"/>
              <a:t>debemos</a:t>
            </a:r>
            <a:r>
              <a:rPr lang="en-US" sz="1500" dirty="0"/>
              <a:t> </a:t>
            </a:r>
            <a:r>
              <a:rPr lang="en-US" sz="1500" dirty="0" err="1"/>
              <a:t>enfrentarnos</a:t>
            </a:r>
            <a:r>
              <a:rPr lang="en-US" sz="1500" dirty="0"/>
              <a:t>, </a:t>
            </a:r>
            <a:r>
              <a:rPr lang="en-US" sz="1500" dirty="0" err="1"/>
              <a:t>ni</a:t>
            </a:r>
            <a:r>
              <a:rPr lang="en-US" sz="1500" dirty="0"/>
              <a:t> </a:t>
            </a:r>
            <a:r>
              <a:rPr lang="en-US" sz="1500" dirty="0" err="1"/>
              <a:t>pedir</a:t>
            </a:r>
            <a:r>
              <a:rPr lang="en-US" sz="1500" dirty="0"/>
              <a:t> </a:t>
            </a:r>
            <a:r>
              <a:rPr lang="en-US" sz="1500" dirty="0" err="1"/>
              <a:t>explicaciones</a:t>
            </a:r>
            <a:r>
              <a:rPr lang="en-US" sz="1500" dirty="0"/>
              <a:t>, </a:t>
            </a:r>
            <a:r>
              <a:rPr lang="en-US" sz="1500" dirty="0" err="1"/>
              <a:t>ni</a:t>
            </a:r>
            <a:r>
              <a:rPr lang="en-US" sz="1500" dirty="0"/>
              <a:t> </a:t>
            </a:r>
            <a:r>
              <a:rPr lang="en-US" sz="1500" dirty="0" err="1"/>
              <a:t>gritar</a:t>
            </a:r>
            <a:r>
              <a:rPr lang="en-US" sz="1500" dirty="0"/>
              <a:t> o </a:t>
            </a:r>
            <a:r>
              <a:rPr lang="en-US" sz="1500" dirty="0" err="1"/>
              <a:t>elevar</a:t>
            </a:r>
            <a:r>
              <a:rPr lang="en-US" sz="1500" dirty="0"/>
              <a:t> </a:t>
            </a:r>
            <a:r>
              <a:rPr lang="en-US" sz="1500" dirty="0" err="1"/>
              <a:t>el</a:t>
            </a:r>
            <a:r>
              <a:rPr lang="en-US" sz="1500" dirty="0"/>
              <a:t> </a:t>
            </a:r>
            <a:r>
              <a:rPr lang="en-US" sz="1500" dirty="0" err="1"/>
              <a:t>tono</a:t>
            </a:r>
            <a:r>
              <a:rPr lang="en-US" sz="1500" dirty="0"/>
              <a:t> de </a:t>
            </a:r>
            <a:r>
              <a:rPr lang="en-US" sz="1500" dirty="0" err="1"/>
              <a:t>voz</a:t>
            </a:r>
            <a:r>
              <a:rPr lang="en-US" sz="1500" dirty="0"/>
              <a:t>   </a:t>
            </a:r>
            <a:r>
              <a:rPr lang="en-US" sz="1500" dirty="0" err="1"/>
              <a:t>ni</a:t>
            </a:r>
            <a:r>
              <a:rPr lang="en-US" sz="1500" dirty="0"/>
              <a:t> </a:t>
            </a:r>
            <a:r>
              <a:rPr lang="en-US" sz="1500" dirty="0" err="1"/>
              <a:t>provocar</a:t>
            </a:r>
            <a:r>
              <a:rPr lang="en-US" sz="1500" dirty="0"/>
              <a:t> al </a:t>
            </a:r>
            <a:r>
              <a:rPr lang="en-US" sz="1500" dirty="0" err="1"/>
              <a:t>enfermo</a:t>
            </a:r>
            <a:r>
              <a:rPr lang="en-US" sz="1500" dirty="0"/>
              <a:t>.</a:t>
            </a:r>
          </a:p>
          <a:p>
            <a:pPr indent="-228600">
              <a:lnSpc>
                <a:spcPct val="90000"/>
              </a:lnSpc>
              <a:spcBef>
                <a:spcPct val="50000"/>
              </a:spcBef>
              <a:buFont typeface="Arial" panose="020B0604020202020204" pitchFamily="34" charset="0"/>
              <a:buChar char="•"/>
              <a:defRPr/>
            </a:pPr>
            <a:r>
              <a:rPr lang="en-US" sz="1500" dirty="0"/>
              <a:t> </a:t>
            </a:r>
            <a:r>
              <a:rPr lang="en-US" sz="1500" u="sng" dirty="0" err="1"/>
              <a:t>Adoptar</a:t>
            </a:r>
            <a:r>
              <a:rPr lang="en-US" sz="1500" u="sng" dirty="0"/>
              <a:t> </a:t>
            </a:r>
            <a:r>
              <a:rPr lang="en-US" sz="1500" u="sng" dirty="0" err="1"/>
              <a:t>una</a:t>
            </a:r>
            <a:r>
              <a:rPr lang="en-US" sz="1500" u="sng" dirty="0"/>
              <a:t> </a:t>
            </a:r>
            <a:r>
              <a:rPr lang="en-US" sz="1500" u="sng" dirty="0" err="1"/>
              <a:t>conducta</a:t>
            </a:r>
            <a:r>
              <a:rPr lang="en-US" sz="1500" u="sng" dirty="0"/>
              <a:t> </a:t>
            </a:r>
            <a:r>
              <a:rPr lang="en-US" sz="1500" u="sng" dirty="0" err="1"/>
              <a:t>empática</a:t>
            </a:r>
            <a:r>
              <a:rPr lang="en-US" sz="1500" u="sng" dirty="0"/>
              <a:t> y </a:t>
            </a:r>
            <a:r>
              <a:rPr lang="en-US" sz="1500" u="sng" dirty="0" err="1"/>
              <a:t>receptiva</a:t>
            </a:r>
            <a:r>
              <a:rPr lang="en-US" sz="1500" dirty="0"/>
              <a:t>.</a:t>
            </a:r>
          </a:p>
          <a:p>
            <a:pPr indent="-228600">
              <a:lnSpc>
                <a:spcPct val="90000"/>
              </a:lnSpc>
              <a:spcBef>
                <a:spcPct val="50000"/>
              </a:spcBef>
              <a:buFont typeface="Arial" panose="020B0604020202020204" pitchFamily="34" charset="0"/>
              <a:buChar char="•"/>
              <a:defRPr/>
            </a:pPr>
            <a:r>
              <a:rPr lang="en-US" sz="1500" dirty="0"/>
              <a:t> </a:t>
            </a:r>
            <a:r>
              <a:rPr lang="en-US" sz="1500" u="sng" dirty="0" err="1"/>
              <a:t>Acercarse</a:t>
            </a:r>
            <a:r>
              <a:rPr lang="en-US" sz="1500" u="sng" dirty="0"/>
              <a:t> al </a:t>
            </a:r>
            <a:r>
              <a:rPr lang="en-US" sz="1500" u="sng" dirty="0" err="1"/>
              <a:t>paciente</a:t>
            </a:r>
            <a:r>
              <a:rPr lang="en-US" sz="1500" u="sng" dirty="0"/>
              <a:t> lentamente</a:t>
            </a:r>
            <a:r>
              <a:rPr lang="en-US" sz="1500" dirty="0"/>
              <a:t>, </a:t>
            </a:r>
            <a:r>
              <a:rPr lang="en-US" sz="1500" dirty="0" err="1"/>
              <a:t>preguntarle</a:t>
            </a:r>
            <a:r>
              <a:rPr lang="en-US" sz="1500" dirty="0"/>
              <a:t> </a:t>
            </a:r>
            <a:r>
              <a:rPr lang="en-US" sz="1500" dirty="0" err="1"/>
              <a:t>qué</a:t>
            </a:r>
            <a:r>
              <a:rPr lang="en-US" sz="1500" dirty="0"/>
              <a:t> le </a:t>
            </a:r>
            <a:r>
              <a:rPr lang="en-US" sz="1500" dirty="0" err="1"/>
              <a:t>ocurre</a:t>
            </a:r>
            <a:r>
              <a:rPr lang="en-US" sz="1500" dirty="0"/>
              <a:t> y </a:t>
            </a:r>
            <a:r>
              <a:rPr lang="en-US" sz="1500" dirty="0" err="1"/>
              <a:t>si</a:t>
            </a:r>
            <a:r>
              <a:rPr lang="en-US" sz="1500" dirty="0"/>
              <a:t> </a:t>
            </a:r>
            <a:r>
              <a:rPr lang="en-US" sz="1500" dirty="0" err="1"/>
              <a:t>necesita</a:t>
            </a:r>
            <a:r>
              <a:rPr lang="en-US" sz="1500" dirty="0"/>
              <a:t> </a:t>
            </a:r>
            <a:r>
              <a:rPr lang="en-US" sz="1500" dirty="0" err="1"/>
              <a:t>ayuda</a:t>
            </a:r>
            <a:r>
              <a:rPr lang="en-US" sz="1500" dirty="0"/>
              <a:t>. </a:t>
            </a:r>
            <a:r>
              <a:rPr lang="en-US" sz="1500" dirty="0" err="1"/>
              <a:t>Nunca</a:t>
            </a:r>
            <a:r>
              <a:rPr lang="en-US" sz="1500" dirty="0"/>
              <a:t> </a:t>
            </a:r>
            <a:r>
              <a:rPr lang="en-US" sz="1500" dirty="0" err="1"/>
              <a:t>debemos</a:t>
            </a:r>
            <a:r>
              <a:rPr lang="en-US" sz="1500" dirty="0"/>
              <a:t> </a:t>
            </a:r>
            <a:r>
              <a:rPr lang="en-US" sz="1500" dirty="0" err="1"/>
              <a:t>realizar</a:t>
            </a:r>
            <a:r>
              <a:rPr lang="en-US" sz="1500" dirty="0"/>
              <a:t> </a:t>
            </a:r>
            <a:r>
              <a:rPr lang="en-US" sz="1500" dirty="0" err="1"/>
              <a:t>gestos</a:t>
            </a:r>
            <a:r>
              <a:rPr lang="en-US" sz="1500" dirty="0"/>
              <a:t> </a:t>
            </a:r>
            <a:r>
              <a:rPr lang="en-US" sz="1500" dirty="0" err="1"/>
              <a:t>bruscos</a:t>
            </a:r>
            <a:r>
              <a:rPr lang="en-US" sz="1500" dirty="0"/>
              <a:t> </a:t>
            </a:r>
            <a:r>
              <a:rPr lang="en-US" sz="1500" dirty="0" err="1"/>
              <a:t>ni</a:t>
            </a:r>
            <a:r>
              <a:rPr lang="en-US" sz="1500" dirty="0"/>
              <a:t> </a:t>
            </a:r>
            <a:r>
              <a:rPr lang="en-US" sz="1500" dirty="0" err="1"/>
              <a:t>tocarle</a:t>
            </a:r>
            <a:r>
              <a:rPr lang="en-US" sz="1500" dirty="0"/>
              <a:t> de forma </a:t>
            </a:r>
            <a:r>
              <a:rPr lang="en-US" sz="1500" dirty="0" err="1"/>
              <a:t>inesperada</a:t>
            </a:r>
            <a:r>
              <a:rPr lang="en-US" sz="1500" dirty="0"/>
              <a:t> de </a:t>
            </a:r>
            <a:r>
              <a:rPr lang="en-US" sz="1500" dirty="0" err="1"/>
              <a:t>manera</a:t>
            </a:r>
            <a:r>
              <a:rPr lang="en-US" sz="1500" dirty="0"/>
              <a:t> que le cause </a:t>
            </a:r>
            <a:r>
              <a:rPr lang="en-US" sz="1500" dirty="0" err="1"/>
              <a:t>sorpresa</a:t>
            </a:r>
            <a:r>
              <a:rPr lang="en-US" sz="1500" dirty="0"/>
              <a:t>.</a:t>
            </a:r>
          </a:p>
          <a:p>
            <a:pPr indent="-228600">
              <a:lnSpc>
                <a:spcPct val="90000"/>
              </a:lnSpc>
              <a:spcBef>
                <a:spcPct val="50000"/>
              </a:spcBef>
              <a:buFont typeface="Arial" panose="020B0604020202020204" pitchFamily="34" charset="0"/>
              <a:buChar char="•"/>
              <a:defRPr/>
            </a:pPr>
            <a:r>
              <a:rPr lang="en-US" sz="1500" u="sng" dirty="0"/>
              <a:t> Si </a:t>
            </a:r>
            <a:r>
              <a:rPr lang="en-US" sz="1500" u="sng" dirty="0" err="1"/>
              <a:t>el</a:t>
            </a:r>
            <a:r>
              <a:rPr lang="en-US" sz="1500" u="sng" dirty="0"/>
              <a:t> </a:t>
            </a:r>
            <a:r>
              <a:rPr lang="en-US" sz="1500" u="sng" dirty="0" err="1"/>
              <a:t>paciente</a:t>
            </a:r>
            <a:r>
              <a:rPr lang="en-US" sz="1500" u="sng" dirty="0"/>
              <a:t> </a:t>
            </a:r>
            <a:r>
              <a:rPr lang="en-US" sz="1500" u="sng" dirty="0" err="1"/>
              <a:t>está</a:t>
            </a:r>
            <a:r>
              <a:rPr lang="en-US" sz="1500" u="sng" dirty="0"/>
              <a:t> </a:t>
            </a:r>
            <a:r>
              <a:rPr lang="en-US" sz="1500" u="sng" dirty="0" err="1"/>
              <a:t>muy</a:t>
            </a:r>
            <a:r>
              <a:rPr lang="en-US" sz="1500" u="sng" dirty="0"/>
              <a:t> </a:t>
            </a:r>
            <a:r>
              <a:rPr lang="en-US" sz="1500" u="sng" dirty="0" err="1"/>
              <a:t>agresivo</a:t>
            </a:r>
            <a:r>
              <a:rPr lang="en-US" sz="1500" dirty="0"/>
              <a:t>, </a:t>
            </a:r>
            <a:r>
              <a:rPr lang="en-US" sz="1500" dirty="0" err="1"/>
              <a:t>debemos</a:t>
            </a:r>
            <a:r>
              <a:rPr lang="en-US" sz="1500" dirty="0"/>
              <a:t> </a:t>
            </a:r>
            <a:r>
              <a:rPr lang="en-US" sz="1500" dirty="0" err="1"/>
              <a:t>retirarnos</a:t>
            </a:r>
            <a:r>
              <a:rPr lang="en-US" sz="1500" dirty="0"/>
              <a:t> </a:t>
            </a:r>
            <a:r>
              <a:rPr lang="en-US" sz="1500" dirty="0" err="1"/>
              <a:t>prudentemente</a:t>
            </a:r>
            <a:r>
              <a:rPr lang="en-US" sz="1500" dirty="0"/>
              <a:t> de </a:t>
            </a:r>
            <a:r>
              <a:rPr lang="en-US" sz="1500" dirty="0" err="1"/>
              <a:t>su</a:t>
            </a:r>
            <a:r>
              <a:rPr lang="en-US" sz="1500" dirty="0"/>
              <a:t> </a:t>
            </a:r>
            <a:r>
              <a:rPr lang="en-US" sz="1500" dirty="0" err="1"/>
              <a:t>alcance</a:t>
            </a:r>
            <a:r>
              <a:rPr lang="en-US" sz="1500" dirty="0"/>
              <a:t> y </a:t>
            </a:r>
            <a:r>
              <a:rPr lang="en-US" sz="1500" dirty="0" err="1"/>
              <a:t>eliminar</a:t>
            </a:r>
            <a:r>
              <a:rPr lang="en-US" sz="1500" dirty="0"/>
              <a:t> o </a:t>
            </a:r>
            <a:r>
              <a:rPr lang="en-US" sz="1500" dirty="0" err="1"/>
              <a:t>retirar</a:t>
            </a:r>
            <a:r>
              <a:rPr lang="en-US" sz="1500" dirty="0"/>
              <a:t> </a:t>
            </a:r>
            <a:r>
              <a:rPr lang="en-US" sz="1500" dirty="0" err="1"/>
              <a:t>aquellos</a:t>
            </a:r>
            <a:r>
              <a:rPr lang="en-US" sz="1500" dirty="0"/>
              <a:t> </a:t>
            </a:r>
            <a:r>
              <a:rPr lang="en-US" sz="1500" dirty="0" err="1"/>
              <a:t>objetos</a:t>
            </a:r>
            <a:r>
              <a:rPr lang="en-US" sz="1500" dirty="0"/>
              <a:t> que </a:t>
            </a:r>
            <a:r>
              <a:rPr lang="en-US" sz="1500" dirty="0" err="1"/>
              <a:t>puedan</a:t>
            </a:r>
            <a:r>
              <a:rPr lang="en-US" sz="1500" dirty="0"/>
              <a:t> ser </a:t>
            </a:r>
            <a:r>
              <a:rPr lang="en-US" sz="1500" dirty="0" err="1"/>
              <a:t>peligrosos</a:t>
            </a:r>
            <a:r>
              <a:rPr lang="en-US" sz="1500" dirty="0"/>
              <a:t>.</a:t>
            </a:r>
          </a:p>
          <a:p>
            <a:pPr indent="-228600">
              <a:lnSpc>
                <a:spcPct val="90000"/>
              </a:lnSpc>
              <a:spcBef>
                <a:spcPct val="50000"/>
              </a:spcBef>
              <a:buFont typeface="Arial" panose="020B0604020202020204" pitchFamily="34" charset="0"/>
              <a:buChar char="•"/>
              <a:defRPr/>
            </a:pPr>
            <a:r>
              <a:rPr lang="en-US" sz="1500" dirty="0"/>
              <a:t> </a:t>
            </a:r>
            <a:r>
              <a:rPr lang="en-US" sz="1500" u="sng" dirty="0" err="1"/>
              <a:t>Debemos</a:t>
            </a:r>
            <a:r>
              <a:rPr lang="en-US" sz="1500" u="sng" dirty="0"/>
              <a:t> </a:t>
            </a:r>
            <a:r>
              <a:rPr lang="en-US" sz="1500" u="sng" dirty="0" err="1"/>
              <a:t>olvidar</a:t>
            </a:r>
            <a:r>
              <a:rPr lang="en-US" sz="1500" u="sng" dirty="0"/>
              <a:t> lo </a:t>
            </a:r>
            <a:r>
              <a:rPr lang="en-US" sz="1500" u="sng" dirty="0" err="1"/>
              <a:t>ocurrido</a:t>
            </a:r>
            <a:r>
              <a:rPr lang="en-US" sz="1500" u="sng" dirty="0"/>
              <a:t> </a:t>
            </a:r>
            <a:r>
              <a:rPr lang="en-US" sz="1500" dirty="0"/>
              <a:t>y </a:t>
            </a:r>
            <a:r>
              <a:rPr lang="en-US" sz="1500" dirty="0" err="1"/>
              <a:t>pensar</a:t>
            </a:r>
            <a:r>
              <a:rPr lang="en-US" sz="1500" dirty="0"/>
              <a:t> que </a:t>
            </a:r>
            <a:r>
              <a:rPr lang="en-US" sz="1500" dirty="0" err="1"/>
              <a:t>esta</a:t>
            </a:r>
            <a:r>
              <a:rPr lang="en-US" sz="1500" dirty="0"/>
              <a:t> </a:t>
            </a:r>
            <a:r>
              <a:rPr lang="en-US" sz="1500" dirty="0" err="1"/>
              <a:t>agresividad</a:t>
            </a:r>
            <a:r>
              <a:rPr lang="en-US" sz="1500" dirty="0"/>
              <a:t> es </a:t>
            </a:r>
            <a:r>
              <a:rPr lang="en-US" sz="1500" dirty="0" err="1"/>
              <a:t>resultado</a:t>
            </a:r>
            <a:r>
              <a:rPr lang="en-US" sz="1500" dirty="0"/>
              <a:t> de la </a:t>
            </a:r>
            <a:r>
              <a:rPr lang="en-US" sz="1500" dirty="0" err="1"/>
              <a:t>enfermedad</a:t>
            </a:r>
            <a:r>
              <a:rPr lang="en-US" sz="1500" dirty="0"/>
              <a:t> que </a:t>
            </a:r>
            <a:r>
              <a:rPr lang="en-US" sz="1500" dirty="0" err="1"/>
              <a:t>padece</a:t>
            </a:r>
            <a:r>
              <a:rPr lang="en-US" sz="1500" dirty="0"/>
              <a:t> </a:t>
            </a:r>
            <a:r>
              <a:rPr lang="en-US" sz="1500" dirty="0" err="1"/>
              <a:t>el</a:t>
            </a:r>
            <a:r>
              <a:rPr lang="en-US" sz="1500" dirty="0"/>
              <a:t> </a:t>
            </a:r>
            <a:r>
              <a:rPr lang="en-US" sz="1500" dirty="0" err="1"/>
              <a:t>paciente</a:t>
            </a:r>
            <a:r>
              <a:rPr lang="en-US" sz="1500" dirty="0"/>
              <a:t>. </a:t>
            </a:r>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16981"/>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Rectángulo"/>
          <p:cNvSpPr/>
          <p:nvPr/>
        </p:nvSpPr>
        <p:spPr>
          <a:xfrm>
            <a:off x="628650" y="365125"/>
            <a:ext cx="4168866" cy="1325563"/>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4400" b="1" kern="1200">
                <a:solidFill>
                  <a:schemeClr val="tx1"/>
                </a:solidFill>
                <a:effectLst>
                  <a:outerShdw blurRad="38100" dist="38100" dir="2700000" algn="tl">
                    <a:srgbClr val="000000">
                      <a:alpha val="43137"/>
                    </a:srgbClr>
                  </a:outerShdw>
                </a:effectLst>
                <a:latin typeface="+mj-lt"/>
                <a:ea typeface="+mj-ea"/>
                <a:cs typeface="+mj-cs"/>
              </a:rPr>
              <a:t>ANSIEDAD-DEPRESIÓN</a:t>
            </a:r>
            <a:r>
              <a:rPr lang="en-US" sz="4400" b="1" kern="1200">
                <a:solidFill>
                  <a:schemeClr val="tx1"/>
                </a:solidFill>
                <a:latin typeface="+mj-lt"/>
                <a:ea typeface="+mj-ea"/>
                <a:cs typeface="+mj-cs"/>
              </a:rPr>
              <a:t> </a:t>
            </a:r>
          </a:p>
        </p:txBody>
      </p:sp>
      <p:sp>
        <p:nvSpPr>
          <p:cNvPr id="11" name="Freeform: Shape 10">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2 Rectángulo"/>
          <p:cNvSpPr/>
          <p:nvPr/>
        </p:nvSpPr>
        <p:spPr>
          <a:xfrm>
            <a:off x="628649" y="1825625"/>
            <a:ext cx="6055663" cy="4351338"/>
          </a:xfrm>
          <a:prstGeom prst="rect">
            <a:avLst/>
          </a:prstGeom>
        </p:spPr>
        <p:txBody>
          <a:bodyPr vert="horz" lIns="91440" tIns="45720" rIns="91440" bIns="45720" rtlCol="0">
            <a:normAutofit/>
          </a:bodyPr>
          <a:lstStyle/>
          <a:p>
            <a:pPr indent="-228600">
              <a:lnSpc>
                <a:spcPct val="90000"/>
              </a:lnSpc>
              <a:spcBef>
                <a:spcPct val="50000"/>
              </a:spcBef>
              <a:buFont typeface="Arial" panose="020B0604020202020204" pitchFamily="34" charset="0"/>
              <a:buChar char="•"/>
              <a:defRPr/>
            </a:pPr>
            <a:r>
              <a:rPr lang="en-US" dirty="0"/>
              <a:t>Los </a:t>
            </a:r>
            <a:r>
              <a:rPr lang="en-US" dirty="0" err="1"/>
              <a:t>pacientes</a:t>
            </a:r>
            <a:r>
              <a:rPr lang="en-US" dirty="0"/>
              <a:t> con </a:t>
            </a:r>
            <a:r>
              <a:rPr lang="en-US" dirty="0" err="1"/>
              <a:t>demencia</a:t>
            </a:r>
            <a:r>
              <a:rPr lang="en-US" dirty="0"/>
              <a:t> </a:t>
            </a:r>
            <a:r>
              <a:rPr lang="en-US" dirty="0" err="1"/>
              <a:t>pueden</a:t>
            </a:r>
            <a:r>
              <a:rPr lang="en-US" dirty="0"/>
              <a:t> </a:t>
            </a:r>
            <a:r>
              <a:rPr lang="en-US" dirty="0" err="1"/>
              <a:t>presentar</a:t>
            </a:r>
            <a:r>
              <a:rPr lang="en-US" dirty="0"/>
              <a:t> </a:t>
            </a:r>
            <a:r>
              <a:rPr lang="en-US" u="sng" dirty="0" err="1"/>
              <a:t>alteraciones</a:t>
            </a:r>
            <a:r>
              <a:rPr lang="en-US" u="sng" dirty="0"/>
              <a:t> del </a:t>
            </a:r>
            <a:r>
              <a:rPr lang="en-US" u="sng" dirty="0" err="1"/>
              <a:t>estado</a:t>
            </a:r>
            <a:r>
              <a:rPr lang="en-US" u="sng" dirty="0"/>
              <a:t> </a:t>
            </a:r>
            <a:r>
              <a:rPr lang="en-US" u="sng" dirty="0" err="1"/>
              <a:t>afectivo</a:t>
            </a:r>
            <a:r>
              <a:rPr lang="en-US" dirty="0"/>
              <a:t> </a:t>
            </a:r>
            <a:r>
              <a:rPr lang="en-US" dirty="0" err="1"/>
              <a:t>como</a:t>
            </a:r>
            <a:r>
              <a:rPr lang="en-US" dirty="0"/>
              <a:t> </a:t>
            </a:r>
            <a:r>
              <a:rPr lang="en-US" dirty="0" err="1"/>
              <a:t>trastorno</a:t>
            </a:r>
            <a:r>
              <a:rPr lang="en-US" dirty="0"/>
              <a:t> </a:t>
            </a:r>
            <a:r>
              <a:rPr lang="en-US" dirty="0" err="1"/>
              <a:t>depresivo</a:t>
            </a:r>
            <a:r>
              <a:rPr lang="en-US" dirty="0"/>
              <a:t>, </a:t>
            </a:r>
            <a:r>
              <a:rPr lang="en-US" dirty="0" err="1"/>
              <a:t>ansiedad</a:t>
            </a:r>
            <a:r>
              <a:rPr lang="en-US" dirty="0"/>
              <a:t> o </a:t>
            </a:r>
            <a:r>
              <a:rPr lang="en-US" dirty="0" err="1"/>
              <a:t>fobias</a:t>
            </a:r>
            <a:r>
              <a:rPr lang="en-US" dirty="0"/>
              <a:t> (</a:t>
            </a:r>
            <a:r>
              <a:rPr lang="en-US" dirty="0" err="1"/>
              <a:t>miedo</a:t>
            </a:r>
            <a:r>
              <a:rPr lang="en-US" dirty="0"/>
              <a:t> a la </a:t>
            </a:r>
            <a:r>
              <a:rPr lang="en-US" dirty="0" err="1"/>
              <a:t>gente</a:t>
            </a:r>
            <a:r>
              <a:rPr lang="en-US" dirty="0"/>
              <a:t> y a </a:t>
            </a:r>
            <a:r>
              <a:rPr lang="en-US" dirty="0" err="1"/>
              <a:t>ciertas</a:t>
            </a:r>
            <a:r>
              <a:rPr lang="en-US" dirty="0"/>
              <a:t> </a:t>
            </a:r>
            <a:r>
              <a:rPr lang="en-US" dirty="0" err="1"/>
              <a:t>actividades</a:t>
            </a:r>
            <a:r>
              <a:rPr lang="en-US" dirty="0"/>
              <a:t> </a:t>
            </a:r>
            <a:r>
              <a:rPr lang="en-US" dirty="0" err="1"/>
              <a:t>básicas</a:t>
            </a:r>
            <a:r>
              <a:rPr lang="en-US" dirty="0"/>
              <a:t> </a:t>
            </a:r>
            <a:r>
              <a:rPr lang="en-US" dirty="0" err="1"/>
              <a:t>como</a:t>
            </a:r>
            <a:r>
              <a:rPr lang="en-US" dirty="0"/>
              <a:t> </a:t>
            </a:r>
            <a:r>
              <a:rPr lang="en-US" dirty="0" err="1"/>
              <a:t>el</a:t>
            </a:r>
            <a:r>
              <a:rPr lang="en-US" dirty="0"/>
              <a:t> </a:t>
            </a:r>
            <a:r>
              <a:rPr lang="en-US" dirty="0" err="1"/>
              <a:t>baño</a:t>
            </a:r>
            <a:r>
              <a:rPr lang="en-US" dirty="0"/>
              <a:t> y </a:t>
            </a:r>
            <a:r>
              <a:rPr lang="en-US" dirty="0" err="1"/>
              <a:t>el</a:t>
            </a:r>
            <a:r>
              <a:rPr lang="en-US" dirty="0"/>
              <a:t> </a:t>
            </a:r>
            <a:r>
              <a:rPr lang="en-US" dirty="0" err="1"/>
              <a:t>aseo</a:t>
            </a:r>
            <a:r>
              <a:rPr lang="en-US" dirty="0"/>
              <a:t> ).  </a:t>
            </a:r>
          </a:p>
        </p:txBody>
      </p:sp>
      <p:sp>
        <p:nvSpPr>
          <p:cNvPr id="13" name="Oval 12">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Block Arc 14">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16981"/>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Freeform: Shape 16">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9" name="Straight Connector 18">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1" name="Freeform: Shape 20">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3" name="Arc 22">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3 Rectángulo"/>
          <p:cNvSpPr/>
          <p:nvPr/>
        </p:nvSpPr>
        <p:spPr>
          <a:xfrm>
            <a:off x="539552" y="3140968"/>
            <a:ext cx="7528892" cy="2677656"/>
          </a:xfrm>
          <a:prstGeom prst="rect">
            <a:avLst/>
          </a:prstGeom>
        </p:spPr>
        <p:txBody>
          <a:bodyPr wrap="square">
            <a:spAutoFit/>
          </a:bodyPr>
          <a:lstStyle/>
          <a:p>
            <a:pPr algn="l">
              <a:spcBef>
                <a:spcPct val="50000"/>
              </a:spcBef>
              <a:defRPr/>
            </a:pPr>
            <a:r>
              <a:rPr lang="es-ES" sz="2800" b="1" dirty="0"/>
              <a:t>¿Cómo debemos actuar?</a:t>
            </a:r>
            <a:endParaRPr lang="es-ES" sz="2400" b="1" dirty="0"/>
          </a:p>
          <a:p>
            <a:pPr algn="l">
              <a:spcBef>
                <a:spcPct val="50000"/>
              </a:spcBef>
              <a:buFontTx/>
              <a:buChar char="•"/>
              <a:defRPr/>
            </a:pPr>
            <a:r>
              <a:rPr lang="es-ES" dirty="0"/>
              <a:t> </a:t>
            </a:r>
            <a:r>
              <a:rPr lang="es-ES" sz="2000" dirty="0"/>
              <a:t>Modificando las circunstancias que puedan desencadenar la angustia.</a:t>
            </a:r>
          </a:p>
          <a:p>
            <a:pPr algn="l">
              <a:spcBef>
                <a:spcPct val="50000"/>
              </a:spcBef>
              <a:buFontTx/>
              <a:buChar char="•"/>
              <a:defRPr/>
            </a:pPr>
            <a:r>
              <a:rPr lang="es-ES" sz="2000" dirty="0"/>
              <a:t> Conseguir un ambiente seguro.</a:t>
            </a:r>
          </a:p>
          <a:p>
            <a:pPr algn="l">
              <a:spcBef>
                <a:spcPct val="50000"/>
              </a:spcBef>
              <a:buFontTx/>
              <a:buChar char="•"/>
              <a:defRPr/>
            </a:pPr>
            <a:r>
              <a:rPr lang="es-ES" sz="2000" dirty="0"/>
              <a:t> Mejorar la autoestima del paciente mediante refuerzos positivos.</a:t>
            </a:r>
          </a:p>
          <a:p>
            <a:pPr algn="l">
              <a:spcBef>
                <a:spcPct val="50000"/>
              </a:spcBef>
              <a:buFontTx/>
              <a:buChar char="•"/>
              <a:defRPr/>
            </a:pPr>
            <a:r>
              <a:rPr lang="es-ES" sz="2000" dirty="0"/>
              <a:t> Facilitar un entorno </a:t>
            </a:r>
            <a:r>
              <a:rPr lang="es-ES" dirty="0"/>
              <a:t>animado donde pueda realizar actividades lúdicas.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Rectángulo"/>
          <p:cNvSpPr/>
          <p:nvPr/>
        </p:nvSpPr>
        <p:spPr>
          <a:xfrm>
            <a:off x="628650" y="365125"/>
            <a:ext cx="4168866" cy="1325563"/>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4400" b="1" kern="1200">
                <a:solidFill>
                  <a:schemeClr val="tx1"/>
                </a:solidFill>
                <a:effectLst>
                  <a:outerShdw blurRad="38100" dist="38100" dir="2700000" algn="tl">
                    <a:srgbClr val="000000">
                      <a:alpha val="43137"/>
                    </a:srgbClr>
                  </a:outerShdw>
                </a:effectLst>
                <a:latin typeface="+mj-lt"/>
                <a:ea typeface="+mj-ea"/>
                <a:cs typeface="+mj-cs"/>
              </a:rPr>
              <a:t>INSOMNIO</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2 Rectángulo"/>
          <p:cNvSpPr/>
          <p:nvPr/>
        </p:nvSpPr>
        <p:spPr>
          <a:xfrm>
            <a:off x="628650" y="1825625"/>
            <a:ext cx="4168866" cy="4351338"/>
          </a:xfrm>
          <a:prstGeom prst="rect">
            <a:avLst/>
          </a:prstGeom>
        </p:spPr>
        <p:txBody>
          <a:bodyPr vert="horz" lIns="91440" tIns="45720" rIns="91440" bIns="45720" rtlCol="0">
            <a:normAutofit/>
          </a:bodyPr>
          <a:lstStyle/>
          <a:p>
            <a:pPr>
              <a:lnSpc>
                <a:spcPct val="90000"/>
              </a:lnSpc>
              <a:spcBef>
                <a:spcPct val="50000"/>
              </a:spcBef>
              <a:defRPr/>
            </a:pPr>
            <a:r>
              <a:rPr lang="en-US" b="1" dirty="0"/>
              <a:t>¿</a:t>
            </a:r>
            <a:r>
              <a:rPr lang="en-US" b="1" u="sng" dirty="0" err="1"/>
              <a:t>Cómo</a:t>
            </a:r>
            <a:r>
              <a:rPr lang="en-US" b="1" u="sng" dirty="0"/>
              <a:t> </a:t>
            </a:r>
            <a:r>
              <a:rPr lang="en-US" b="1" u="sng" dirty="0" err="1"/>
              <a:t>mantener</a:t>
            </a:r>
            <a:r>
              <a:rPr lang="en-US" b="1" u="sng" dirty="0"/>
              <a:t> un </a:t>
            </a:r>
            <a:r>
              <a:rPr lang="en-US" b="1" u="sng" dirty="0" err="1"/>
              <a:t>buen</a:t>
            </a:r>
            <a:r>
              <a:rPr lang="en-US" b="1" u="sng" dirty="0"/>
              <a:t> </a:t>
            </a:r>
            <a:r>
              <a:rPr lang="en-US" b="1" u="sng" dirty="0" err="1"/>
              <a:t>ritmo</a:t>
            </a:r>
            <a:r>
              <a:rPr lang="en-US" b="1" u="sng" dirty="0"/>
              <a:t> de </a:t>
            </a:r>
            <a:r>
              <a:rPr lang="en-US" b="1" u="sng" dirty="0" err="1"/>
              <a:t>sueño</a:t>
            </a:r>
            <a:r>
              <a:rPr lang="en-US" b="1" dirty="0"/>
              <a:t>?</a:t>
            </a:r>
          </a:p>
          <a:p>
            <a:pPr indent="-228600">
              <a:lnSpc>
                <a:spcPct val="90000"/>
              </a:lnSpc>
              <a:spcBef>
                <a:spcPct val="50000"/>
              </a:spcBef>
              <a:buFont typeface="Arial" panose="020B0604020202020204" pitchFamily="34" charset="0"/>
              <a:buChar char="•"/>
              <a:defRPr/>
            </a:pPr>
            <a:endParaRPr lang="en-US" u="sng" dirty="0"/>
          </a:p>
          <a:p>
            <a:pPr indent="-228600">
              <a:lnSpc>
                <a:spcPct val="90000"/>
              </a:lnSpc>
              <a:spcBef>
                <a:spcPct val="50000"/>
              </a:spcBef>
              <a:buFont typeface="Arial" panose="020B0604020202020204" pitchFamily="34" charset="0"/>
              <a:buChar char="•"/>
              <a:defRPr/>
            </a:pPr>
            <a:r>
              <a:rPr lang="en-US" dirty="0"/>
              <a:t> </a:t>
            </a:r>
            <a:r>
              <a:rPr lang="en-US" u="sng" dirty="0" err="1"/>
              <a:t>Mantener</a:t>
            </a:r>
            <a:r>
              <a:rPr lang="en-US" u="sng" dirty="0"/>
              <a:t> un </a:t>
            </a:r>
            <a:r>
              <a:rPr lang="en-US" u="sng" dirty="0" err="1"/>
              <a:t>horario</a:t>
            </a:r>
            <a:r>
              <a:rPr lang="en-US" u="sng" dirty="0"/>
              <a:t> regular </a:t>
            </a:r>
            <a:r>
              <a:rPr lang="en-US" dirty="0"/>
              <a:t>para </a:t>
            </a:r>
            <a:r>
              <a:rPr lang="en-US" dirty="0" err="1"/>
              <a:t>acostarse</a:t>
            </a:r>
            <a:r>
              <a:rPr lang="en-US" dirty="0"/>
              <a:t> y </a:t>
            </a:r>
            <a:r>
              <a:rPr lang="en-US" dirty="0" err="1"/>
              <a:t>levantarse</a:t>
            </a:r>
            <a:r>
              <a:rPr lang="en-US" dirty="0"/>
              <a:t>.</a:t>
            </a:r>
          </a:p>
          <a:p>
            <a:pPr indent="-228600">
              <a:lnSpc>
                <a:spcPct val="90000"/>
              </a:lnSpc>
              <a:spcBef>
                <a:spcPct val="50000"/>
              </a:spcBef>
              <a:buFont typeface="Arial" panose="020B0604020202020204" pitchFamily="34" charset="0"/>
              <a:buChar char="•"/>
              <a:defRPr/>
            </a:pPr>
            <a:endParaRPr lang="en-US" dirty="0"/>
          </a:p>
          <a:p>
            <a:pPr indent="-228600">
              <a:lnSpc>
                <a:spcPct val="90000"/>
              </a:lnSpc>
              <a:spcBef>
                <a:spcPct val="50000"/>
              </a:spcBef>
              <a:buFont typeface="Arial" panose="020B0604020202020204" pitchFamily="34" charset="0"/>
              <a:buChar char="•"/>
              <a:defRPr/>
            </a:pPr>
            <a:r>
              <a:rPr lang="en-US" dirty="0"/>
              <a:t> </a:t>
            </a:r>
            <a:r>
              <a:rPr lang="en-US" u="sng" dirty="0" err="1"/>
              <a:t>Realizar</a:t>
            </a:r>
            <a:r>
              <a:rPr lang="en-US" u="sng" dirty="0"/>
              <a:t> </a:t>
            </a:r>
            <a:r>
              <a:rPr lang="en-US" u="sng" dirty="0" err="1"/>
              <a:t>actividades</a:t>
            </a:r>
            <a:r>
              <a:rPr lang="en-US" u="sng" dirty="0"/>
              <a:t> </a:t>
            </a:r>
            <a:r>
              <a:rPr lang="en-US" u="sng" dirty="0" err="1"/>
              <a:t>diurnas</a:t>
            </a:r>
            <a:r>
              <a:rPr lang="en-US" u="sng" dirty="0"/>
              <a:t> </a:t>
            </a:r>
            <a:r>
              <a:rPr lang="en-US" dirty="0"/>
              <a:t>que </a:t>
            </a:r>
            <a:r>
              <a:rPr lang="en-US" dirty="0" err="1"/>
              <a:t>mantengan</a:t>
            </a:r>
            <a:r>
              <a:rPr lang="en-US" dirty="0"/>
              <a:t> </a:t>
            </a:r>
            <a:r>
              <a:rPr lang="en-US" dirty="0" err="1"/>
              <a:t>ocupado</a:t>
            </a:r>
            <a:r>
              <a:rPr lang="en-US" dirty="0"/>
              <a:t>  y </a:t>
            </a:r>
            <a:r>
              <a:rPr lang="en-US" dirty="0" err="1"/>
              <a:t>entretenido</a:t>
            </a:r>
            <a:r>
              <a:rPr lang="en-US" dirty="0"/>
              <a:t> al </a:t>
            </a:r>
            <a:r>
              <a:rPr lang="en-US" dirty="0" err="1"/>
              <a:t>paciente</a:t>
            </a:r>
            <a:r>
              <a:rPr lang="en-US" dirty="0"/>
              <a:t>.</a:t>
            </a:r>
          </a:p>
          <a:p>
            <a:pPr indent="-228600">
              <a:lnSpc>
                <a:spcPct val="90000"/>
              </a:lnSpc>
              <a:spcBef>
                <a:spcPct val="50000"/>
              </a:spcBef>
              <a:buFont typeface="Arial" panose="020B0604020202020204" pitchFamily="34" charset="0"/>
              <a:buChar char="•"/>
              <a:defRPr/>
            </a:pPr>
            <a:endParaRPr lang="en-US" dirty="0"/>
          </a:p>
          <a:p>
            <a:pPr indent="-228600">
              <a:lnSpc>
                <a:spcPct val="90000"/>
              </a:lnSpc>
              <a:spcBef>
                <a:spcPct val="50000"/>
              </a:spcBef>
              <a:buFont typeface="Arial" panose="020B0604020202020204" pitchFamily="34" charset="0"/>
              <a:buChar char="•"/>
              <a:defRPr/>
            </a:pPr>
            <a:r>
              <a:rPr lang="en-US" u="sng" dirty="0"/>
              <a:t> </a:t>
            </a:r>
            <a:r>
              <a:rPr lang="en-US" u="sng" dirty="0" err="1"/>
              <a:t>Reducir</a:t>
            </a:r>
            <a:r>
              <a:rPr lang="en-US" u="sng" dirty="0"/>
              <a:t> </a:t>
            </a:r>
            <a:r>
              <a:rPr lang="en-US" u="sng" dirty="0" err="1"/>
              <a:t>el</a:t>
            </a:r>
            <a:r>
              <a:rPr lang="en-US" u="sng" dirty="0"/>
              <a:t> </a:t>
            </a:r>
            <a:r>
              <a:rPr lang="en-US" u="sng" dirty="0" err="1"/>
              <a:t>tiempo</a:t>
            </a:r>
            <a:r>
              <a:rPr lang="en-US" u="sng" dirty="0"/>
              <a:t> de las siestas.</a:t>
            </a:r>
          </a:p>
          <a:p>
            <a:pPr indent="-228600">
              <a:lnSpc>
                <a:spcPct val="90000"/>
              </a:lnSpc>
              <a:spcBef>
                <a:spcPct val="50000"/>
              </a:spcBef>
              <a:buFont typeface="Arial" panose="020B0604020202020204" pitchFamily="34" charset="0"/>
              <a:buChar char="•"/>
              <a:defRPr/>
            </a:pPr>
            <a:endParaRPr lang="en-US" dirty="0">
              <a:effectLst>
                <a:outerShdw blurRad="38100" dist="38100" dir="2700000" algn="tl">
                  <a:srgbClr val="000000">
                    <a:alpha val="43137"/>
                  </a:srgbClr>
                </a:outerShdw>
              </a:effectLst>
            </a:endParaRPr>
          </a:p>
          <a:p>
            <a:pPr indent="-228600">
              <a:lnSpc>
                <a:spcPct val="90000"/>
              </a:lnSpc>
              <a:spcBef>
                <a:spcPct val="50000"/>
              </a:spcBef>
              <a:buFont typeface="Arial" panose="020B0604020202020204" pitchFamily="34" charset="0"/>
              <a:buChar char="•"/>
              <a:defRPr/>
            </a:pPr>
            <a:endParaRPr lang="en-US" dirty="0">
              <a:effectLst>
                <a:outerShdw blurRad="38100" dist="38100" dir="2700000" algn="tl">
                  <a:srgbClr val="000000">
                    <a:alpha val="43137"/>
                  </a:srgbClr>
                </a:outerShdw>
              </a:effectLst>
            </a:endParaRPr>
          </a:p>
          <a:p>
            <a:pPr indent="-228600">
              <a:lnSpc>
                <a:spcPct val="90000"/>
              </a:lnSpc>
              <a:spcBef>
                <a:spcPct val="50000"/>
              </a:spcBef>
              <a:buFont typeface="Arial" panose="020B0604020202020204" pitchFamily="34" charset="0"/>
              <a:buChar char="•"/>
              <a:defRPr/>
            </a:pPr>
            <a:endParaRPr lang="en-US" dirty="0">
              <a:effectLst>
                <a:outerShdw blurRad="38100" dist="38100" dir="2700000" algn="tl">
                  <a:srgbClr val="000000">
                    <a:alpha val="43137"/>
                  </a:srgbClr>
                </a:outerShdw>
              </a:effectLst>
            </a:endParaRPr>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16981"/>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Rectángulo"/>
          <p:cNvSpPr/>
          <p:nvPr/>
        </p:nvSpPr>
        <p:spPr>
          <a:xfrm>
            <a:off x="515125" y="1153572"/>
            <a:ext cx="2400300" cy="4461163"/>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3400" b="1" kern="1200" dirty="0">
                <a:solidFill>
                  <a:srgbClr val="FFFFFF"/>
                </a:solidFill>
                <a:effectLst>
                  <a:outerShdw blurRad="38100" dist="38100" dir="2700000" algn="tl">
                    <a:srgbClr val="000000">
                      <a:alpha val="43137"/>
                    </a:srgbClr>
                  </a:outerShdw>
                </a:effectLst>
                <a:latin typeface="+mj-lt"/>
                <a:ea typeface="+mj-ea"/>
                <a:cs typeface="+mj-cs"/>
              </a:rPr>
              <a:t>PSICOSIS DELIRANTE</a:t>
            </a:r>
            <a:br>
              <a:rPr lang="en-US" sz="3400" kern="1200" dirty="0">
                <a:solidFill>
                  <a:srgbClr val="FFFFFF"/>
                </a:solidFill>
                <a:latin typeface="+mj-lt"/>
                <a:ea typeface="+mj-ea"/>
                <a:cs typeface="+mj-cs"/>
              </a:rPr>
            </a:br>
            <a:r>
              <a:rPr lang="en-US" sz="3400" kern="1200" dirty="0">
                <a:solidFill>
                  <a:srgbClr val="FFFFFF"/>
                </a:solidFill>
                <a:latin typeface="+mj-lt"/>
                <a:ea typeface="+mj-ea"/>
                <a:cs typeface="+mj-cs"/>
              </a:rPr>
              <a:t>  </a:t>
            </a:r>
            <a:r>
              <a:rPr lang="en-US" sz="3400" b="1" kern="1200" dirty="0">
                <a:solidFill>
                  <a:srgbClr val="FFFFFF"/>
                </a:solidFill>
                <a:effectLst>
                  <a:outerShdw blurRad="38100" dist="38100" dir="2700000" algn="tl">
                    <a:srgbClr val="000000">
                      <a:alpha val="43137"/>
                    </a:srgbClr>
                  </a:outerShdw>
                </a:effectLst>
                <a:latin typeface="+mj-lt"/>
                <a:ea typeface="+mj-ea"/>
                <a:cs typeface="+mj-cs"/>
              </a:rPr>
              <a:t>LOS DELIRIOS </a:t>
            </a:r>
            <a:r>
              <a:rPr lang="en-US" sz="3400" kern="1200" dirty="0" err="1">
                <a:solidFill>
                  <a:srgbClr val="FFFFFF"/>
                </a:solidFill>
                <a:effectLst>
                  <a:outerShdw blurRad="38100" dist="38100" dir="2700000" algn="tl">
                    <a:srgbClr val="000000">
                      <a:alpha val="43137"/>
                    </a:srgbClr>
                  </a:outerShdw>
                </a:effectLst>
                <a:latin typeface="+mj-lt"/>
                <a:ea typeface="+mj-ea"/>
                <a:cs typeface="+mj-cs"/>
              </a:rPr>
              <a:t>más</a:t>
            </a:r>
            <a:r>
              <a:rPr lang="en-US" sz="3400" kern="1200" dirty="0">
                <a:solidFill>
                  <a:srgbClr val="FFFFFF"/>
                </a:solidFill>
                <a:effectLst>
                  <a:outerShdw blurRad="38100" dist="38100" dir="2700000" algn="tl">
                    <a:srgbClr val="000000">
                      <a:alpha val="43137"/>
                    </a:srgbClr>
                  </a:outerShdw>
                </a:effectLst>
                <a:latin typeface="+mj-lt"/>
                <a:ea typeface="+mj-ea"/>
                <a:cs typeface="+mj-cs"/>
              </a:rPr>
              <a:t> </a:t>
            </a:r>
            <a:r>
              <a:rPr lang="en-US" sz="3400" kern="1200" dirty="0" err="1">
                <a:solidFill>
                  <a:srgbClr val="FFFFFF"/>
                </a:solidFill>
                <a:effectLst>
                  <a:outerShdw blurRad="38100" dist="38100" dir="2700000" algn="tl">
                    <a:srgbClr val="000000">
                      <a:alpha val="43137"/>
                    </a:srgbClr>
                  </a:outerShdw>
                </a:effectLst>
                <a:latin typeface="+mj-lt"/>
                <a:ea typeface="+mj-ea"/>
                <a:cs typeface="+mj-cs"/>
              </a:rPr>
              <a:t>frecuentes</a:t>
            </a:r>
            <a:r>
              <a:rPr lang="en-US" sz="3400" kern="1200" dirty="0">
                <a:solidFill>
                  <a:srgbClr val="FFFFFF"/>
                </a:solidFill>
                <a:effectLst>
                  <a:outerShdw blurRad="38100" dist="38100" dir="2700000" algn="tl">
                    <a:srgbClr val="000000">
                      <a:alpha val="43137"/>
                    </a:srgbClr>
                  </a:outerShdw>
                </a:effectLst>
                <a:latin typeface="+mj-lt"/>
                <a:ea typeface="+mj-ea"/>
                <a:cs typeface="+mj-cs"/>
              </a:rPr>
              <a:t> son </a:t>
            </a:r>
            <a:r>
              <a:rPr lang="en-US" sz="3400" u="sng" kern="1200" dirty="0" err="1">
                <a:solidFill>
                  <a:srgbClr val="FFFFFF"/>
                </a:solidFill>
                <a:effectLst>
                  <a:outerShdw blurRad="38100" dist="38100" dir="2700000" algn="tl">
                    <a:srgbClr val="000000">
                      <a:alpha val="43137"/>
                    </a:srgbClr>
                  </a:outerShdw>
                </a:effectLst>
                <a:latin typeface="+mj-lt"/>
                <a:ea typeface="+mj-ea"/>
                <a:cs typeface="+mj-cs"/>
              </a:rPr>
              <a:t>los</a:t>
            </a:r>
            <a:r>
              <a:rPr lang="en-US" sz="3400" u="sng" kern="1200" dirty="0">
                <a:solidFill>
                  <a:srgbClr val="FFFFFF"/>
                </a:solidFill>
                <a:effectLst>
                  <a:outerShdw blurRad="38100" dist="38100" dir="2700000" algn="tl">
                    <a:srgbClr val="000000">
                      <a:alpha val="43137"/>
                    </a:srgbClr>
                  </a:outerShdw>
                </a:effectLst>
                <a:latin typeface="+mj-lt"/>
                <a:ea typeface="+mj-ea"/>
                <a:cs typeface="+mj-cs"/>
              </a:rPr>
              <a:t> de </a:t>
            </a:r>
            <a:r>
              <a:rPr lang="en-US" sz="3400" u="sng" kern="1200" dirty="0" err="1">
                <a:solidFill>
                  <a:srgbClr val="FFFFFF"/>
                </a:solidFill>
                <a:effectLst>
                  <a:outerShdw blurRad="38100" dist="38100" dir="2700000" algn="tl">
                    <a:srgbClr val="000000">
                      <a:alpha val="43137"/>
                    </a:srgbClr>
                  </a:outerShdw>
                </a:effectLst>
                <a:latin typeface="+mj-lt"/>
                <a:ea typeface="+mj-ea"/>
                <a:cs typeface="+mj-cs"/>
              </a:rPr>
              <a:t>robo</a:t>
            </a:r>
            <a:br>
              <a:rPr lang="en-US" sz="3400" i="1" u="sng" kern="1200" dirty="0">
                <a:solidFill>
                  <a:srgbClr val="FFFFFF"/>
                </a:solidFill>
                <a:effectLst>
                  <a:outerShdw blurRad="38100" dist="38100" dir="2700000" algn="tl">
                    <a:srgbClr val="000000">
                      <a:alpha val="43137"/>
                    </a:srgbClr>
                  </a:outerShdw>
                </a:effectLst>
                <a:latin typeface="+mj-lt"/>
                <a:ea typeface="+mj-ea"/>
                <a:cs typeface="+mj-cs"/>
              </a:rPr>
            </a:br>
            <a:endParaRPr lang="en-US" sz="3400" kern="1200" dirty="0">
              <a:solidFill>
                <a:srgbClr val="FFFFFF"/>
              </a:solidFill>
              <a:effectLst>
                <a:outerShdw blurRad="38100" dist="38100" dir="2700000" algn="tl">
                  <a:srgbClr val="000000">
                    <a:alpha val="43137"/>
                  </a:srgbClr>
                </a:outerShdw>
              </a:effectLst>
              <a:latin typeface="+mj-lt"/>
              <a:ea typeface="+mj-ea"/>
              <a:cs typeface="+mj-cs"/>
            </a:endParaRPr>
          </a:p>
        </p:txBody>
      </p:sp>
      <p:sp>
        <p:nvSpPr>
          <p:cNvPr id="33" name="Arc 3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2 Rectángulo"/>
          <p:cNvSpPr/>
          <p:nvPr/>
        </p:nvSpPr>
        <p:spPr>
          <a:xfrm>
            <a:off x="3335481" y="591344"/>
            <a:ext cx="5179868" cy="5585619"/>
          </a:xfrm>
          <a:prstGeom prst="rect">
            <a:avLst/>
          </a:prstGeom>
        </p:spPr>
        <p:txBody>
          <a:bodyPr vert="horz" lIns="91440" tIns="45720" rIns="91440" bIns="45720" rtlCol="0" anchor="ctr">
            <a:normAutofit/>
          </a:bodyPr>
          <a:lstStyle/>
          <a:p>
            <a:pPr>
              <a:lnSpc>
                <a:spcPct val="90000"/>
              </a:lnSpc>
              <a:spcBef>
                <a:spcPct val="50000"/>
              </a:spcBef>
              <a:defRPr/>
            </a:pPr>
            <a:r>
              <a:rPr lang="en-US" b="1" dirty="0"/>
              <a:t>¿</a:t>
            </a:r>
            <a:r>
              <a:rPr lang="en-US" b="1" u="sng" dirty="0" err="1"/>
              <a:t>Cómo</a:t>
            </a:r>
            <a:r>
              <a:rPr lang="en-US" b="1" u="sng" dirty="0"/>
              <a:t> </a:t>
            </a:r>
            <a:r>
              <a:rPr lang="en-US" b="1" u="sng" dirty="0" err="1"/>
              <a:t>debemos</a:t>
            </a:r>
            <a:r>
              <a:rPr lang="en-US" b="1" u="sng" dirty="0"/>
              <a:t> </a:t>
            </a:r>
            <a:r>
              <a:rPr lang="en-US" b="1" u="sng" dirty="0" err="1"/>
              <a:t>actuar</a:t>
            </a:r>
            <a:r>
              <a:rPr lang="en-US" b="1" dirty="0"/>
              <a:t>?</a:t>
            </a:r>
            <a:endParaRPr lang="en-US" u="sng" dirty="0"/>
          </a:p>
          <a:p>
            <a:pPr indent="-228600">
              <a:lnSpc>
                <a:spcPct val="90000"/>
              </a:lnSpc>
              <a:spcBef>
                <a:spcPct val="50000"/>
              </a:spcBef>
              <a:buFont typeface="Arial" panose="020B0604020202020204" pitchFamily="34" charset="0"/>
              <a:buChar char="•"/>
              <a:defRPr/>
            </a:pPr>
            <a:r>
              <a:rPr lang="en-US" dirty="0"/>
              <a:t> No </a:t>
            </a:r>
            <a:r>
              <a:rPr lang="en-US" dirty="0" err="1"/>
              <a:t>debemos</a:t>
            </a:r>
            <a:r>
              <a:rPr lang="en-US" dirty="0"/>
              <a:t> </a:t>
            </a:r>
            <a:r>
              <a:rPr lang="en-US" dirty="0" err="1"/>
              <a:t>darles</a:t>
            </a:r>
            <a:r>
              <a:rPr lang="en-US" dirty="0"/>
              <a:t> la </a:t>
            </a:r>
            <a:r>
              <a:rPr lang="en-US" dirty="0" err="1"/>
              <a:t>razón</a:t>
            </a:r>
            <a:r>
              <a:rPr lang="en-US" dirty="0"/>
              <a:t> </a:t>
            </a:r>
            <a:r>
              <a:rPr lang="en-US" dirty="0" err="1"/>
              <a:t>pero</a:t>
            </a:r>
            <a:r>
              <a:rPr lang="en-US" dirty="0"/>
              <a:t> </a:t>
            </a:r>
            <a:r>
              <a:rPr lang="en-US" dirty="0" err="1"/>
              <a:t>tampoco</a:t>
            </a:r>
            <a:r>
              <a:rPr lang="en-US" dirty="0"/>
              <a:t> </a:t>
            </a:r>
            <a:r>
              <a:rPr lang="en-US" dirty="0" err="1"/>
              <a:t>debemos</a:t>
            </a:r>
            <a:r>
              <a:rPr lang="en-US" dirty="0"/>
              <a:t> </a:t>
            </a:r>
            <a:r>
              <a:rPr lang="en-US" dirty="0" err="1"/>
              <a:t>discutir</a:t>
            </a:r>
            <a:r>
              <a:rPr lang="en-US" dirty="0"/>
              <a:t> </a:t>
            </a:r>
            <a:r>
              <a:rPr lang="en-US" dirty="0" err="1"/>
              <a:t>sobre</a:t>
            </a:r>
            <a:r>
              <a:rPr lang="en-US" dirty="0"/>
              <a:t> la </a:t>
            </a:r>
            <a:r>
              <a:rPr lang="en-US" dirty="0" err="1"/>
              <a:t>verdad</a:t>
            </a:r>
            <a:r>
              <a:rPr lang="en-US" dirty="0"/>
              <a:t> ó no del </a:t>
            </a:r>
            <a:r>
              <a:rPr lang="en-US" dirty="0" err="1"/>
              <a:t>delirio</a:t>
            </a:r>
            <a:r>
              <a:rPr lang="en-US" dirty="0"/>
              <a:t>. </a:t>
            </a:r>
          </a:p>
          <a:p>
            <a:pPr indent="-228600">
              <a:lnSpc>
                <a:spcPct val="90000"/>
              </a:lnSpc>
              <a:spcBef>
                <a:spcPct val="50000"/>
              </a:spcBef>
              <a:buFont typeface="Arial" panose="020B0604020202020204" pitchFamily="34" charset="0"/>
              <a:buChar char="•"/>
              <a:defRPr/>
            </a:pPr>
            <a:r>
              <a:rPr lang="en-US" u="sng" dirty="0"/>
              <a:t> En </a:t>
            </a:r>
            <a:r>
              <a:rPr lang="en-US" u="sng" dirty="0" err="1"/>
              <a:t>caso</a:t>
            </a:r>
            <a:r>
              <a:rPr lang="en-US" u="sng" dirty="0"/>
              <a:t> de que </a:t>
            </a:r>
            <a:r>
              <a:rPr lang="en-US" u="sng" dirty="0" err="1"/>
              <a:t>refiera</a:t>
            </a:r>
            <a:r>
              <a:rPr lang="en-US" u="sng" dirty="0"/>
              <a:t> que ha </a:t>
            </a:r>
            <a:r>
              <a:rPr lang="en-US" u="sng" dirty="0" err="1"/>
              <a:t>perdido</a:t>
            </a:r>
            <a:r>
              <a:rPr lang="en-US" u="sng" dirty="0"/>
              <a:t> la </a:t>
            </a:r>
            <a:r>
              <a:rPr lang="en-US" u="sng" dirty="0" err="1"/>
              <a:t>cartilla</a:t>
            </a:r>
            <a:r>
              <a:rPr lang="en-US" u="sng" dirty="0"/>
              <a:t> del banco</a:t>
            </a:r>
            <a:r>
              <a:rPr lang="en-US" dirty="0"/>
              <a:t>, es </a:t>
            </a:r>
            <a:r>
              <a:rPr lang="en-US" dirty="0" err="1"/>
              <a:t>conveniente</a:t>
            </a:r>
            <a:r>
              <a:rPr lang="en-US" dirty="0"/>
              <a:t> </a:t>
            </a:r>
            <a:r>
              <a:rPr lang="en-US" dirty="0" err="1"/>
              <a:t>darle</a:t>
            </a:r>
            <a:r>
              <a:rPr lang="en-US" dirty="0"/>
              <a:t> </a:t>
            </a:r>
            <a:r>
              <a:rPr lang="en-US" dirty="0" err="1"/>
              <a:t>una</a:t>
            </a:r>
            <a:r>
              <a:rPr lang="en-US" dirty="0"/>
              <a:t> </a:t>
            </a:r>
            <a:r>
              <a:rPr lang="en-US" dirty="0" err="1"/>
              <a:t>cartilla</a:t>
            </a:r>
            <a:r>
              <a:rPr lang="en-US" dirty="0"/>
              <a:t> </a:t>
            </a:r>
            <a:r>
              <a:rPr lang="en-US" dirty="0" err="1"/>
              <a:t>caducada</a:t>
            </a:r>
            <a:r>
              <a:rPr lang="en-US" dirty="0"/>
              <a:t> para que la </a:t>
            </a:r>
            <a:r>
              <a:rPr lang="en-US" dirty="0" err="1"/>
              <a:t>mantenga</a:t>
            </a:r>
            <a:r>
              <a:rPr lang="en-US" dirty="0"/>
              <a:t> </a:t>
            </a:r>
            <a:r>
              <a:rPr lang="en-US" dirty="0" err="1"/>
              <a:t>en</a:t>
            </a:r>
            <a:r>
              <a:rPr lang="en-US" dirty="0"/>
              <a:t> </a:t>
            </a:r>
            <a:r>
              <a:rPr lang="en-US" dirty="0" err="1"/>
              <a:t>su</a:t>
            </a:r>
            <a:r>
              <a:rPr lang="en-US" dirty="0"/>
              <a:t> </a:t>
            </a:r>
            <a:r>
              <a:rPr lang="en-US" dirty="0" err="1"/>
              <a:t>poder</a:t>
            </a:r>
            <a:r>
              <a:rPr lang="en-US" dirty="0"/>
              <a:t>.</a:t>
            </a:r>
          </a:p>
          <a:p>
            <a:pPr indent="-228600">
              <a:lnSpc>
                <a:spcPct val="90000"/>
              </a:lnSpc>
              <a:spcBef>
                <a:spcPct val="50000"/>
              </a:spcBef>
              <a:buFont typeface="Arial" panose="020B0604020202020204" pitchFamily="34" charset="0"/>
              <a:buChar char="•"/>
              <a:defRPr/>
            </a:pPr>
            <a:r>
              <a:rPr lang="en-US" dirty="0"/>
              <a:t> </a:t>
            </a:r>
            <a:r>
              <a:rPr lang="en-US" u="sng" dirty="0" err="1"/>
              <a:t>Debemos</a:t>
            </a:r>
            <a:r>
              <a:rPr lang="en-US" u="sng" dirty="0"/>
              <a:t> </a:t>
            </a:r>
            <a:r>
              <a:rPr lang="en-US" u="sng" dirty="0" err="1"/>
              <a:t>evitar</a:t>
            </a:r>
            <a:r>
              <a:rPr lang="en-US" u="sng" dirty="0"/>
              <a:t> </a:t>
            </a:r>
            <a:r>
              <a:rPr lang="en-US" u="sng" dirty="0" err="1"/>
              <a:t>sentirnos</a:t>
            </a:r>
            <a:r>
              <a:rPr lang="en-US" u="sng" dirty="0"/>
              <a:t> </a:t>
            </a:r>
            <a:r>
              <a:rPr lang="en-US" u="sng" dirty="0" err="1"/>
              <a:t>ofendidos</a:t>
            </a:r>
            <a:r>
              <a:rPr lang="en-US" u="sng" dirty="0"/>
              <a:t> </a:t>
            </a:r>
            <a:r>
              <a:rPr lang="en-US" dirty="0" err="1"/>
              <a:t>cuando</a:t>
            </a:r>
            <a:r>
              <a:rPr lang="en-US" dirty="0"/>
              <a:t> </a:t>
            </a:r>
            <a:r>
              <a:rPr lang="en-US" dirty="0" err="1"/>
              <a:t>nos</a:t>
            </a:r>
            <a:r>
              <a:rPr lang="en-US" dirty="0"/>
              <a:t> </a:t>
            </a:r>
            <a:r>
              <a:rPr lang="en-US" dirty="0" err="1"/>
              <a:t>diga</a:t>
            </a:r>
            <a:r>
              <a:rPr lang="en-US" dirty="0"/>
              <a:t> que le </a:t>
            </a:r>
            <a:r>
              <a:rPr lang="en-US" dirty="0" err="1"/>
              <a:t>estamos</a:t>
            </a:r>
            <a:r>
              <a:rPr lang="en-US" dirty="0"/>
              <a:t> </a:t>
            </a:r>
            <a:r>
              <a:rPr lang="en-US" dirty="0" err="1"/>
              <a:t>robando</a:t>
            </a:r>
            <a:r>
              <a:rPr lang="en-US" dirty="0"/>
              <a:t>.</a:t>
            </a:r>
          </a:p>
          <a:p>
            <a:pPr indent="-228600">
              <a:lnSpc>
                <a:spcPct val="90000"/>
              </a:lnSpc>
              <a:spcBef>
                <a:spcPct val="50000"/>
              </a:spcBef>
              <a:buFont typeface="Arial" panose="020B0604020202020204" pitchFamily="34" charset="0"/>
              <a:buChar char="•"/>
              <a:defRPr/>
            </a:pPr>
            <a:r>
              <a:rPr lang="en-US" dirty="0"/>
              <a:t> </a:t>
            </a:r>
            <a:r>
              <a:rPr lang="en-US" u="sng" dirty="0"/>
              <a:t>Se </a:t>
            </a:r>
            <a:r>
              <a:rPr lang="en-US" u="sng" dirty="0" err="1"/>
              <a:t>deben</a:t>
            </a:r>
            <a:r>
              <a:rPr lang="en-US" u="sng" dirty="0"/>
              <a:t> </a:t>
            </a:r>
            <a:r>
              <a:rPr lang="en-US" u="sng" dirty="0" err="1"/>
              <a:t>corregir</a:t>
            </a:r>
            <a:r>
              <a:rPr lang="en-US" u="sng" dirty="0"/>
              <a:t> las </a:t>
            </a:r>
            <a:r>
              <a:rPr lang="en-US" u="sng" dirty="0" err="1"/>
              <a:t>deficiencias</a:t>
            </a:r>
            <a:r>
              <a:rPr lang="en-US" dirty="0"/>
              <a:t> </a:t>
            </a:r>
            <a:r>
              <a:rPr lang="en-US" dirty="0" err="1"/>
              <a:t>visuales</a:t>
            </a:r>
            <a:r>
              <a:rPr lang="en-US" dirty="0"/>
              <a:t> y </a:t>
            </a:r>
            <a:r>
              <a:rPr lang="en-US" dirty="0" err="1"/>
              <a:t>auditivas</a:t>
            </a:r>
            <a:r>
              <a:rPr lang="en-US" dirty="0"/>
              <a:t>.</a:t>
            </a:r>
          </a:p>
          <a:p>
            <a:pPr indent="-228600">
              <a:lnSpc>
                <a:spcPct val="90000"/>
              </a:lnSpc>
              <a:spcBef>
                <a:spcPct val="50000"/>
              </a:spcBef>
              <a:buFont typeface="Arial" panose="020B0604020202020204" pitchFamily="34" charset="0"/>
              <a:buChar char="•"/>
              <a:defRPr/>
            </a:pPr>
            <a:r>
              <a:rPr lang="en-US" dirty="0"/>
              <a:t> </a:t>
            </a:r>
            <a:r>
              <a:rPr lang="en-US" dirty="0" err="1"/>
              <a:t>Cuando</a:t>
            </a:r>
            <a:r>
              <a:rPr lang="en-US" dirty="0"/>
              <a:t> no </a:t>
            </a:r>
            <a:r>
              <a:rPr lang="en-US" dirty="0" err="1"/>
              <a:t>entienda</a:t>
            </a:r>
            <a:r>
              <a:rPr lang="en-US" dirty="0"/>
              <a:t> bien lo que </a:t>
            </a:r>
            <a:r>
              <a:rPr lang="en-US" dirty="0" err="1"/>
              <a:t>ve</a:t>
            </a:r>
            <a:r>
              <a:rPr lang="en-US" dirty="0"/>
              <a:t> o </a:t>
            </a:r>
            <a:r>
              <a:rPr lang="en-US" dirty="0" err="1"/>
              <a:t>escucha</a:t>
            </a:r>
            <a:r>
              <a:rPr lang="en-US" dirty="0"/>
              <a:t>, hay que </a:t>
            </a:r>
            <a:r>
              <a:rPr lang="en-US" dirty="0" err="1"/>
              <a:t>repetírselo</a:t>
            </a:r>
            <a:r>
              <a:rPr lang="en-US" dirty="0"/>
              <a:t> </a:t>
            </a:r>
            <a:r>
              <a:rPr lang="en-US" dirty="0" err="1"/>
              <a:t>si</a:t>
            </a:r>
            <a:r>
              <a:rPr lang="en-US" dirty="0"/>
              <a:t> es </a:t>
            </a:r>
            <a:r>
              <a:rPr lang="en-US" dirty="0" err="1"/>
              <a:t>posible</a:t>
            </a:r>
            <a:r>
              <a:rPr lang="en-US" dirty="0"/>
              <a:t> hasta que lo </a:t>
            </a:r>
            <a:r>
              <a:rPr lang="en-US" dirty="0" err="1"/>
              <a:t>entienda</a:t>
            </a:r>
            <a:r>
              <a:rPr lang="en-US" dirty="0"/>
              <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5409" y="1011045"/>
            <a:ext cx="3277394"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Rectángulo"/>
          <p:cNvSpPr/>
          <p:nvPr/>
        </p:nvSpPr>
        <p:spPr>
          <a:xfrm>
            <a:off x="717619" y="1112969"/>
            <a:ext cx="3277394" cy="4166010"/>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3400" b="1" kern="1200" dirty="0">
                <a:solidFill>
                  <a:srgbClr val="FFFFFF"/>
                </a:solidFill>
                <a:effectLst>
                  <a:outerShdw blurRad="38100" dist="38100" dir="2700000" algn="tl">
                    <a:srgbClr val="000000">
                      <a:alpha val="43137"/>
                    </a:srgbClr>
                  </a:outerShdw>
                </a:effectLst>
                <a:latin typeface="+mj-lt"/>
                <a:ea typeface="+mj-ea"/>
                <a:cs typeface="+mj-cs"/>
              </a:rPr>
              <a:t>PSICOSIS ALUCINATORIA</a:t>
            </a:r>
          </a:p>
          <a:p>
            <a:pPr>
              <a:lnSpc>
                <a:spcPct val="90000"/>
              </a:lnSpc>
              <a:spcBef>
                <a:spcPct val="0"/>
              </a:spcBef>
              <a:spcAft>
                <a:spcPts val="600"/>
              </a:spcAft>
              <a:defRPr/>
            </a:pPr>
            <a:r>
              <a:rPr lang="en-US" sz="3400" b="1" kern="1200" dirty="0">
                <a:solidFill>
                  <a:srgbClr val="FFFFFF"/>
                </a:solidFill>
                <a:latin typeface="+mj-lt"/>
                <a:ea typeface="+mj-ea"/>
                <a:cs typeface="+mj-cs"/>
              </a:rPr>
              <a:t>LAS ALUCINACIONES </a:t>
            </a:r>
            <a:r>
              <a:rPr lang="en-US" sz="3400" kern="1200" dirty="0" err="1">
                <a:solidFill>
                  <a:srgbClr val="FFFFFF"/>
                </a:solidFill>
                <a:effectLst>
                  <a:outerShdw blurRad="38100" dist="38100" dir="2700000" algn="tl">
                    <a:srgbClr val="000000">
                      <a:alpha val="43137"/>
                    </a:srgbClr>
                  </a:outerShdw>
                </a:effectLst>
                <a:latin typeface="+mj-lt"/>
                <a:ea typeface="+mj-ea"/>
                <a:cs typeface="+mj-cs"/>
              </a:rPr>
              <a:t>más</a:t>
            </a:r>
            <a:r>
              <a:rPr lang="en-US" sz="3400" kern="1200" dirty="0">
                <a:solidFill>
                  <a:srgbClr val="FFFFFF"/>
                </a:solidFill>
                <a:effectLst>
                  <a:outerShdw blurRad="38100" dist="38100" dir="2700000" algn="tl">
                    <a:srgbClr val="000000">
                      <a:alpha val="43137"/>
                    </a:srgbClr>
                  </a:outerShdw>
                </a:effectLst>
                <a:latin typeface="+mj-lt"/>
                <a:ea typeface="+mj-ea"/>
                <a:cs typeface="+mj-cs"/>
              </a:rPr>
              <a:t> </a:t>
            </a:r>
            <a:r>
              <a:rPr lang="en-US" sz="3400" kern="1200" dirty="0" err="1">
                <a:solidFill>
                  <a:srgbClr val="FFFFFF"/>
                </a:solidFill>
                <a:effectLst>
                  <a:outerShdw blurRad="38100" dist="38100" dir="2700000" algn="tl">
                    <a:srgbClr val="000000">
                      <a:alpha val="43137"/>
                    </a:srgbClr>
                  </a:outerShdw>
                </a:effectLst>
                <a:latin typeface="+mj-lt"/>
                <a:ea typeface="+mj-ea"/>
                <a:cs typeface="+mj-cs"/>
              </a:rPr>
              <a:t>frecuentes</a:t>
            </a:r>
            <a:r>
              <a:rPr lang="en-US" sz="3400" kern="1200" dirty="0">
                <a:solidFill>
                  <a:srgbClr val="FFFFFF"/>
                </a:solidFill>
                <a:effectLst>
                  <a:outerShdw blurRad="38100" dist="38100" dir="2700000" algn="tl">
                    <a:srgbClr val="000000">
                      <a:alpha val="43137"/>
                    </a:srgbClr>
                  </a:outerShdw>
                </a:effectLst>
                <a:latin typeface="+mj-lt"/>
                <a:ea typeface="+mj-ea"/>
                <a:cs typeface="+mj-cs"/>
              </a:rPr>
              <a:t> son </a:t>
            </a:r>
            <a:r>
              <a:rPr lang="en-US" sz="3400" u="sng" kern="1200" dirty="0">
                <a:solidFill>
                  <a:srgbClr val="FFFFFF"/>
                </a:solidFill>
                <a:effectLst>
                  <a:outerShdw blurRad="38100" dist="38100" dir="2700000" algn="tl">
                    <a:srgbClr val="000000">
                      <a:alpha val="43137"/>
                    </a:srgbClr>
                  </a:outerShdw>
                </a:effectLst>
                <a:latin typeface="+mj-lt"/>
                <a:ea typeface="+mj-ea"/>
                <a:cs typeface="+mj-cs"/>
              </a:rPr>
              <a:t>las </a:t>
            </a:r>
            <a:r>
              <a:rPr lang="en-US" sz="3400" u="sng" kern="1200" dirty="0" err="1">
                <a:solidFill>
                  <a:srgbClr val="FFFFFF"/>
                </a:solidFill>
                <a:effectLst>
                  <a:outerShdw blurRad="38100" dist="38100" dir="2700000" algn="tl">
                    <a:srgbClr val="000000">
                      <a:alpha val="43137"/>
                    </a:srgbClr>
                  </a:outerShdw>
                </a:effectLst>
                <a:latin typeface="+mj-lt"/>
                <a:ea typeface="+mj-ea"/>
                <a:cs typeface="+mj-cs"/>
              </a:rPr>
              <a:t>visuales</a:t>
            </a:r>
            <a:br>
              <a:rPr lang="en-US" sz="3400" i="1" u="sng" kern="1200" dirty="0">
                <a:solidFill>
                  <a:srgbClr val="FFFFFF"/>
                </a:solidFill>
                <a:effectLst>
                  <a:outerShdw blurRad="38100" dist="38100" dir="2700000" algn="tl">
                    <a:srgbClr val="000000">
                      <a:alpha val="43137"/>
                    </a:srgbClr>
                  </a:outerShdw>
                </a:effectLst>
                <a:latin typeface="+mj-lt"/>
                <a:ea typeface="+mj-ea"/>
                <a:cs typeface="+mj-cs"/>
              </a:rPr>
            </a:br>
            <a:endParaRPr lang="en-US" sz="3400" kern="1200" dirty="0">
              <a:solidFill>
                <a:srgbClr val="FFFFFF"/>
              </a:solidFill>
              <a:effectLst>
                <a:outerShdw blurRad="38100" dist="38100" dir="2700000" algn="tl">
                  <a:srgbClr val="000000">
                    <a:alpha val="43137"/>
                  </a:srgbClr>
                </a:outerShdw>
              </a:effectLst>
              <a:latin typeface="+mj-lt"/>
              <a:ea typeface="+mj-ea"/>
              <a:cs typeface="+mj-cs"/>
            </a:endParaRP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0"/>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71133" y="-1"/>
            <a:ext cx="130305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2 Rectángulo"/>
          <p:cNvSpPr/>
          <p:nvPr/>
        </p:nvSpPr>
        <p:spPr>
          <a:xfrm>
            <a:off x="4572000" y="820880"/>
            <a:ext cx="3943349" cy="4889350"/>
          </a:xfrm>
          <a:prstGeom prst="rect">
            <a:avLst/>
          </a:prstGeom>
        </p:spPr>
        <p:txBody>
          <a:bodyPr vert="horz" lIns="91440" tIns="45720" rIns="91440" bIns="45720" rtlCol="0" anchor="t">
            <a:normAutofit/>
          </a:bodyPr>
          <a:lstStyle/>
          <a:p>
            <a:pPr indent="-228600">
              <a:lnSpc>
                <a:spcPct val="90000"/>
              </a:lnSpc>
              <a:spcBef>
                <a:spcPct val="50000"/>
              </a:spcBef>
              <a:buFont typeface="Arial" panose="020B0604020202020204" pitchFamily="34" charset="0"/>
              <a:buChar char="•"/>
              <a:defRPr/>
            </a:pPr>
            <a:r>
              <a:rPr lang="en-US" sz="1700" b="1" u="sng"/>
              <a:t>¿Cómo debemos actuar?</a:t>
            </a:r>
            <a:endParaRPr lang="en-US" sz="1700" u="sng"/>
          </a:p>
          <a:p>
            <a:pPr indent="-228600">
              <a:lnSpc>
                <a:spcPct val="90000"/>
              </a:lnSpc>
              <a:spcBef>
                <a:spcPct val="50000"/>
              </a:spcBef>
              <a:buFont typeface="Arial" panose="020B0604020202020204" pitchFamily="34" charset="0"/>
              <a:buChar char="•"/>
              <a:defRPr/>
            </a:pPr>
            <a:r>
              <a:rPr lang="en-US" sz="1700"/>
              <a:t>Cuando un paciente ve cosas que no existen, u oye voces, y está convencido que es cierto:</a:t>
            </a:r>
          </a:p>
          <a:p>
            <a:pPr indent="-228600">
              <a:lnSpc>
                <a:spcPct val="90000"/>
              </a:lnSpc>
              <a:spcBef>
                <a:spcPct val="50000"/>
              </a:spcBef>
              <a:buFont typeface="Arial" panose="020B0604020202020204" pitchFamily="34" charset="0"/>
              <a:buChar char="•"/>
              <a:defRPr/>
            </a:pPr>
            <a:r>
              <a:rPr lang="en-US" sz="1700"/>
              <a:t> No debemos entrar en una discusión frontal, ni perder los papeles discutiendo con él sobre la alucinación, solo desencadenaremos en          el paciente un cuadro de  irritación y agresividad. </a:t>
            </a:r>
            <a:r>
              <a:rPr lang="en-US" sz="1700" u="sng"/>
              <a:t>Debemos acercarnos al paciente identificándonos</a:t>
            </a:r>
            <a:r>
              <a:rPr lang="en-US" sz="1700"/>
              <a:t>. Es importante distraerle con otra cosa o cambiar de actividad. </a:t>
            </a:r>
          </a:p>
          <a:p>
            <a:pPr indent="-228600">
              <a:lnSpc>
                <a:spcPct val="90000"/>
              </a:lnSpc>
              <a:spcBef>
                <a:spcPct val="50000"/>
              </a:spcBef>
              <a:buFont typeface="Arial" panose="020B0604020202020204" pitchFamily="34" charset="0"/>
              <a:buChar char="•"/>
              <a:defRPr/>
            </a:pPr>
            <a:r>
              <a:rPr lang="en-US" sz="1700"/>
              <a:t> </a:t>
            </a:r>
            <a:r>
              <a:rPr lang="en-US" sz="1700" u="sng"/>
              <a:t>Es fundamental encontrar la causa</a:t>
            </a:r>
            <a:r>
              <a:rPr lang="en-US" sz="1700"/>
              <a:t> que la ha originado, </a:t>
            </a:r>
            <a:r>
              <a:rPr lang="en-US" sz="1700" u="sng"/>
              <a:t>el momento  del día</a:t>
            </a:r>
            <a:r>
              <a:rPr lang="en-US" sz="1700"/>
              <a:t> en el que se produce y </a:t>
            </a:r>
            <a:r>
              <a:rPr lang="en-US" sz="1700" u="sng"/>
              <a:t>realizar una revisión           de la medicación</a:t>
            </a:r>
            <a:r>
              <a:rPr lang="en-US" sz="1700"/>
              <a:t>  que está tomando.</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563731" y="5717905"/>
            <a:ext cx="1328706"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99729" y="6258755"/>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327" name="Rectangle 56326">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29" name="Rectangle: Rounded Corners 56328">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5409" y="1011045"/>
            <a:ext cx="3277394"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22" name="1 Rectángulo"/>
          <p:cNvSpPr>
            <a:spLocks noChangeArrowheads="1"/>
          </p:cNvSpPr>
          <p:nvPr/>
        </p:nvSpPr>
        <p:spPr bwMode="auto">
          <a:xfrm>
            <a:off x="717619" y="1112969"/>
            <a:ext cx="2952974" cy="4166010"/>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4400" b="1" kern="1200" dirty="0">
                <a:solidFill>
                  <a:srgbClr val="FFFFFF"/>
                </a:solidFill>
                <a:effectLst>
                  <a:outerShdw blurRad="38100" dist="38100" dir="2700000" algn="tl">
                    <a:srgbClr val="000000">
                      <a:alpha val="43137"/>
                    </a:srgbClr>
                  </a:outerShdw>
                </a:effectLst>
                <a:latin typeface="+mj-lt"/>
                <a:ea typeface="+mj-ea"/>
                <a:cs typeface="+mj-cs"/>
              </a:rPr>
              <a:t> </a:t>
            </a:r>
            <a:r>
              <a:rPr lang="en-US" sz="2400" b="1" kern="1200" dirty="0">
                <a:solidFill>
                  <a:srgbClr val="FFFFFF"/>
                </a:solidFill>
                <a:effectLst>
                  <a:outerShdw blurRad="38100" dist="38100" dir="2700000" algn="tl">
                    <a:srgbClr val="000000">
                      <a:alpha val="43137"/>
                    </a:srgbClr>
                  </a:outerShdw>
                </a:effectLst>
                <a:latin typeface="+mj-lt"/>
                <a:ea typeface="+mj-ea"/>
                <a:cs typeface="+mj-cs"/>
              </a:rPr>
              <a:t>FALSOS RECONOCIMIENTOS </a:t>
            </a:r>
            <a:endParaRPr lang="en-US" sz="4400" b="1" kern="1200" dirty="0">
              <a:solidFill>
                <a:srgbClr val="FFFFFF"/>
              </a:solidFill>
              <a:effectLst>
                <a:outerShdw blurRad="38100" dist="38100" dir="2700000" algn="tl">
                  <a:srgbClr val="000000">
                    <a:alpha val="43137"/>
                  </a:srgbClr>
                </a:outerShdw>
              </a:effectLst>
              <a:latin typeface="+mj-lt"/>
              <a:ea typeface="+mj-ea"/>
              <a:cs typeface="+mj-cs"/>
            </a:endParaRPr>
          </a:p>
        </p:txBody>
      </p:sp>
      <p:sp>
        <p:nvSpPr>
          <p:cNvPr id="56331" name="Freeform: Shape 56330">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0"/>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333" name="Freeform: Shape 56332">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71133" y="-1"/>
            <a:ext cx="130305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56335" name="Freeform: Shape 56334">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3 Rectángulo"/>
          <p:cNvSpPr/>
          <p:nvPr/>
        </p:nvSpPr>
        <p:spPr>
          <a:xfrm>
            <a:off x="4572000" y="820880"/>
            <a:ext cx="4464496" cy="3040168"/>
          </a:xfrm>
          <a:prstGeom prst="rect">
            <a:avLst/>
          </a:prstGeom>
        </p:spPr>
        <p:txBody>
          <a:bodyPr vert="horz" lIns="91440" tIns="45720" rIns="91440" bIns="45720" rtlCol="0" anchor="t">
            <a:normAutofit/>
          </a:bodyPr>
          <a:lstStyle/>
          <a:p>
            <a:pPr indent="-228600" algn="just">
              <a:lnSpc>
                <a:spcPct val="90000"/>
              </a:lnSpc>
              <a:buFont typeface="Arial" panose="020B0604020202020204" pitchFamily="34" charset="0"/>
              <a:buChar char="•"/>
              <a:defRPr/>
            </a:pPr>
            <a:r>
              <a:rPr lang="en-US" b="1" dirty="0" err="1"/>
              <a:t>Huésped</a:t>
            </a:r>
            <a:r>
              <a:rPr lang="en-US" b="1" dirty="0"/>
              <a:t> </a:t>
            </a:r>
            <a:r>
              <a:rPr lang="en-US" b="1" dirty="0" err="1"/>
              <a:t>fantasma</a:t>
            </a:r>
            <a:r>
              <a:rPr lang="en-US" dirty="0"/>
              <a:t>: </a:t>
            </a:r>
            <a:r>
              <a:rPr lang="en-US" dirty="0" err="1"/>
              <a:t>Queja</a:t>
            </a:r>
            <a:r>
              <a:rPr lang="en-US" dirty="0"/>
              <a:t> de la </a:t>
            </a:r>
            <a:r>
              <a:rPr lang="en-US" dirty="0" err="1"/>
              <a:t>presencia</a:t>
            </a:r>
            <a:r>
              <a:rPr lang="en-US" dirty="0"/>
              <a:t> de </a:t>
            </a:r>
            <a:r>
              <a:rPr lang="en-US" dirty="0" err="1"/>
              <a:t>extraños</a:t>
            </a:r>
            <a:r>
              <a:rPr lang="en-US" dirty="0"/>
              <a:t> </a:t>
            </a:r>
            <a:r>
              <a:rPr lang="en-US" dirty="0" err="1"/>
              <a:t>en</a:t>
            </a:r>
            <a:r>
              <a:rPr lang="en-US" dirty="0"/>
              <a:t> casa     (</a:t>
            </a:r>
            <a:r>
              <a:rPr lang="en-US" dirty="0" err="1"/>
              <a:t>el</a:t>
            </a:r>
            <a:r>
              <a:rPr lang="en-US" dirty="0"/>
              <a:t> </a:t>
            </a:r>
            <a:r>
              <a:rPr lang="en-US" dirty="0" err="1"/>
              <a:t>más</a:t>
            </a:r>
            <a:r>
              <a:rPr lang="en-US" dirty="0"/>
              <a:t> </a:t>
            </a:r>
            <a:r>
              <a:rPr lang="en-US" dirty="0" err="1"/>
              <a:t>frecuente</a:t>
            </a:r>
            <a:r>
              <a:rPr lang="en-US" dirty="0"/>
              <a:t>).</a:t>
            </a:r>
          </a:p>
          <a:p>
            <a:pPr algn="just">
              <a:lnSpc>
                <a:spcPct val="90000"/>
              </a:lnSpc>
              <a:defRPr/>
            </a:pPr>
            <a:r>
              <a:rPr lang="en-US" dirty="0"/>
              <a:t>  </a:t>
            </a:r>
          </a:p>
          <a:p>
            <a:pPr indent="-228600" algn="just">
              <a:lnSpc>
                <a:spcPct val="90000"/>
              </a:lnSpc>
              <a:buFont typeface="Arial" panose="020B0604020202020204" pitchFamily="34" charset="0"/>
              <a:buChar char="•"/>
              <a:defRPr/>
            </a:pPr>
            <a:r>
              <a:rPr lang="en-US" b="1" dirty="0" err="1"/>
              <a:t>Síndrome</a:t>
            </a:r>
            <a:r>
              <a:rPr lang="en-US" b="1" dirty="0"/>
              <a:t> de Capgras</a:t>
            </a:r>
            <a:r>
              <a:rPr lang="en-US" dirty="0"/>
              <a:t>: El </a:t>
            </a:r>
            <a:r>
              <a:rPr lang="en-US" dirty="0" err="1"/>
              <a:t>paciente</a:t>
            </a:r>
            <a:r>
              <a:rPr lang="en-US" dirty="0"/>
              <a:t> </a:t>
            </a:r>
            <a:r>
              <a:rPr lang="en-US" dirty="0" err="1"/>
              <a:t>piensa</a:t>
            </a:r>
            <a:r>
              <a:rPr lang="en-US" dirty="0"/>
              <a:t> que </a:t>
            </a:r>
            <a:r>
              <a:rPr lang="en-US" dirty="0" err="1"/>
              <a:t>el</a:t>
            </a:r>
            <a:r>
              <a:rPr lang="en-US" dirty="0"/>
              <a:t> </a:t>
            </a:r>
            <a:r>
              <a:rPr lang="en-US" dirty="0" err="1"/>
              <a:t>cónyuge</a:t>
            </a:r>
            <a:r>
              <a:rPr lang="en-US" dirty="0"/>
              <a:t> o </a:t>
            </a:r>
            <a:r>
              <a:rPr lang="en-US" dirty="0" err="1"/>
              <a:t>el</a:t>
            </a:r>
            <a:r>
              <a:rPr lang="en-US" dirty="0"/>
              <a:t> </a:t>
            </a:r>
            <a:r>
              <a:rPr lang="en-US" dirty="0" err="1"/>
              <a:t>cuidador</a:t>
            </a:r>
            <a:r>
              <a:rPr lang="en-US" dirty="0"/>
              <a:t> ha </a:t>
            </a:r>
            <a:r>
              <a:rPr lang="en-US" dirty="0" err="1"/>
              <a:t>sido</a:t>
            </a:r>
            <a:r>
              <a:rPr lang="en-US" dirty="0"/>
              <a:t> </a:t>
            </a:r>
            <a:r>
              <a:rPr lang="en-US" dirty="0" err="1"/>
              <a:t>suplantado</a:t>
            </a:r>
            <a:r>
              <a:rPr lang="en-US" dirty="0"/>
              <a:t> </a:t>
            </a:r>
            <a:r>
              <a:rPr lang="en-US" dirty="0" err="1"/>
              <a:t>por</a:t>
            </a:r>
            <a:r>
              <a:rPr lang="en-US" dirty="0"/>
              <a:t> un doble.</a:t>
            </a:r>
          </a:p>
          <a:p>
            <a:pPr algn="just">
              <a:lnSpc>
                <a:spcPct val="90000"/>
              </a:lnSpc>
              <a:defRPr/>
            </a:pPr>
            <a:endParaRPr lang="en-US" dirty="0"/>
          </a:p>
          <a:p>
            <a:pPr indent="-228600" algn="just">
              <a:lnSpc>
                <a:spcPct val="90000"/>
              </a:lnSpc>
              <a:buFont typeface="Arial" panose="020B0604020202020204" pitchFamily="34" charset="0"/>
              <a:buChar char="•"/>
              <a:defRPr/>
            </a:pPr>
            <a:r>
              <a:rPr lang="en-US" b="1" dirty="0" err="1"/>
              <a:t>Signo</a:t>
            </a:r>
            <a:r>
              <a:rPr lang="en-US" b="1" dirty="0"/>
              <a:t> del </a:t>
            </a:r>
            <a:r>
              <a:rPr lang="en-US" b="1" dirty="0" err="1"/>
              <a:t>espejo</a:t>
            </a:r>
            <a:r>
              <a:rPr lang="en-US" b="1" dirty="0"/>
              <a:t>: </a:t>
            </a:r>
            <a:r>
              <a:rPr lang="en-US" dirty="0"/>
              <a:t>El </a:t>
            </a:r>
            <a:r>
              <a:rPr lang="en-US" dirty="0" err="1"/>
              <a:t>paciente</a:t>
            </a:r>
            <a:r>
              <a:rPr lang="en-US" dirty="0"/>
              <a:t> conversa </a:t>
            </a:r>
            <a:r>
              <a:rPr lang="en-US" dirty="0" err="1"/>
              <a:t>consigo</a:t>
            </a:r>
            <a:r>
              <a:rPr lang="en-US" dirty="0"/>
              <a:t> </a:t>
            </a:r>
            <a:r>
              <a:rPr lang="en-US" dirty="0" err="1"/>
              <a:t>mismo</a:t>
            </a:r>
            <a:r>
              <a:rPr lang="en-US" dirty="0"/>
              <a:t> ante </a:t>
            </a:r>
            <a:r>
              <a:rPr lang="en-US" dirty="0" err="1"/>
              <a:t>su</a:t>
            </a:r>
            <a:r>
              <a:rPr lang="en-US" dirty="0"/>
              <a:t> imagen </a:t>
            </a:r>
            <a:r>
              <a:rPr lang="en-US" dirty="0" err="1"/>
              <a:t>reflejada</a:t>
            </a:r>
            <a:r>
              <a:rPr lang="en-US" dirty="0"/>
              <a:t> sin </a:t>
            </a:r>
            <a:r>
              <a:rPr lang="en-US" dirty="0" err="1"/>
              <a:t>reconocerla</a:t>
            </a:r>
            <a:r>
              <a:rPr lang="en-US" dirty="0"/>
              <a:t> </a:t>
            </a:r>
            <a:r>
              <a:rPr lang="en-US" dirty="0" err="1"/>
              <a:t>como</a:t>
            </a:r>
            <a:r>
              <a:rPr lang="en-US" dirty="0"/>
              <a:t> </a:t>
            </a:r>
            <a:r>
              <a:rPr lang="en-US" dirty="0" err="1"/>
              <a:t>propia</a:t>
            </a:r>
            <a:r>
              <a:rPr lang="en-US" dirty="0"/>
              <a:t>. En </a:t>
            </a:r>
            <a:r>
              <a:rPr lang="en-US" dirty="0" err="1"/>
              <a:t>ocasiones</a:t>
            </a:r>
            <a:r>
              <a:rPr lang="en-US" dirty="0"/>
              <a:t> </a:t>
            </a:r>
            <a:r>
              <a:rPr lang="en-US" dirty="0" err="1"/>
              <a:t>puede</a:t>
            </a:r>
            <a:r>
              <a:rPr lang="en-US" dirty="0"/>
              <a:t> </a:t>
            </a:r>
            <a:r>
              <a:rPr lang="en-US" dirty="0" err="1"/>
              <a:t>hablar</a:t>
            </a:r>
            <a:r>
              <a:rPr lang="en-US" dirty="0"/>
              <a:t> con </a:t>
            </a:r>
            <a:r>
              <a:rPr lang="en-US" dirty="0" err="1"/>
              <a:t>los</a:t>
            </a:r>
            <a:r>
              <a:rPr lang="en-US" dirty="0"/>
              <a:t> </a:t>
            </a:r>
            <a:r>
              <a:rPr lang="en-US" dirty="0" err="1"/>
              <a:t>personajes</a:t>
            </a:r>
            <a:r>
              <a:rPr lang="en-US" dirty="0"/>
              <a:t> de la TV.</a:t>
            </a:r>
          </a:p>
          <a:p>
            <a:pPr indent="-228600">
              <a:lnSpc>
                <a:spcPct val="90000"/>
              </a:lnSpc>
              <a:spcBef>
                <a:spcPct val="50000"/>
              </a:spcBef>
              <a:buFont typeface="Arial" panose="020B0604020202020204" pitchFamily="34" charset="0"/>
              <a:buChar char="•"/>
              <a:defRPr/>
            </a:pPr>
            <a:endParaRPr lang="en-US" b="1" u="sng" dirty="0">
              <a:effectLst>
                <a:outerShdw blurRad="38100" dist="38100" dir="2700000" algn="tl">
                  <a:srgbClr val="666633"/>
                </a:outerShdw>
              </a:effectLst>
            </a:endParaRPr>
          </a:p>
        </p:txBody>
      </p:sp>
      <p:sp>
        <p:nvSpPr>
          <p:cNvPr id="56337" name="Freeform: Shape 56336">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6339" name="Freeform: Shape 56338">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563731" y="5717905"/>
            <a:ext cx="1328706"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56341" name="Freeform: Shape 56340">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99729" y="6258755"/>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4 Rectángulo"/>
          <p:cNvSpPr/>
          <p:nvPr/>
        </p:nvSpPr>
        <p:spPr>
          <a:xfrm>
            <a:off x="4499992" y="4077072"/>
            <a:ext cx="4032448" cy="1877437"/>
          </a:xfrm>
          <a:prstGeom prst="rect">
            <a:avLst/>
          </a:prstGeom>
          <a:ln w="28575">
            <a:solidFill>
              <a:schemeClr val="tx1"/>
            </a:solidFill>
          </a:ln>
        </p:spPr>
        <p:txBody>
          <a:bodyPr wrap="square">
            <a:spAutoFit/>
          </a:bodyPr>
          <a:lstStyle/>
          <a:p>
            <a:pPr algn="l">
              <a:spcBef>
                <a:spcPct val="50000"/>
              </a:spcBef>
              <a:defRPr/>
            </a:pPr>
            <a:r>
              <a:rPr lang="es-ES" sz="2000" b="1" dirty="0"/>
              <a:t>¿Cómo debemos actuar?</a:t>
            </a:r>
            <a:endParaRPr lang="es-ES" sz="1600" dirty="0"/>
          </a:p>
          <a:p>
            <a:pPr algn="l">
              <a:spcBef>
                <a:spcPct val="50000"/>
              </a:spcBef>
              <a:buFontTx/>
              <a:buChar char="•"/>
              <a:defRPr/>
            </a:pPr>
            <a:r>
              <a:rPr lang="es-ES" sz="1400" dirty="0"/>
              <a:t> </a:t>
            </a:r>
            <a:r>
              <a:rPr lang="es-ES" sz="1600" dirty="0"/>
              <a:t>Si el paciente se enfada con el espejo o se asusta, es recomendable retirarlo o separarlo de él.</a:t>
            </a:r>
          </a:p>
          <a:p>
            <a:pPr algn="l">
              <a:spcBef>
                <a:spcPct val="50000"/>
              </a:spcBef>
              <a:buFontTx/>
              <a:buChar char="•"/>
              <a:defRPr/>
            </a:pPr>
            <a:r>
              <a:rPr lang="es-ES" sz="1600" dirty="0"/>
              <a:t> Si habla o se altera con la TV, evitar ponerla cuando esté delante o llevarlo a otro sitio</a:t>
            </a:r>
            <a:r>
              <a:rPr lang="es-ES" sz="1400" dirty="0"/>
              <a:t>. </a:t>
            </a:r>
            <a:endParaRPr lang="es-E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Rectángulo"/>
          <p:cNvSpPr/>
          <p:nvPr/>
        </p:nvSpPr>
        <p:spPr>
          <a:xfrm>
            <a:off x="628650" y="365125"/>
            <a:ext cx="4168866" cy="1325563"/>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4400" b="1" kern="1200">
                <a:solidFill>
                  <a:schemeClr val="tx1"/>
                </a:solidFill>
                <a:effectLst>
                  <a:outerShdw blurRad="38100" dist="38100" dir="2700000" algn="tl">
                    <a:srgbClr val="000000">
                      <a:alpha val="43137"/>
                    </a:srgbClr>
                  </a:outerShdw>
                </a:effectLst>
                <a:latin typeface="+mj-lt"/>
                <a:ea typeface="+mj-ea"/>
                <a:cs typeface="+mj-cs"/>
              </a:rPr>
              <a:t>DESINHIBICIÓN SEXUAL </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2 Rectángulo"/>
          <p:cNvSpPr/>
          <p:nvPr/>
        </p:nvSpPr>
        <p:spPr>
          <a:xfrm>
            <a:off x="628650" y="1825625"/>
            <a:ext cx="4168866" cy="4351338"/>
          </a:xfrm>
          <a:prstGeom prst="rect">
            <a:avLst/>
          </a:prstGeom>
        </p:spPr>
        <p:txBody>
          <a:bodyPr vert="horz" lIns="91440" tIns="45720" rIns="91440" bIns="45720" rtlCol="0">
            <a:normAutofit/>
          </a:bodyPr>
          <a:lstStyle/>
          <a:p>
            <a:pPr>
              <a:lnSpc>
                <a:spcPct val="90000"/>
              </a:lnSpc>
              <a:spcBef>
                <a:spcPct val="50000"/>
              </a:spcBef>
              <a:defRPr/>
            </a:pPr>
            <a:r>
              <a:rPr lang="en-US" sz="1500" b="1" i="1" u="sng" dirty="0">
                <a:effectLst>
                  <a:outerShdw blurRad="38100" dist="38100" dir="2700000" algn="tl">
                    <a:srgbClr val="000000">
                      <a:alpha val="43137"/>
                    </a:srgbClr>
                  </a:outerShdw>
                </a:effectLst>
              </a:rPr>
              <a:t>¿</a:t>
            </a:r>
            <a:r>
              <a:rPr lang="en-US" sz="1500" b="1" i="1" u="sng" dirty="0" err="1">
                <a:effectLst>
                  <a:outerShdw blurRad="38100" dist="38100" dir="2700000" algn="tl">
                    <a:srgbClr val="000000">
                      <a:alpha val="43137"/>
                    </a:srgbClr>
                  </a:outerShdw>
                </a:effectLst>
              </a:rPr>
              <a:t>Cómo</a:t>
            </a:r>
            <a:r>
              <a:rPr lang="en-US" sz="1500" b="1" i="1" u="sng" dirty="0">
                <a:effectLst>
                  <a:outerShdw blurRad="38100" dist="38100" dir="2700000" algn="tl">
                    <a:srgbClr val="000000">
                      <a:alpha val="43137"/>
                    </a:srgbClr>
                  </a:outerShdw>
                </a:effectLst>
              </a:rPr>
              <a:t> </a:t>
            </a:r>
            <a:r>
              <a:rPr lang="en-US" sz="1500" b="1" i="1" u="sng" dirty="0" err="1">
                <a:effectLst>
                  <a:outerShdw blurRad="38100" dist="38100" dir="2700000" algn="tl">
                    <a:srgbClr val="000000">
                      <a:alpha val="43137"/>
                    </a:srgbClr>
                  </a:outerShdw>
                </a:effectLst>
              </a:rPr>
              <a:t>debemos</a:t>
            </a:r>
            <a:r>
              <a:rPr lang="en-US" sz="1500" b="1" i="1" u="sng" dirty="0">
                <a:effectLst>
                  <a:outerShdw blurRad="38100" dist="38100" dir="2700000" algn="tl">
                    <a:srgbClr val="000000">
                      <a:alpha val="43137"/>
                    </a:srgbClr>
                  </a:outerShdw>
                </a:effectLst>
              </a:rPr>
              <a:t> </a:t>
            </a:r>
            <a:r>
              <a:rPr lang="en-US" sz="1500" b="1" i="1" u="sng" dirty="0" err="1">
                <a:effectLst>
                  <a:outerShdw blurRad="38100" dist="38100" dir="2700000" algn="tl">
                    <a:srgbClr val="000000">
                      <a:alpha val="43137"/>
                    </a:srgbClr>
                  </a:outerShdw>
                </a:effectLst>
              </a:rPr>
              <a:t>actuar</a:t>
            </a:r>
            <a:r>
              <a:rPr lang="en-US" sz="1500" b="1" i="1" u="sng" dirty="0">
                <a:effectLst>
                  <a:outerShdw blurRad="38100" dist="38100" dir="2700000" algn="tl">
                    <a:srgbClr val="000000">
                      <a:alpha val="43137"/>
                    </a:srgbClr>
                  </a:outerShdw>
                </a:effectLst>
              </a:rPr>
              <a:t>?</a:t>
            </a:r>
          </a:p>
          <a:p>
            <a:pPr indent="-228600">
              <a:lnSpc>
                <a:spcPct val="90000"/>
              </a:lnSpc>
              <a:spcBef>
                <a:spcPct val="50000"/>
              </a:spcBef>
              <a:buFont typeface="Arial" panose="020B0604020202020204" pitchFamily="34" charset="0"/>
              <a:buChar char="•"/>
              <a:defRPr/>
            </a:pPr>
            <a:endParaRPr lang="en-US" sz="1500" u="sng" dirty="0"/>
          </a:p>
          <a:p>
            <a:pPr indent="-228600">
              <a:lnSpc>
                <a:spcPct val="90000"/>
              </a:lnSpc>
              <a:spcBef>
                <a:spcPct val="50000"/>
              </a:spcBef>
              <a:buFont typeface="Arial" panose="020B0604020202020204" pitchFamily="34" charset="0"/>
              <a:buChar char="•"/>
              <a:defRPr/>
            </a:pPr>
            <a:r>
              <a:rPr lang="en-US" sz="1500" dirty="0"/>
              <a:t> </a:t>
            </a:r>
            <a:r>
              <a:rPr lang="en-US" sz="1500" u="sng" dirty="0"/>
              <a:t>No hay que </a:t>
            </a:r>
            <a:r>
              <a:rPr lang="en-US" sz="1500" u="sng" dirty="0" err="1"/>
              <a:t>reaccionar</a:t>
            </a:r>
            <a:r>
              <a:rPr lang="en-US" sz="1500" u="sng" dirty="0"/>
              <a:t> de forma </a:t>
            </a:r>
            <a:r>
              <a:rPr lang="en-US" sz="1500" u="sng" dirty="0" err="1"/>
              <a:t>alarmante</a:t>
            </a:r>
            <a:r>
              <a:rPr lang="en-US" sz="1500" dirty="0"/>
              <a:t>, </a:t>
            </a:r>
            <a:r>
              <a:rPr lang="en-US" sz="1500" dirty="0" err="1"/>
              <a:t>ya</a:t>
            </a:r>
            <a:r>
              <a:rPr lang="en-US" sz="1500" dirty="0"/>
              <a:t> que </a:t>
            </a:r>
            <a:r>
              <a:rPr lang="en-US" sz="1500" dirty="0" err="1"/>
              <a:t>el</a:t>
            </a:r>
            <a:r>
              <a:rPr lang="en-US" sz="1500" dirty="0"/>
              <a:t> </a:t>
            </a:r>
            <a:r>
              <a:rPr lang="en-US" sz="1500" dirty="0" err="1"/>
              <a:t>paciente</a:t>
            </a:r>
            <a:r>
              <a:rPr lang="en-US" sz="1500" dirty="0"/>
              <a:t> no </a:t>
            </a:r>
            <a:r>
              <a:rPr lang="en-US" sz="1500" dirty="0" err="1"/>
              <a:t>entiende</a:t>
            </a:r>
            <a:r>
              <a:rPr lang="en-US" sz="1500" dirty="0"/>
              <a:t> que sus </a:t>
            </a:r>
            <a:r>
              <a:rPr lang="en-US" sz="1500" dirty="0" err="1"/>
              <a:t>actos</a:t>
            </a:r>
            <a:r>
              <a:rPr lang="en-US" sz="1500" dirty="0"/>
              <a:t> son </a:t>
            </a:r>
            <a:r>
              <a:rPr lang="en-US" sz="1500" dirty="0" err="1"/>
              <a:t>oportunos</a:t>
            </a:r>
            <a:r>
              <a:rPr lang="en-US" sz="1500" dirty="0"/>
              <a:t> o no.</a:t>
            </a:r>
          </a:p>
          <a:p>
            <a:pPr indent="-228600">
              <a:lnSpc>
                <a:spcPct val="90000"/>
              </a:lnSpc>
              <a:spcBef>
                <a:spcPct val="50000"/>
              </a:spcBef>
              <a:buFont typeface="Arial" panose="020B0604020202020204" pitchFamily="34" charset="0"/>
              <a:buChar char="•"/>
              <a:defRPr/>
            </a:pPr>
            <a:r>
              <a:rPr lang="en-US" sz="1500" dirty="0"/>
              <a:t> </a:t>
            </a:r>
            <a:r>
              <a:rPr lang="en-US" sz="1500" u="sng" dirty="0"/>
              <a:t>Si se </a:t>
            </a:r>
            <a:r>
              <a:rPr lang="en-US" sz="1500" u="sng" dirty="0" err="1"/>
              <a:t>desnuda</a:t>
            </a:r>
            <a:r>
              <a:rPr lang="en-US" sz="1500" u="sng" dirty="0"/>
              <a:t>, </a:t>
            </a:r>
            <a:r>
              <a:rPr lang="en-US" sz="1500" u="sng" dirty="0" err="1"/>
              <a:t>podemos</a:t>
            </a:r>
            <a:r>
              <a:rPr lang="en-US" sz="1500" u="sng" dirty="0"/>
              <a:t> </a:t>
            </a:r>
            <a:r>
              <a:rPr lang="en-US" sz="1500" u="sng" dirty="0" err="1"/>
              <a:t>ayudarle</a:t>
            </a:r>
            <a:r>
              <a:rPr lang="en-US" sz="1500" u="sng" dirty="0"/>
              <a:t> a que se </a:t>
            </a:r>
            <a:r>
              <a:rPr lang="en-US" sz="1500" u="sng" dirty="0" err="1"/>
              <a:t>ponga</a:t>
            </a:r>
            <a:r>
              <a:rPr lang="en-US" sz="1500" u="sng" dirty="0"/>
              <a:t> </a:t>
            </a:r>
            <a:r>
              <a:rPr lang="en-US" sz="1500" u="sng" dirty="0" err="1"/>
              <a:t>una</a:t>
            </a:r>
            <a:r>
              <a:rPr lang="en-US" sz="1500" u="sng" dirty="0"/>
              <a:t> bata</a:t>
            </a:r>
            <a:r>
              <a:rPr lang="en-US" sz="1500" dirty="0"/>
              <a:t>. </a:t>
            </a:r>
            <a:r>
              <a:rPr lang="en-US" sz="1500" dirty="0" err="1"/>
              <a:t>Siempre</a:t>
            </a:r>
            <a:r>
              <a:rPr lang="en-US" sz="1500" dirty="0"/>
              <a:t> </a:t>
            </a:r>
            <a:r>
              <a:rPr lang="en-US" sz="1500" dirty="0" err="1"/>
              <a:t>comportarnos</a:t>
            </a:r>
            <a:r>
              <a:rPr lang="en-US" sz="1500" dirty="0"/>
              <a:t> con </a:t>
            </a:r>
            <a:r>
              <a:rPr lang="en-US" sz="1500" dirty="0" err="1"/>
              <a:t>naturalidad</a:t>
            </a:r>
            <a:r>
              <a:rPr lang="en-US" sz="1500" dirty="0"/>
              <a:t>.</a:t>
            </a:r>
          </a:p>
          <a:p>
            <a:pPr indent="-228600">
              <a:lnSpc>
                <a:spcPct val="90000"/>
              </a:lnSpc>
              <a:spcBef>
                <a:spcPct val="50000"/>
              </a:spcBef>
              <a:buFont typeface="Arial" panose="020B0604020202020204" pitchFamily="34" charset="0"/>
              <a:buChar char="•"/>
              <a:defRPr/>
            </a:pPr>
            <a:r>
              <a:rPr lang="en-US" sz="1500" dirty="0"/>
              <a:t> </a:t>
            </a:r>
            <a:r>
              <a:rPr lang="en-US" sz="1500" u="sng" dirty="0" err="1"/>
              <a:t>Utilizar</a:t>
            </a:r>
            <a:r>
              <a:rPr lang="en-US" sz="1500" u="sng" dirty="0"/>
              <a:t> </a:t>
            </a:r>
            <a:r>
              <a:rPr lang="en-US" sz="1500" u="sng" dirty="0" err="1"/>
              <a:t>botones</a:t>
            </a:r>
            <a:r>
              <a:rPr lang="en-US" sz="1500" u="sng" dirty="0"/>
              <a:t> que </a:t>
            </a:r>
            <a:r>
              <a:rPr lang="en-US" sz="1500" u="sng" dirty="0" err="1"/>
              <a:t>sean</a:t>
            </a:r>
            <a:r>
              <a:rPr lang="en-US" sz="1500" u="sng" dirty="0"/>
              <a:t> </a:t>
            </a:r>
            <a:r>
              <a:rPr lang="en-US" sz="1500" u="sng" dirty="0" err="1"/>
              <a:t>difíciles</a:t>
            </a:r>
            <a:r>
              <a:rPr lang="en-US" sz="1500" u="sng" dirty="0"/>
              <a:t> de </a:t>
            </a:r>
            <a:r>
              <a:rPr lang="en-US" sz="1500" u="sng" dirty="0" err="1"/>
              <a:t>desabrochar</a:t>
            </a:r>
            <a:r>
              <a:rPr lang="en-US" sz="1500" dirty="0"/>
              <a:t>.</a:t>
            </a:r>
          </a:p>
          <a:p>
            <a:pPr indent="-228600">
              <a:lnSpc>
                <a:spcPct val="90000"/>
              </a:lnSpc>
              <a:spcBef>
                <a:spcPct val="50000"/>
              </a:spcBef>
              <a:buFont typeface="Arial" panose="020B0604020202020204" pitchFamily="34" charset="0"/>
              <a:buChar char="•"/>
              <a:defRPr/>
            </a:pPr>
            <a:r>
              <a:rPr lang="en-US" sz="1500" dirty="0"/>
              <a:t> Si se </a:t>
            </a:r>
            <a:r>
              <a:rPr lang="en-US" sz="1500" dirty="0" err="1"/>
              <a:t>masturba</a:t>
            </a:r>
            <a:r>
              <a:rPr lang="en-US" sz="1500" dirty="0"/>
              <a:t> </a:t>
            </a:r>
            <a:r>
              <a:rPr lang="en-US" sz="1500" dirty="0" err="1"/>
              <a:t>en</a:t>
            </a:r>
            <a:r>
              <a:rPr lang="en-US" sz="1500" dirty="0"/>
              <a:t> </a:t>
            </a:r>
            <a:r>
              <a:rPr lang="en-US" sz="1500" dirty="0" err="1"/>
              <a:t>público</a:t>
            </a:r>
            <a:r>
              <a:rPr lang="en-US" sz="1500" dirty="0"/>
              <a:t>, </a:t>
            </a:r>
            <a:r>
              <a:rPr lang="en-US" sz="1500" dirty="0" err="1"/>
              <a:t>evitar</a:t>
            </a:r>
            <a:r>
              <a:rPr lang="en-US" sz="1500" dirty="0"/>
              <a:t> </a:t>
            </a:r>
            <a:r>
              <a:rPr lang="en-US" sz="1500" dirty="0" err="1"/>
              <a:t>confrontaciones</a:t>
            </a:r>
            <a:r>
              <a:rPr lang="en-US" sz="1500" dirty="0"/>
              <a:t>. </a:t>
            </a:r>
            <a:r>
              <a:rPr lang="en-US" sz="1500" u="sng" dirty="0" err="1"/>
              <a:t>Conducir</a:t>
            </a:r>
            <a:r>
              <a:rPr lang="en-US" sz="1500" u="sng" dirty="0"/>
              <a:t> al </a:t>
            </a:r>
            <a:r>
              <a:rPr lang="en-US" sz="1500" u="sng" dirty="0" err="1"/>
              <a:t>paciente</a:t>
            </a:r>
            <a:r>
              <a:rPr lang="en-US" sz="1500" u="sng" dirty="0"/>
              <a:t> a un </a:t>
            </a:r>
            <a:r>
              <a:rPr lang="en-US" sz="1500" u="sng" dirty="0" err="1"/>
              <a:t>lugar</a:t>
            </a:r>
            <a:r>
              <a:rPr lang="en-US" sz="1500" u="sng" dirty="0"/>
              <a:t> </a:t>
            </a:r>
            <a:r>
              <a:rPr lang="en-US" sz="1500" u="sng" dirty="0" err="1"/>
              <a:t>apartado</a:t>
            </a:r>
            <a:r>
              <a:rPr lang="en-US" sz="1500" u="sng" dirty="0"/>
              <a:t> y </a:t>
            </a:r>
            <a:r>
              <a:rPr lang="en-US" sz="1500" u="sng" dirty="0" err="1"/>
              <a:t>entretenerlo</a:t>
            </a:r>
            <a:r>
              <a:rPr lang="en-US" sz="1500" u="sng" dirty="0"/>
              <a:t> </a:t>
            </a:r>
            <a:r>
              <a:rPr lang="en-US" sz="1500" u="sng" dirty="0" err="1"/>
              <a:t>realizando</a:t>
            </a:r>
            <a:r>
              <a:rPr lang="en-US" sz="1500" u="sng" dirty="0"/>
              <a:t> </a:t>
            </a:r>
            <a:r>
              <a:rPr lang="en-US" sz="1500" u="sng" dirty="0" err="1"/>
              <a:t>otra</a:t>
            </a:r>
            <a:r>
              <a:rPr lang="en-US" sz="1500" u="sng" dirty="0"/>
              <a:t> </a:t>
            </a:r>
            <a:r>
              <a:rPr lang="en-US" sz="1500" u="sng" dirty="0" err="1"/>
              <a:t>actividad</a:t>
            </a:r>
            <a:r>
              <a:rPr lang="en-US" sz="1500" dirty="0"/>
              <a:t>. No </a:t>
            </a:r>
            <a:r>
              <a:rPr lang="en-US" sz="1500" dirty="0" err="1"/>
              <a:t>darle</a:t>
            </a:r>
            <a:r>
              <a:rPr lang="en-US" sz="1500" dirty="0"/>
              <a:t> mayor </a:t>
            </a:r>
            <a:r>
              <a:rPr lang="en-US" sz="1500" dirty="0" err="1"/>
              <a:t>trascendencia</a:t>
            </a:r>
            <a:r>
              <a:rPr lang="en-US" sz="1500" dirty="0"/>
              <a:t>.   </a:t>
            </a:r>
          </a:p>
          <a:p>
            <a:pPr indent="-228600">
              <a:lnSpc>
                <a:spcPct val="90000"/>
              </a:lnSpc>
              <a:spcBef>
                <a:spcPct val="50000"/>
              </a:spcBef>
              <a:buFont typeface="Arial" panose="020B0604020202020204" pitchFamily="34" charset="0"/>
              <a:buChar char="•"/>
              <a:defRPr/>
            </a:pPr>
            <a:r>
              <a:rPr lang="en-US" sz="1500" dirty="0">
                <a:effectLst>
                  <a:outerShdw blurRad="38100" dist="38100" dir="2700000" algn="tl">
                    <a:srgbClr val="000000">
                      <a:alpha val="43137"/>
                    </a:srgbClr>
                  </a:outerShdw>
                </a:effectLst>
              </a:rPr>
              <a:t> </a:t>
            </a:r>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16981"/>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5409" y="1011045"/>
            <a:ext cx="3277394"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Rectángulo"/>
          <p:cNvSpPr/>
          <p:nvPr/>
        </p:nvSpPr>
        <p:spPr>
          <a:xfrm>
            <a:off x="717619" y="1112969"/>
            <a:ext cx="2952974" cy="4166010"/>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2800" b="1" kern="1200" dirty="0">
                <a:solidFill>
                  <a:srgbClr val="FFFFFF"/>
                </a:solidFill>
                <a:effectLst>
                  <a:outerShdw blurRad="38100" dist="38100" dir="2700000" algn="tl">
                    <a:srgbClr val="000000">
                      <a:alpha val="43137"/>
                    </a:srgbClr>
                  </a:outerShdw>
                </a:effectLst>
                <a:latin typeface="+mj-lt"/>
                <a:ea typeface="+mj-ea"/>
                <a:cs typeface="+mj-cs"/>
              </a:rPr>
              <a:t>DEAMBULACIÓN</a:t>
            </a:r>
          </a:p>
          <a:p>
            <a:pPr>
              <a:lnSpc>
                <a:spcPct val="90000"/>
              </a:lnSpc>
              <a:spcBef>
                <a:spcPct val="0"/>
              </a:spcBef>
              <a:spcAft>
                <a:spcPts val="600"/>
              </a:spcAft>
              <a:defRPr/>
            </a:pPr>
            <a:r>
              <a:rPr lang="en-US" sz="2800" b="1" kern="1200" dirty="0">
                <a:solidFill>
                  <a:srgbClr val="FFFFFF"/>
                </a:solidFill>
                <a:effectLst>
                  <a:outerShdw blurRad="38100" dist="38100" dir="2700000" algn="tl">
                    <a:srgbClr val="000000">
                      <a:alpha val="43137"/>
                    </a:srgbClr>
                  </a:outerShdw>
                </a:effectLst>
                <a:latin typeface="+mj-lt"/>
                <a:ea typeface="+mj-ea"/>
                <a:cs typeface="+mj-cs"/>
              </a:rPr>
              <a:t>INADECUADA </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0"/>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71133" y="-1"/>
            <a:ext cx="130305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2 Rectángulo"/>
          <p:cNvSpPr/>
          <p:nvPr/>
        </p:nvSpPr>
        <p:spPr>
          <a:xfrm>
            <a:off x="4572000" y="820880"/>
            <a:ext cx="3943349" cy="4889350"/>
          </a:xfrm>
          <a:prstGeom prst="rect">
            <a:avLst/>
          </a:prstGeom>
        </p:spPr>
        <p:txBody>
          <a:bodyPr vert="horz" lIns="91440" tIns="45720" rIns="91440" bIns="45720" rtlCol="0" anchor="t">
            <a:normAutofit/>
          </a:bodyPr>
          <a:lstStyle/>
          <a:p>
            <a:pPr>
              <a:lnSpc>
                <a:spcPct val="90000"/>
              </a:lnSpc>
              <a:spcBef>
                <a:spcPct val="50000"/>
              </a:spcBef>
              <a:defRPr/>
            </a:pPr>
            <a:r>
              <a:rPr lang="en-US" sz="1700" b="1" i="1" u="sng" dirty="0">
                <a:effectLst>
                  <a:outerShdw blurRad="38100" dist="38100" dir="2700000" algn="tl">
                    <a:srgbClr val="000000">
                      <a:alpha val="43137"/>
                    </a:srgbClr>
                  </a:outerShdw>
                </a:effectLst>
              </a:rPr>
              <a:t>¿</a:t>
            </a:r>
            <a:r>
              <a:rPr lang="en-US" sz="1700" b="1" i="1" u="sng" dirty="0" err="1">
                <a:effectLst>
                  <a:outerShdw blurRad="38100" dist="38100" dir="2700000" algn="tl">
                    <a:srgbClr val="000000">
                      <a:alpha val="43137"/>
                    </a:srgbClr>
                  </a:outerShdw>
                </a:effectLst>
              </a:rPr>
              <a:t>Cómo</a:t>
            </a:r>
            <a:r>
              <a:rPr lang="en-US" sz="1700" b="1" i="1" u="sng" dirty="0">
                <a:effectLst>
                  <a:outerShdw blurRad="38100" dist="38100" dir="2700000" algn="tl">
                    <a:srgbClr val="000000">
                      <a:alpha val="43137"/>
                    </a:srgbClr>
                  </a:outerShdw>
                </a:effectLst>
              </a:rPr>
              <a:t> </a:t>
            </a:r>
            <a:r>
              <a:rPr lang="en-US" sz="1700" b="1" i="1" u="sng" dirty="0" err="1">
                <a:effectLst>
                  <a:outerShdw blurRad="38100" dist="38100" dir="2700000" algn="tl">
                    <a:srgbClr val="000000">
                      <a:alpha val="43137"/>
                    </a:srgbClr>
                  </a:outerShdw>
                </a:effectLst>
              </a:rPr>
              <a:t>debemos</a:t>
            </a:r>
            <a:r>
              <a:rPr lang="en-US" sz="1700" b="1" i="1" u="sng" dirty="0">
                <a:effectLst>
                  <a:outerShdw blurRad="38100" dist="38100" dir="2700000" algn="tl">
                    <a:srgbClr val="000000">
                      <a:alpha val="43137"/>
                    </a:srgbClr>
                  </a:outerShdw>
                </a:effectLst>
              </a:rPr>
              <a:t> </a:t>
            </a:r>
            <a:r>
              <a:rPr lang="en-US" sz="1700" b="1" i="1" u="sng" dirty="0" err="1">
                <a:effectLst>
                  <a:outerShdw blurRad="38100" dist="38100" dir="2700000" algn="tl">
                    <a:srgbClr val="000000">
                      <a:alpha val="43137"/>
                    </a:srgbClr>
                  </a:outerShdw>
                </a:effectLst>
              </a:rPr>
              <a:t>actuar</a:t>
            </a:r>
            <a:r>
              <a:rPr lang="en-US" sz="1700" b="1" i="1" u="sng" dirty="0">
                <a:effectLst>
                  <a:outerShdw blurRad="38100" dist="38100" dir="2700000" algn="tl">
                    <a:srgbClr val="000000">
                      <a:alpha val="43137"/>
                    </a:srgbClr>
                  </a:outerShdw>
                </a:effectLst>
              </a:rPr>
              <a:t>?</a:t>
            </a:r>
          </a:p>
          <a:p>
            <a:pPr indent="-228600">
              <a:lnSpc>
                <a:spcPct val="90000"/>
              </a:lnSpc>
              <a:spcBef>
                <a:spcPct val="50000"/>
              </a:spcBef>
              <a:buFont typeface="Arial" panose="020B0604020202020204" pitchFamily="34" charset="0"/>
              <a:buChar char="•"/>
              <a:defRPr/>
            </a:pPr>
            <a:endParaRPr lang="en-US" sz="1700" u="sng" dirty="0"/>
          </a:p>
          <a:p>
            <a:pPr indent="-228600">
              <a:lnSpc>
                <a:spcPct val="90000"/>
              </a:lnSpc>
              <a:spcBef>
                <a:spcPct val="50000"/>
              </a:spcBef>
              <a:buFont typeface="Arial" panose="020B0604020202020204" pitchFamily="34" charset="0"/>
              <a:buChar char="•"/>
              <a:defRPr/>
            </a:pPr>
            <a:r>
              <a:rPr lang="en-US" sz="1700" dirty="0"/>
              <a:t> </a:t>
            </a:r>
            <a:r>
              <a:rPr lang="en-US" sz="1700" dirty="0" err="1"/>
              <a:t>Debemos</a:t>
            </a:r>
            <a:r>
              <a:rPr lang="en-US" sz="1700" dirty="0"/>
              <a:t> </a:t>
            </a:r>
            <a:r>
              <a:rPr lang="en-US" sz="1700" dirty="0" err="1"/>
              <a:t>descartar</a:t>
            </a:r>
            <a:r>
              <a:rPr lang="en-US" sz="1700" dirty="0"/>
              <a:t> </a:t>
            </a:r>
            <a:r>
              <a:rPr lang="en-US" sz="1700" dirty="0" err="1"/>
              <a:t>en</a:t>
            </a:r>
            <a:r>
              <a:rPr lang="en-US" sz="1700" dirty="0"/>
              <a:t> primer </a:t>
            </a:r>
            <a:r>
              <a:rPr lang="en-US" sz="1700" dirty="0" err="1"/>
              <a:t>lugar</a:t>
            </a:r>
            <a:r>
              <a:rPr lang="en-US" sz="1700" dirty="0"/>
              <a:t> que no se </a:t>
            </a:r>
            <a:r>
              <a:rPr lang="en-US" sz="1700" dirty="0" err="1"/>
              <a:t>trate</a:t>
            </a:r>
            <a:r>
              <a:rPr lang="en-US" sz="1700" dirty="0"/>
              <a:t> de un </a:t>
            </a:r>
            <a:r>
              <a:rPr lang="en-US" sz="1700" dirty="0" err="1"/>
              <a:t>cuadro</a:t>
            </a:r>
            <a:r>
              <a:rPr lang="en-US" sz="1700" dirty="0"/>
              <a:t> de </a:t>
            </a:r>
            <a:r>
              <a:rPr lang="en-US" sz="1700" u="sng" dirty="0" err="1"/>
              <a:t>acatisia</a:t>
            </a:r>
            <a:r>
              <a:rPr lang="en-US" sz="1700" u="sng" dirty="0"/>
              <a:t> </a:t>
            </a:r>
            <a:r>
              <a:rPr lang="en-US" sz="1700" u="sng" dirty="0" err="1"/>
              <a:t>por</a:t>
            </a:r>
            <a:r>
              <a:rPr lang="en-US" sz="1700" u="sng" dirty="0"/>
              <a:t> </a:t>
            </a:r>
            <a:r>
              <a:rPr lang="en-US" sz="1700" u="sng" dirty="0" err="1"/>
              <a:t>fármacos</a:t>
            </a:r>
            <a:r>
              <a:rPr lang="en-US" sz="1700" dirty="0"/>
              <a:t>.</a:t>
            </a:r>
          </a:p>
          <a:p>
            <a:pPr indent="-228600">
              <a:lnSpc>
                <a:spcPct val="90000"/>
              </a:lnSpc>
              <a:spcBef>
                <a:spcPct val="50000"/>
              </a:spcBef>
              <a:buFont typeface="Arial" panose="020B0604020202020204" pitchFamily="34" charset="0"/>
              <a:buChar char="•"/>
              <a:defRPr/>
            </a:pPr>
            <a:endParaRPr lang="en-US" sz="1700" dirty="0"/>
          </a:p>
          <a:p>
            <a:pPr indent="-228600">
              <a:lnSpc>
                <a:spcPct val="90000"/>
              </a:lnSpc>
              <a:spcBef>
                <a:spcPct val="50000"/>
              </a:spcBef>
              <a:buFont typeface="Arial" panose="020B0604020202020204" pitchFamily="34" charset="0"/>
              <a:buChar char="•"/>
              <a:defRPr/>
            </a:pPr>
            <a:r>
              <a:rPr lang="en-US" sz="1700" dirty="0"/>
              <a:t> </a:t>
            </a:r>
            <a:r>
              <a:rPr lang="en-US" sz="1700" u="sng" dirty="0"/>
              <a:t>Es </a:t>
            </a:r>
            <a:r>
              <a:rPr lang="en-US" sz="1700" u="sng" dirty="0" err="1"/>
              <a:t>importante</a:t>
            </a:r>
            <a:r>
              <a:rPr lang="en-US" sz="1700" u="sng" dirty="0"/>
              <a:t> que </a:t>
            </a:r>
            <a:r>
              <a:rPr lang="en-US" sz="1700" u="sng" dirty="0" err="1"/>
              <a:t>camine</a:t>
            </a:r>
            <a:r>
              <a:rPr lang="en-US" sz="1700" dirty="0"/>
              <a:t> </a:t>
            </a:r>
            <a:r>
              <a:rPr lang="en-US" sz="1700" dirty="0" err="1"/>
              <a:t>ya</a:t>
            </a:r>
            <a:r>
              <a:rPr lang="en-US" sz="1700" dirty="0"/>
              <a:t> que al </a:t>
            </a:r>
            <a:r>
              <a:rPr lang="en-US" sz="1700" dirty="0" err="1"/>
              <a:t>realizar</a:t>
            </a:r>
            <a:r>
              <a:rPr lang="en-US" sz="1700" dirty="0"/>
              <a:t> </a:t>
            </a:r>
            <a:r>
              <a:rPr lang="en-US" sz="1700" dirty="0" err="1"/>
              <a:t>ejercicio</a:t>
            </a:r>
            <a:r>
              <a:rPr lang="en-US" sz="1700" dirty="0"/>
              <a:t> </a:t>
            </a:r>
            <a:r>
              <a:rPr lang="en-US" sz="1700" dirty="0" err="1"/>
              <a:t>dormirá</a:t>
            </a:r>
            <a:r>
              <a:rPr lang="en-US" sz="1700" dirty="0"/>
              <a:t> </a:t>
            </a:r>
            <a:r>
              <a:rPr lang="en-US" sz="1700" dirty="0" err="1"/>
              <a:t>después</a:t>
            </a:r>
            <a:r>
              <a:rPr lang="en-US" sz="1700" dirty="0"/>
              <a:t> </a:t>
            </a:r>
            <a:r>
              <a:rPr lang="en-US" sz="1700" dirty="0" err="1"/>
              <a:t>mejor</a:t>
            </a:r>
            <a:r>
              <a:rPr lang="en-US" sz="1700" dirty="0"/>
              <a:t>.</a:t>
            </a:r>
          </a:p>
          <a:p>
            <a:pPr indent="-228600">
              <a:lnSpc>
                <a:spcPct val="90000"/>
              </a:lnSpc>
              <a:spcBef>
                <a:spcPct val="50000"/>
              </a:spcBef>
              <a:buFont typeface="Arial" panose="020B0604020202020204" pitchFamily="34" charset="0"/>
              <a:buChar char="•"/>
              <a:defRPr/>
            </a:pPr>
            <a:endParaRPr lang="en-US" sz="1700" dirty="0"/>
          </a:p>
          <a:p>
            <a:pPr indent="-228600">
              <a:lnSpc>
                <a:spcPct val="90000"/>
              </a:lnSpc>
              <a:spcBef>
                <a:spcPct val="50000"/>
              </a:spcBef>
              <a:buFont typeface="Arial" panose="020B0604020202020204" pitchFamily="34" charset="0"/>
              <a:buChar char="•"/>
              <a:defRPr/>
            </a:pPr>
            <a:r>
              <a:rPr lang="en-US" sz="1700" dirty="0"/>
              <a:t> Son </a:t>
            </a:r>
            <a:r>
              <a:rPr lang="en-US" sz="1700" dirty="0" err="1"/>
              <a:t>necesarios</a:t>
            </a:r>
            <a:r>
              <a:rPr lang="en-US" sz="1700" dirty="0"/>
              <a:t> </a:t>
            </a:r>
            <a:r>
              <a:rPr lang="en-US" sz="1700" u="sng" dirty="0" err="1"/>
              <a:t>sistemas</a:t>
            </a:r>
            <a:r>
              <a:rPr lang="en-US" sz="1700" u="sng" dirty="0"/>
              <a:t> de </a:t>
            </a:r>
            <a:r>
              <a:rPr lang="en-US" sz="1700" u="sng" dirty="0" err="1"/>
              <a:t>seguridad</a:t>
            </a:r>
            <a:r>
              <a:rPr lang="en-US" sz="1700" u="sng" dirty="0"/>
              <a:t> y </a:t>
            </a:r>
            <a:r>
              <a:rPr lang="en-US" sz="1700" u="sng" dirty="0" err="1"/>
              <a:t>lugares</a:t>
            </a:r>
            <a:r>
              <a:rPr lang="en-US" sz="1700" u="sng" dirty="0"/>
              <a:t> sin barreras </a:t>
            </a:r>
            <a:r>
              <a:rPr lang="en-US" sz="1700" u="sng" dirty="0" err="1"/>
              <a:t>arquitectónicas</a:t>
            </a:r>
            <a:r>
              <a:rPr lang="en-US" sz="1700" u="sng" dirty="0"/>
              <a:t>.</a:t>
            </a:r>
          </a:p>
          <a:p>
            <a:pPr indent="-228600">
              <a:lnSpc>
                <a:spcPct val="90000"/>
              </a:lnSpc>
              <a:spcBef>
                <a:spcPct val="50000"/>
              </a:spcBef>
              <a:buFont typeface="Arial" panose="020B0604020202020204" pitchFamily="34" charset="0"/>
              <a:buChar char="•"/>
              <a:defRPr/>
            </a:pPr>
            <a:endParaRPr lang="en-US" sz="1700" dirty="0"/>
          </a:p>
          <a:p>
            <a:pPr indent="-228600">
              <a:lnSpc>
                <a:spcPct val="90000"/>
              </a:lnSpc>
              <a:spcBef>
                <a:spcPct val="50000"/>
              </a:spcBef>
              <a:buFont typeface="Arial" panose="020B0604020202020204" pitchFamily="34" charset="0"/>
              <a:buChar char="•"/>
              <a:defRPr/>
            </a:pPr>
            <a:r>
              <a:rPr lang="en-US" sz="1700" dirty="0"/>
              <a:t> Durante la </a:t>
            </a:r>
            <a:r>
              <a:rPr lang="en-US" sz="1700" dirty="0" err="1"/>
              <a:t>noche</a:t>
            </a:r>
            <a:r>
              <a:rPr lang="en-US" sz="1700" dirty="0"/>
              <a:t> es </a:t>
            </a:r>
            <a:r>
              <a:rPr lang="en-US" sz="1700" dirty="0" err="1"/>
              <a:t>conveniente</a:t>
            </a:r>
            <a:r>
              <a:rPr lang="en-US" sz="1700" dirty="0"/>
              <a:t> </a:t>
            </a:r>
            <a:r>
              <a:rPr lang="en-US" sz="1700" u="sng" dirty="0"/>
              <a:t>disponer de </a:t>
            </a:r>
            <a:r>
              <a:rPr lang="en-US" sz="1700" u="sng" dirty="0" err="1"/>
              <a:t>iluminación</a:t>
            </a:r>
            <a:r>
              <a:rPr lang="en-US" sz="1700" u="sng" dirty="0"/>
              <a:t> suave</a:t>
            </a:r>
            <a:r>
              <a:rPr lang="en-US" sz="1700" dirty="0"/>
              <a:t>.   </a:t>
            </a:r>
          </a:p>
          <a:p>
            <a:pPr indent="-228600">
              <a:lnSpc>
                <a:spcPct val="90000"/>
              </a:lnSpc>
              <a:spcBef>
                <a:spcPct val="50000"/>
              </a:spcBef>
              <a:buFont typeface="Arial" panose="020B0604020202020204" pitchFamily="34" charset="0"/>
              <a:buChar char="•"/>
              <a:defRPr/>
            </a:pPr>
            <a:r>
              <a:rPr lang="en-US" sz="1700" dirty="0"/>
              <a:t> </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563731" y="5717905"/>
            <a:ext cx="1328706"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99729" y="6258755"/>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Rectángulo"/>
          <p:cNvSpPr/>
          <p:nvPr/>
        </p:nvSpPr>
        <p:spPr>
          <a:xfrm>
            <a:off x="628650" y="365125"/>
            <a:ext cx="4168866" cy="1325563"/>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3700" b="1" kern="1200">
                <a:solidFill>
                  <a:schemeClr val="tx1"/>
                </a:solidFill>
                <a:effectLst>
                  <a:outerShdw blurRad="38100" dist="38100" dir="2700000" algn="tl">
                    <a:srgbClr val="000000">
                      <a:alpha val="43137"/>
                    </a:srgbClr>
                  </a:outerShdw>
                </a:effectLst>
                <a:latin typeface="+mj-lt"/>
                <a:ea typeface="+mj-ea"/>
                <a:cs typeface="+mj-cs"/>
              </a:rPr>
              <a:t>T. DE LA CONDUCTA ALIMENTARIA </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2 Rectángulo"/>
          <p:cNvSpPr/>
          <p:nvPr/>
        </p:nvSpPr>
        <p:spPr>
          <a:xfrm>
            <a:off x="628650" y="1825625"/>
            <a:ext cx="4168866" cy="4351338"/>
          </a:xfrm>
          <a:prstGeom prst="rect">
            <a:avLst/>
          </a:prstGeom>
        </p:spPr>
        <p:txBody>
          <a:bodyPr vert="horz" lIns="91440" tIns="45720" rIns="91440" bIns="45720" rtlCol="0">
            <a:normAutofit/>
          </a:bodyPr>
          <a:lstStyle/>
          <a:p>
            <a:pPr>
              <a:lnSpc>
                <a:spcPct val="90000"/>
              </a:lnSpc>
              <a:spcBef>
                <a:spcPct val="50000"/>
              </a:spcBef>
              <a:defRPr/>
            </a:pPr>
            <a:r>
              <a:rPr lang="en-US" sz="1500" b="1" i="1" dirty="0">
                <a:effectLst>
                  <a:outerShdw blurRad="38100" dist="38100" dir="2700000" algn="tl">
                    <a:srgbClr val="000000">
                      <a:alpha val="43137"/>
                    </a:srgbClr>
                  </a:outerShdw>
                </a:effectLst>
              </a:rPr>
              <a:t>¿</a:t>
            </a:r>
            <a:r>
              <a:rPr lang="en-US" sz="1500" b="1" i="1" u="sng" dirty="0" err="1">
                <a:effectLst>
                  <a:outerShdw blurRad="38100" dist="38100" dir="2700000" algn="tl">
                    <a:srgbClr val="000000">
                      <a:alpha val="43137"/>
                    </a:srgbClr>
                  </a:outerShdw>
                </a:effectLst>
              </a:rPr>
              <a:t>Cómo</a:t>
            </a:r>
            <a:r>
              <a:rPr lang="en-US" sz="1500" b="1" i="1" u="sng" dirty="0">
                <a:effectLst>
                  <a:outerShdw blurRad="38100" dist="38100" dir="2700000" algn="tl">
                    <a:srgbClr val="000000">
                      <a:alpha val="43137"/>
                    </a:srgbClr>
                  </a:outerShdw>
                </a:effectLst>
              </a:rPr>
              <a:t> </a:t>
            </a:r>
            <a:r>
              <a:rPr lang="en-US" sz="1500" b="1" i="1" u="sng" dirty="0" err="1">
                <a:effectLst>
                  <a:outerShdw blurRad="38100" dist="38100" dir="2700000" algn="tl">
                    <a:srgbClr val="000000">
                      <a:alpha val="43137"/>
                    </a:srgbClr>
                  </a:outerShdw>
                </a:effectLst>
              </a:rPr>
              <a:t>debemos</a:t>
            </a:r>
            <a:r>
              <a:rPr lang="en-US" sz="1500" b="1" i="1" u="sng" dirty="0">
                <a:effectLst>
                  <a:outerShdw blurRad="38100" dist="38100" dir="2700000" algn="tl">
                    <a:srgbClr val="000000">
                      <a:alpha val="43137"/>
                    </a:srgbClr>
                  </a:outerShdw>
                </a:effectLst>
              </a:rPr>
              <a:t> </a:t>
            </a:r>
            <a:r>
              <a:rPr lang="en-US" sz="1500" b="1" i="1" u="sng" dirty="0" err="1">
                <a:effectLst>
                  <a:outerShdw blurRad="38100" dist="38100" dir="2700000" algn="tl">
                    <a:srgbClr val="000000">
                      <a:alpha val="43137"/>
                    </a:srgbClr>
                  </a:outerShdw>
                </a:effectLst>
              </a:rPr>
              <a:t>actuar</a:t>
            </a:r>
            <a:r>
              <a:rPr lang="en-US" sz="1500" b="1" i="1" dirty="0">
                <a:effectLst>
                  <a:outerShdw blurRad="38100" dist="38100" dir="2700000" algn="tl">
                    <a:srgbClr val="000000">
                      <a:alpha val="43137"/>
                    </a:srgbClr>
                  </a:outerShdw>
                </a:effectLst>
              </a:rPr>
              <a:t>?</a:t>
            </a:r>
          </a:p>
          <a:p>
            <a:pPr indent="-228600">
              <a:lnSpc>
                <a:spcPct val="90000"/>
              </a:lnSpc>
              <a:spcBef>
                <a:spcPct val="50000"/>
              </a:spcBef>
              <a:buFont typeface="Arial" panose="020B0604020202020204" pitchFamily="34" charset="0"/>
              <a:buChar char="•"/>
              <a:defRPr/>
            </a:pPr>
            <a:endParaRPr lang="en-US" sz="1500" u="sng" dirty="0"/>
          </a:p>
          <a:p>
            <a:pPr indent="-228600">
              <a:lnSpc>
                <a:spcPct val="90000"/>
              </a:lnSpc>
              <a:spcBef>
                <a:spcPct val="50000"/>
              </a:spcBef>
              <a:buFont typeface="Arial" panose="020B0604020202020204" pitchFamily="34" charset="0"/>
              <a:buChar char="•"/>
              <a:defRPr/>
            </a:pPr>
            <a:r>
              <a:rPr lang="en-US" sz="1500" dirty="0"/>
              <a:t> </a:t>
            </a:r>
            <a:r>
              <a:rPr lang="en-US" sz="1500" dirty="0" err="1"/>
              <a:t>Cuando</a:t>
            </a:r>
            <a:r>
              <a:rPr lang="en-US" sz="1500" dirty="0"/>
              <a:t> un </a:t>
            </a:r>
            <a:r>
              <a:rPr lang="en-US" sz="1500" dirty="0" err="1"/>
              <a:t>paciente</a:t>
            </a:r>
            <a:r>
              <a:rPr lang="en-US" sz="1500" dirty="0"/>
              <a:t> </a:t>
            </a:r>
            <a:r>
              <a:rPr lang="en-US" sz="1500" dirty="0" err="1"/>
              <a:t>solicita</a:t>
            </a:r>
            <a:r>
              <a:rPr lang="en-US" sz="1500" dirty="0"/>
              <a:t> </a:t>
            </a:r>
            <a:r>
              <a:rPr lang="en-US" sz="1500" dirty="0" err="1"/>
              <a:t>volver</a:t>
            </a:r>
            <a:r>
              <a:rPr lang="en-US" sz="1500" dirty="0"/>
              <a:t> a comer </a:t>
            </a:r>
            <a:r>
              <a:rPr lang="en-US" sz="1500" dirty="0" err="1"/>
              <a:t>después</a:t>
            </a:r>
            <a:r>
              <a:rPr lang="en-US" sz="1500" dirty="0"/>
              <a:t> de </a:t>
            </a:r>
            <a:r>
              <a:rPr lang="en-US" sz="1500" dirty="0" err="1"/>
              <a:t>haber</a:t>
            </a:r>
            <a:r>
              <a:rPr lang="en-US" sz="1500" dirty="0"/>
              <a:t> </a:t>
            </a:r>
            <a:r>
              <a:rPr lang="en-US" sz="1500" dirty="0" err="1"/>
              <a:t>comido</a:t>
            </a:r>
            <a:r>
              <a:rPr lang="en-US" sz="1500" dirty="0"/>
              <a:t>, no se </a:t>
            </a:r>
            <a:r>
              <a:rPr lang="en-US" sz="1500" dirty="0" err="1"/>
              <a:t>debe</a:t>
            </a:r>
            <a:r>
              <a:rPr lang="en-US" sz="1500" dirty="0"/>
              <a:t> </a:t>
            </a:r>
            <a:r>
              <a:rPr lang="en-US" sz="1500" dirty="0" err="1"/>
              <a:t>volver</a:t>
            </a:r>
            <a:r>
              <a:rPr lang="en-US" sz="1500" dirty="0"/>
              <a:t> a </a:t>
            </a:r>
            <a:r>
              <a:rPr lang="en-US" sz="1500" dirty="0" err="1"/>
              <a:t>dar</a:t>
            </a:r>
            <a:r>
              <a:rPr lang="en-US" sz="1500" dirty="0"/>
              <a:t> de comer </a:t>
            </a:r>
            <a:r>
              <a:rPr lang="en-US" sz="1500" dirty="0" err="1"/>
              <a:t>aunque</a:t>
            </a:r>
            <a:r>
              <a:rPr lang="en-US" sz="1500" dirty="0"/>
              <a:t> </a:t>
            </a:r>
            <a:r>
              <a:rPr lang="en-US" sz="1500" dirty="0" err="1"/>
              <a:t>nos</a:t>
            </a:r>
            <a:r>
              <a:rPr lang="en-US" sz="1500" dirty="0"/>
              <a:t> </a:t>
            </a:r>
            <a:r>
              <a:rPr lang="en-US" sz="1500" dirty="0" err="1"/>
              <a:t>acuse</a:t>
            </a:r>
            <a:r>
              <a:rPr lang="en-US" sz="1500" dirty="0"/>
              <a:t> de que lo </a:t>
            </a:r>
            <a:r>
              <a:rPr lang="en-US" sz="1500" dirty="0" err="1"/>
              <a:t>matamos</a:t>
            </a:r>
            <a:r>
              <a:rPr lang="en-US" sz="1500" dirty="0"/>
              <a:t> de </a:t>
            </a:r>
            <a:r>
              <a:rPr lang="en-US" sz="1500" dirty="0" err="1"/>
              <a:t>hambre</a:t>
            </a:r>
            <a:r>
              <a:rPr lang="en-US" sz="1500" dirty="0"/>
              <a:t>. Como </a:t>
            </a:r>
            <a:r>
              <a:rPr lang="en-US" sz="1500" dirty="0" err="1"/>
              <a:t>cuidadores</a:t>
            </a:r>
            <a:r>
              <a:rPr lang="en-US" sz="1500" dirty="0"/>
              <a:t> no </a:t>
            </a:r>
            <a:r>
              <a:rPr lang="en-US" sz="1500" dirty="0" err="1"/>
              <a:t>debemos</a:t>
            </a:r>
            <a:r>
              <a:rPr lang="en-US" sz="1500" dirty="0"/>
              <a:t> </a:t>
            </a:r>
            <a:r>
              <a:rPr lang="en-US" sz="1500" dirty="0" err="1"/>
              <a:t>sentirnos</a:t>
            </a:r>
            <a:r>
              <a:rPr lang="en-US" sz="1500" dirty="0"/>
              <a:t> </a:t>
            </a:r>
            <a:r>
              <a:rPr lang="en-US" sz="1500" dirty="0" err="1"/>
              <a:t>ofendidos</a:t>
            </a:r>
            <a:r>
              <a:rPr lang="en-US" sz="1500" dirty="0"/>
              <a:t> y </a:t>
            </a:r>
            <a:r>
              <a:rPr lang="en-US" sz="1500" dirty="0" err="1"/>
              <a:t>mientras</a:t>
            </a:r>
            <a:r>
              <a:rPr lang="en-US" sz="1500" dirty="0"/>
              <a:t> tanto lo </a:t>
            </a:r>
            <a:r>
              <a:rPr lang="en-US" sz="1500" dirty="0" err="1"/>
              <a:t>tenemos</a:t>
            </a:r>
            <a:r>
              <a:rPr lang="en-US" sz="1500" dirty="0"/>
              <a:t> que </a:t>
            </a:r>
            <a:r>
              <a:rPr lang="en-US" sz="1500" dirty="0" err="1"/>
              <a:t>distraer</a:t>
            </a:r>
            <a:r>
              <a:rPr lang="en-US" sz="1500" dirty="0"/>
              <a:t> con </a:t>
            </a:r>
            <a:r>
              <a:rPr lang="en-US" sz="1500" dirty="0" err="1"/>
              <a:t>otra</a:t>
            </a:r>
            <a:r>
              <a:rPr lang="en-US" sz="1500" dirty="0"/>
              <a:t> </a:t>
            </a:r>
            <a:r>
              <a:rPr lang="en-US" sz="1500" dirty="0" err="1"/>
              <a:t>actividad</a:t>
            </a:r>
            <a:r>
              <a:rPr lang="en-US" sz="1500" dirty="0"/>
              <a:t>.  </a:t>
            </a:r>
          </a:p>
          <a:p>
            <a:pPr indent="-228600">
              <a:lnSpc>
                <a:spcPct val="90000"/>
              </a:lnSpc>
              <a:spcBef>
                <a:spcPct val="50000"/>
              </a:spcBef>
              <a:buFont typeface="Arial" panose="020B0604020202020204" pitchFamily="34" charset="0"/>
              <a:buChar char="•"/>
              <a:defRPr/>
            </a:pPr>
            <a:endParaRPr lang="en-US" sz="1500" dirty="0">
              <a:effectLst>
                <a:outerShdw blurRad="38100" dist="38100" dir="2700000" algn="tl">
                  <a:srgbClr val="000000">
                    <a:alpha val="43137"/>
                  </a:srgbClr>
                </a:outerShdw>
              </a:effectLst>
            </a:endParaRPr>
          </a:p>
          <a:p>
            <a:pPr indent="-228600">
              <a:lnSpc>
                <a:spcPct val="90000"/>
              </a:lnSpc>
              <a:spcBef>
                <a:spcPct val="50000"/>
              </a:spcBef>
              <a:buFont typeface="Arial" panose="020B0604020202020204" pitchFamily="34" charset="0"/>
              <a:buChar char="•"/>
              <a:defRPr/>
            </a:pPr>
            <a:r>
              <a:rPr lang="en-US" sz="1500" dirty="0"/>
              <a:t> Por </a:t>
            </a:r>
            <a:r>
              <a:rPr lang="en-US" sz="1500" dirty="0" err="1"/>
              <a:t>otro</a:t>
            </a:r>
            <a:r>
              <a:rPr lang="en-US" sz="1500" dirty="0"/>
              <a:t> </a:t>
            </a:r>
            <a:r>
              <a:rPr lang="en-US" sz="1500" dirty="0" err="1"/>
              <a:t>lado</a:t>
            </a:r>
            <a:r>
              <a:rPr lang="en-US" sz="1500" dirty="0"/>
              <a:t> </a:t>
            </a:r>
            <a:r>
              <a:rPr lang="en-US" sz="1500" dirty="0" err="1"/>
              <a:t>debemos</a:t>
            </a:r>
            <a:r>
              <a:rPr lang="en-US" sz="1500" dirty="0"/>
              <a:t> </a:t>
            </a:r>
            <a:r>
              <a:rPr lang="en-US" sz="1500" dirty="0" err="1"/>
              <a:t>valorar</a:t>
            </a:r>
            <a:r>
              <a:rPr lang="en-US" sz="1500" dirty="0"/>
              <a:t> la </a:t>
            </a:r>
            <a:r>
              <a:rPr lang="en-US" sz="1500" dirty="0" err="1"/>
              <a:t>negativa</a:t>
            </a:r>
            <a:r>
              <a:rPr lang="en-US" sz="1500" dirty="0"/>
              <a:t> a la ingesta </a:t>
            </a:r>
            <a:r>
              <a:rPr lang="en-US" sz="1500" dirty="0" err="1"/>
              <a:t>como</a:t>
            </a:r>
            <a:r>
              <a:rPr lang="en-US" sz="1500" dirty="0"/>
              <a:t> </a:t>
            </a:r>
            <a:r>
              <a:rPr lang="en-US" sz="1500" u="sng" dirty="0"/>
              <a:t>un </a:t>
            </a:r>
            <a:r>
              <a:rPr lang="en-US" sz="1500" u="sng" dirty="0" err="1"/>
              <a:t>posible</a:t>
            </a:r>
            <a:r>
              <a:rPr lang="en-US" sz="1500" u="sng" dirty="0"/>
              <a:t> </a:t>
            </a:r>
            <a:r>
              <a:rPr lang="en-US" sz="1500" u="sng" dirty="0" err="1"/>
              <a:t>proceso</a:t>
            </a:r>
            <a:r>
              <a:rPr lang="en-US" sz="1500" u="sng" dirty="0"/>
              <a:t> </a:t>
            </a:r>
            <a:r>
              <a:rPr lang="en-US" sz="1500" u="sng" dirty="0" err="1"/>
              <a:t>patológico</a:t>
            </a:r>
            <a:r>
              <a:rPr lang="en-US" sz="1500" u="sng" dirty="0"/>
              <a:t> </a:t>
            </a:r>
            <a:r>
              <a:rPr lang="en-US" sz="1500" dirty="0"/>
              <a:t>( dolor, </a:t>
            </a:r>
            <a:r>
              <a:rPr lang="en-US" sz="1500" dirty="0" err="1"/>
              <a:t>dentición</a:t>
            </a:r>
            <a:r>
              <a:rPr lang="en-US" sz="1500" dirty="0"/>
              <a:t> y </a:t>
            </a:r>
            <a:r>
              <a:rPr lang="en-US" sz="1500" dirty="0" err="1"/>
              <a:t>depresión</a:t>
            </a:r>
            <a:r>
              <a:rPr lang="en-US" sz="1500" dirty="0"/>
              <a:t>) o </a:t>
            </a:r>
            <a:r>
              <a:rPr lang="en-US" sz="1500" u="sng" dirty="0" err="1"/>
              <a:t>formando</a:t>
            </a:r>
            <a:r>
              <a:rPr lang="en-US" sz="1500" u="sng" dirty="0"/>
              <a:t> </a:t>
            </a:r>
            <a:r>
              <a:rPr lang="en-US" sz="1500" u="sng" dirty="0" err="1"/>
              <a:t>parte</a:t>
            </a:r>
            <a:r>
              <a:rPr lang="en-US" sz="1500" u="sng" dirty="0"/>
              <a:t> de un </a:t>
            </a:r>
            <a:r>
              <a:rPr lang="en-US" sz="1500" u="sng" dirty="0" err="1"/>
              <a:t>estadío</a:t>
            </a:r>
            <a:r>
              <a:rPr lang="en-US" sz="1500" u="sng" dirty="0"/>
              <a:t> </a:t>
            </a:r>
            <a:r>
              <a:rPr lang="en-US" sz="1500" u="sng" dirty="0" err="1"/>
              <a:t>avanzado</a:t>
            </a:r>
            <a:r>
              <a:rPr lang="en-US" sz="1500" u="sng" dirty="0"/>
              <a:t> de la </a:t>
            </a:r>
            <a:r>
              <a:rPr lang="en-US" sz="1500" u="sng" dirty="0" err="1"/>
              <a:t>enfermedad</a:t>
            </a:r>
            <a:r>
              <a:rPr lang="en-US" sz="1500" dirty="0"/>
              <a:t>, </a:t>
            </a:r>
            <a:r>
              <a:rPr lang="en-US" sz="1500" dirty="0" err="1"/>
              <a:t>debiendo</a:t>
            </a:r>
            <a:r>
              <a:rPr lang="en-US" sz="1500" dirty="0"/>
              <a:t> </a:t>
            </a:r>
            <a:r>
              <a:rPr lang="en-US" sz="1500" dirty="0" err="1"/>
              <a:t>tal</a:t>
            </a:r>
            <a:r>
              <a:rPr lang="en-US" sz="1500" dirty="0"/>
              <a:t> </a:t>
            </a:r>
            <a:r>
              <a:rPr lang="en-US" sz="1500" dirty="0" err="1"/>
              <a:t>vez</a:t>
            </a:r>
            <a:r>
              <a:rPr lang="en-US" sz="1500" dirty="0"/>
              <a:t> </a:t>
            </a:r>
            <a:r>
              <a:rPr lang="en-US" sz="1500" dirty="0" err="1"/>
              <a:t>utilizar</a:t>
            </a:r>
            <a:r>
              <a:rPr lang="en-US" sz="1500" dirty="0"/>
              <a:t> </a:t>
            </a:r>
            <a:r>
              <a:rPr lang="en-US" sz="1500" dirty="0" err="1"/>
              <a:t>espesantes</a:t>
            </a:r>
            <a:r>
              <a:rPr lang="en-US" sz="1500" dirty="0"/>
              <a:t> o </a:t>
            </a:r>
            <a:r>
              <a:rPr lang="en-US" sz="1500" dirty="0" err="1"/>
              <a:t>alimentos</a:t>
            </a:r>
            <a:r>
              <a:rPr lang="en-US" sz="1500" dirty="0"/>
              <a:t> </a:t>
            </a:r>
            <a:r>
              <a:rPr lang="en-US" sz="1500" dirty="0" err="1"/>
              <a:t>blandos</a:t>
            </a:r>
            <a:r>
              <a:rPr lang="en-US" sz="1500" dirty="0"/>
              <a:t> </a:t>
            </a:r>
            <a:r>
              <a:rPr lang="en-US" sz="1500" dirty="0" err="1"/>
              <a:t>como</a:t>
            </a:r>
            <a:r>
              <a:rPr lang="en-US" sz="1500" dirty="0"/>
              <a:t> </a:t>
            </a:r>
            <a:r>
              <a:rPr lang="en-US" sz="1500" dirty="0" err="1"/>
              <a:t>gelatinas</a:t>
            </a:r>
            <a:r>
              <a:rPr lang="en-US" sz="1500" dirty="0"/>
              <a:t>.    </a:t>
            </a:r>
          </a:p>
          <a:p>
            <a:pPr indent="-228600">
              <a:lnSpc>
                <a:spcPct val="90000"/>
              </a:lnSpc>
              <a:spcBef>
                <a:spcPct val="50000"/>
              </a:spcBef>
              <a:buFont typeface="Arial" panose="020B0604020202020204" pitchFamily="34" charset="0"/>
              <a:buChar char="•"/>
              <a:defRPr/>
            </a:pPr>
            <a:endParaRPr lang="en-US" sz="1500" dirty="0">
              <a:effectLst>
                <a:outerShdw blurRad="38100" dist="38100" dir="2700000" algn="tl">
                  <a:srgbClr val="000000">
                    <a:alpha val="43137"/>
                  </a:srgbClr>
                </a:outerShdw>
              </a:effectLst>
            </a:endParaRPr>
          </a:p>
          <a:p>
            <a:pPr indent="-228600">
              <a:lnSpc>
                <a:spcPct val="90000"/>
              </a:lnSpc>
              <a:spcBef>
                <a:spcPct val="50000"/>
              </a:spcBef>
              <a:buFont typeface="Arial" panose="020B0604020202020204" pitchFamily="34" charset="0"/>
              <a:buChar char="•"/>
              <a:defRPr/>
            </a:pPr>
            <a:endParaRPr lang="en-US" sz="1500" dirty="0">
              <a:effectLst>
                <a:outerShdw blurRad="38100" dist="38100" dir="2700000" algn="tl">
                  <a:srgbClr val="000000">
                    <a:alpha val="43137"/>
                  </a:srgbClr>
                </a:outerShdw>
              </a:effectLst>
            </a:endParaRPr>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16981"/>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42875" y="476672"/>
            <a:ext cx="9001125" cy="1863725"/>
          </a:xfrm>
        </p:spPr>
        <p:txBody>
          <a:bodyPr>
            <a:normAutofit fontScale="90000"/>
          </a:bodyPr>
          <a:lstStyle/>
          <a:p>
            <a:pPr algn="ctr" eaLnBrk="1" hangingPunct="1"/>
            <a:r>
              <a:rPr lang="es-ES" dirty="0"/>
              <a:t>  </a:t>
            </a:r>
            <a:r>
              <a:rPr lang="es-ES" sz="6000" b="1" dirty="0"/>
              <a:t>¿QUÉ PUEDEN HACER LOS </a:t>
            </a:r>
            <a:br>
              <a:rPr lang="es-ES" sz="6000" b="1" dirty="0"/>
            </a:br>
            <a:r>
              <a:rPr lang="es-ES" sz="6000" b="1" dirty="0"/>
              <a:t>ESPECIALISTAS?</a:t>
            </a:r>
          </a:p>
        </p:txBody>
      </p:sp>
      <p:sp>
        <p:nvSpPr>
          <p:cNvPr id="102" name="101 Rectángulo"/>
          <p:cNvSpPr/>
          <p:nvPr/>
        </p:nvSpPr>
        <p:spPr>
          <a:xfrm>
            <a:off x="8929688" y="3214688"/>
            <a:ext cx="214312" cy="3643312"/>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s-ES"/>
          </a:p>
        </p:txBody>
      </p:sp>
      <p:pic>
        <p:nvPicPr>
          <p:cNvPr id="10" name="9 Imagen" descr="doctor-estetoscopio-1024x683.jpg"/>
          <p:cNvPicPr>
            <a:picLocks noChangeAspect="1"/>
          </p:cNvPicPr>
          <p:nvPr/>
        </p:nvPicPr>
        <p:blipFill>
          <a:blip r:embed="rId2" cstate="print"/>
          <a:stretch>
            <a:fillRect/>
          </a:stretch>
        </p:blipFill>
        <p:spPr>
          <a:xfrm>
            <a:off x="1763688" y="2564904"/>
            <a:ext cx="5926336" cy="395282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1865" name="Rectangle 12186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867" name="Rectangle 12186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869" name="Rectangle 12186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871" name="Rectangle 12187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610" name="Rectangle 2"/>
          <p:cNvSpPr>
            <a:spLocks noGrp="1" noChangeArrowheads="1"/>
          </p:cNvSpPr>
          <p:nvPr>
            <p:ph type="title"/>
          </p:nvPr>
        </p:nvSpPr>
        <p:spPr>
          <a:xfrm>
            <a:off x="1028697" y="348865"/>
            <a:ext cx="7533018" cy="877729"/>
          </a:xfrm>
        </p:spPr>
        <p:txBody>
          <a:bodyPr vert="horz" lIns="91440" tIns="45720" rIns="91440" bIns="45720" rtlCol="0" anchor="ctr">
            <a:normAutofit/>
          </a:bodyPr>
          <a:lstStyle/>
          <a:p>
            <a:pPr algn="l">
              <a:lnSpc>
                <a:spcPct val="90000"/>
              </a:lnSpc>
            </a:pPr>
            <a:r>
              <a:rPr lang="en-US" sz="3200" b="1" kern="1200">
                <a:solidFill>
                  <a:srgbClr val="FFFFFF"/>
                </a:solidFill>
                <a:latin typeface="+mj-lt"/>
                <a:ea typeface="+mj-ea"/>
                <a:cs typeface="+mj-cs"/>
              </a:rPr>
              <a:t>INTERVENCIONES NO FARMACOLÓGICAS </a:t>
            </a:r>
          </a:p>
        </p:txBody>
      </p:sp>
      <p:graphicFrame>
        <p:nvGraphicFramePr>
          <p:cNvPr id="121878" name="Text Box 3">
            <a:extLst>
              <a:ext uri="{FF2B5EF4-FFF2-40B4-BE49-F238E27FC236}">
                <a16:creationId xmlns:a16="http://schemas.microsoft.com/office/drawing/2014/main" id="{4B3F0180-BDEF-82BC-4015-0E2D0331EAEF}"/>
              </a:ext>
            </a:extLst>
          </p:cNvPr>
          <p:cNvGraphicFramePr/>
          <p:nvPr>
            <p:extLst>
              <p:ext uri="{D42A27DB-BD31-4B8C-83A1-F6EECF244321}">
                <p14:modId xmlns:p14="http://schemas.microsoft.com/office/powerpoint/2010/main" val="2131549653"/>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895" name="Rectangle 12288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897" name="Rectangle 12288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899" name="Rectangle 12289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894" name="Rectangle 12289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896" name="Rectangle 12289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898" name="Oval 12289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634" name="Rectangle 2"/>
          <p:cNvSpPr>
            <a:spLocks noGrp="1" noChangeArrowheads="1"/>
          </p:cNvSpPr>
          <p:nvPr>
            <p:ph type="title"/>
          </p:nvPr>
        </p:nvSpPr>
        <p:spPr>
          <a:xfrm>
            <a:off x="619797" y="586855"/>
            <a:ext cx="3172575" cy="3387497"/>
          </a:xfrm>
        </p:spPr>
        <p:txBody>
          <a:bodyPr vert="horz" lIns="91440" tIns="45720" rIns="91440" bIns="45720" rtlCol="0" anchor="b">
            <a:normAutofit/>
          </a:bodyPr>
          <a:lstStyle/>
          <a:p>
            <a:pPr algn="r">
              <a:lnSpc>
                <a:spcPct val="90000"/>
              </a:lnSpc>
            </a:pPr>
            <a:r>
              <a:rPr lang="en-US" sz="3000" b="1" kern="1200">
                <a:solidFill>
                  <a:srgbClr val="FFFFFF"/>
                </a:solidFill>
                <a:latin typeface="+mj-lt"/>
                <a:ea typeface="+mj-ea"/>
                <a:cs typeface="+mj-cs"/>
              </a:rPr>
              <a:t>INTERVENCIONES FARMACOLÓGICAS </a:t>
            </a:r>
          </a:p>
        </p:txBody>
      </p:sp>
      <p:sp>
        <p:nvSpPr>
          <p:cNvPr id="122883" name="Text Box 3"/>
          <p:cNvSpPr txBox="1">
            <a:spLocks noChangeArrowheads="1"/>
          </p:cNvSpPr>
          <p:nvPr/>
        </p:nvSpPr>
        <p:spPr bwMode="auto">
          <a:xfrm>
            <a:off x="4877369" y="649481"/>
            <a:ext cx="3583064" cy="1771408"/>
          </a:xfrm>
          <a:prstGeom prst="rect">
            <a:avLst/>
          </a:prstGeom>
        </p:spPr>
        <p:txBody>
          <a:bodyPr vert="horz" lIns="91440" tIns="45720" rIns="91440" bIns="45720" rtlCol="0" anchor="ctr">
            <a:normAutofit/>
          </a:bodyPr>
          <a:lstStyle/>
          <a:p>
            <a:pPr>
              <a:lnSpc>
                <a:spcPct val="90000"/>
              </a:lnSpc>
              <a:spcBef>
                <a:spcPct val="50000"/>
              </a:spcBef>
              <a:defRPr/>
            </a:pPr>
            <a:r>
              <a:rPr lang="en-US" sz="1700" dirty="0" err="1"/>
              <a:t>Numerosos</a:t>
            </a:r>
            <a:r>
              <a:rPr lang="en-US" sz="1700" dirty="0"/>
              <a:t> </a:t>
            </a:r>
            <a:r>
              <a:rPr lang="en-US" sz="1700" dirty="0" err="1"/>
              <a:t>estudios</a:t>
            </a:r>
            <a:r>
              <a:rPr lang="en-US" sz="1700" dirty="0"/>
              <a:t> </a:t>
            </a:r>
            <a:r>
              <a:rPr lang="en-US" sz="1700" dirty="0" err="1"/>
              <a:t>han</a:t>
            </a:r>
            <a:r>
              <a:rPr lang="en-US" sz="1700" dirty="0"/>
              <a:t> </a:t>
            </a:r>
            <a:r>
              <a:rPr lang="en-US" sz="1700" dirty="0" err="1"/>
              <a:t>puesto</a:t>
            </a:r>
            <a:r>
              <a:rPr lang="en-US" sz="1700" dirty="0"/>
              <a:t> de </a:t>
            </a:r>
            <a:r>
              <a:rPr lang="en-US" sz="1700" dirty="0" err="1"/>
              <a:t>manifiesto</a:t>
            </a:r>
            <a:r>
              <a:rPr lang="en-US" sz="1700" dirty="0"/>
              <a:t> la </a:t>
            </a:r>
            <a:r>
              <a:rPr lang="en-US" sz="1700" dirty="0" err="1"/>
              <a:t>implicación</a:t>
            </a:r>
            <a:r>
              <a:rPr lang="en-US" sz="1700" dirty="0"/>
              <a:t> de</a:t>
            </a:r>
            <a:r>
              <a:rPr lang="en-US" sz="1700" i="1" dirty="0"/>
              <a:t> </a:t>
            </a:r>
            <a:r>
              <a:rPr lang="en-US" sz="1700" b="1" u="sng" dirty="0" err="1"/>
              <a:t>los</a:t>
            </a:r>
            <a:r>
              <a:rPr lang="en-US" sz="1700" b="1" u="sng" dirty="0"/>
              <a:t> </a:t>
            </a:r>
            <a:r>
              <a:rPr lang="en-US" sz="1700" b="1" u="sng" dirty="0" err="1"/>
              <a:t>neurotrasmisores</a:t>
            </a:r>
            <a:r>
              <a:rPr lang="en-US" sz="1700" b="1" u="sng" dirty="0"/>
              <a:t> </a:t>
            </a:r>
            <a:r>
              <a:rPr lang="en-US" sz="1700" dirty="0" err="1"/>
              <a:t>en</a:t>
            </a:r>
            <a:r>
              <a:rPr lang="en-US" sz="1700" dirty="0"/>
              <a:t> la </a:t>
            </a:r>
            <a:r>
              <a:rPr lang="en-US" sz="1700" dirty="0" err="1"/>
              <a:t>aparición</a:t>
            </a:r>
            <a:r>
              <a:rPr lang="en-US" sz="1700" dirty="0"/>
              <a:t> de </a:t>
            </a:r>
            <a:r>
              <a:rPr lang="en-US" sz="1700" dirty="0" err="1"/>
              <a:t>los</a:t>
            </a:r>
            <a:r>
              <a:rPr lang="en-US" sz="1700" dirty="0"/>
              <a:t> SPCD </a:t>
            </a:r>
            <a:r>
              <a:rPr lang="en-US" sz="1700" dirty="0" err="1"/>
              <a:t>en</a:t>
            </a:r>
            <a:r>
              <a:rPr lang="en-US" sz="1700" dirty="0"/>
              <a:t> </a:t>
            </a:r>
            <a:r>
              <a:rPr lang="en-US" sz="1700" dirty="0" err="1"/>
              <a:t>los</a:t>
            </a:r>
            <a:r>
              <a:rPr lang="en-US" sz="1700" dirty="0"/>
              <a:t> </a:t>
            </a:r>
            <a:r>
              <a:rPr lang="en-US" sz="1700" dirty="0" err="1"/>
              <a:t>pacientes</a:t>
            </a:r>
            <a:r>
              <a:rPr lang="en-US" sz="1700" dirty="0"/>
              <a:t> con EA y </a:t>
            </a:r>
            <a:r>
              <a:rPr lang="en-US" sz="1700" dirty="0" err="1"/>
              <a:t>otras</a:t>
            </a:r>
            <a:r>
              <a:rPr lang="en-US" sz="1700" dirty="0"/>
              <a:t> </a:t>
            </a:r>
            <a:r>
              <a:rPr lang="en-US" sz="1700" dirty="0" err="1"/>
              <a:t>demencias</a:t>
            </a:r>
            <a:r>
              <a:rPr lang="en-US" sz="1700" dirty="0"/>
              <a:t>.</a:t>
            </a:r>
          </a:p>
          <a:p>
            <a:pPr indent="-228600">
              <a:lnSpc>
                <a:spcPct val="90000"/>
              </a:lnSpc>
              <a:spcBef>
                <a:spcPct val="50000"/>
              </a:spcBef>
              <a:buFont typeface="Arial" panose="020B0604020202020204" pitchFamily="34" charset="0"/>
              <a:buChar char="•"/>
              <a:defRPr/>
            </a:pPr>
            <a:endParaRPr lang="en-US" sz="1700" dirty="0"/>
          </a:p>
        </p:txBody>
      </p:sp>
      <p:sp>
        <p:nvSpPr>
          <p:cNvPr id="69636" name="3 Rectángulo"/>
          <p:cNvSpPr>
            <a:spLocks noChangeArrowheads="1"/>
          </p:cNvSpPr>
          <p:nvPr/>
        </p:nvSpPr>
        <p:spPr bwMode="auto">
          <a:xfrm>
            <a:off x="4572001" y="2852936"/>
            <a:ext cx="4572000" cy="4078039"/>
          </a:xfrm>
          <a:prstGeom prst="rect">
            <a:avLst/>
          </a:prstGeom>
          <a:noFill/>
          <a:ln w="9525">
            <a:noFill/>
            <a:miter lim="800000"/>
            <a:headEnd/>
            <a:tailEnd/>
          </a:ln>
        </p:spPr>
        <p:txBody>
          <a:bodyPr>
            <a:spAutoFit/>
          </a:bodyPr>
          <a:lstStyle/>
          <a:p>
            <a:pPr marL="609600" indent="-609600" algn="l">
              <a:spcAft>
                <a:spcPts val="600"/>
              </a:spcAft>
              <a:buFont typeface="Wingdings" pitchFamily="2" charset="2"/>
              <a:buNone/>
            </a:pPr>
            <a:r>
              <a:rPr lang="es-ES_tradnl" sz="2800" b="1" i="1" dirty="0">
                <a:solidFill>
                  <a:srgbClr val="CC6600"/>
                </a:solidFill>
              </a:rPr>
              <a:t>             Acetilcolina</a:t>
            </a:r>
          </a:p>
          <a:p>
            <a:pPr marL="609600" indent="-609600" algn="l">
              <a:spcAft>
                <a:spcPts val="600"/>
              </a:spcAft>
              <a:buFont typeface="Wingdings" pitchFamily="2" charset="2"/>
              <a:buNone/>
            </a:pPr>
            <a:r>
              <a:rPr lang="es-ES_tradnl" sz="2800" b="1" i="1" dirty="0">
                <a:solidFill>
                  <a:srgbClr val="FFFF00"/>
                </a:solidFill>
              </a:rPr>
              <a:t>             Serotonina</a:t>
            </a:r>
          </a:p>
          <a:p>
            <a:pPr marL="609600" indent="-609600" algn="l">
              <a:spcAft>
                <a:spcPts val="600"/>
              </a:spcAft>
              <a:buFont typeface="Wingdings" pitchFamily="2" charset="2"/>
              <a:buNone/>
            </a:pPr>
            <a:r>
              <a:rPr lang="es-ES_tradnl" sz="2800" b="1" i="1" dirty="0">
                <a:solidFill>
                  <a:srgbClr val="66FF33"/>
                </a:solidFill>
              </a:rPr>
              <a:t>             Noradrenalina</a:t>
            </a:r>
            <a:endParaRPr lang="es-ES_tradnl" sz="2800" b="1" i="1" dirty="0">
              <a:solidFill>
                <a:srgbClr val="FF0000"/>
              </a:solidFill>
            </a:endParaRPr>
          </a:p>
          <a:p>
            <a:pPr marL="609600" indent="-609600" algn="l">
              <a:spcAft>
                <a:spcPts val="600"/>
              </a:spcAft>
              <a:buFont typeface="Wingdings" pitchFamily="2" charset="2"/>
              <a:buNone/>
            </a:pPr>
            <a:r>
              <a:rPr lang="es-ES_tradnl" sz="2800" b="1" i="1" dirty="0">
                <a:solidFill>
                  <a:srgbClr val="00FFFF"/>
                </a:solidFill>
              </a:rPr>
              <a:t>             Glutamato</a:t>
            </a:r>
          </a:p>
          <a:p>
            <a:pPr marL="609600" indent="-609600" algn="l">
              <a:spcAft>
                <a:spcPts val="600"/>
              </a:spcAft>
              <a:buFont typeface="Wingdings" pitchFamily="2" charset="2"/>
              <a:buNone/>
            </a:pPr>
            <a:r>
              <a:rPr lang="es-ES_tradnl" sz="2800" b="1" i="1" dirty="0">
                <a:solidFill>
                  <a:srgbClr val="00FFFF"/>
                </a:solidFill>
              </a:rPr>
              <a:t>             </a:t>
            </a:r>
            <a:r>
              <a:rPr lang="es-ES_tradnl" sz="2800" b="1" i="1" dirty="0">
                <a:solidFill>
                  <a:srgbClr val="FF0000"/>
                </a:solidFill>
              </a:rPr>
              <a:t>Dopamina</a:t>
            </a:r>
          </a:p>
          <a:p>
            <a:pPr marL="609600" indent="-609600" algn="l">
              <a:spcAft>
                <a:spcPts val="600"/>
              </a:spcAft>
              <a:buFont typeface="Wingdings" pitchFamily="2" charset="2"/>
              <a:buNone/>
            </a:pPr>
            <a:r>
              <a:rPr lang="es-ES_tradnl" sz="2800" b="1" i="1" dirty="0">
                <a:solidFill>
                  <a:srgbClr val="FF0000"/>
                </a:solidFill>
              </a:rPr>
              <a:t>             </a:t>
            </a:r>
            <a:r>
              <a:rPr lang="es-ES_tradnl" sz="2800" b="1" i="1" dirty="0">
                <a:solidFill>
                  <a:srgbClr val="0000FF"/>
                </a:solidFill>
              </a:rPr>
              <a:t>Gaba</a:t>
            </a:r>
          </a:p>
          <a:p>
            <a:pPr marL="609600" indent="-609600" algn="l">
              <a:spcAft>
                <a:spcPts val="600"/>
              </a:spcAft>
              <a:buFont typeface="Wingdings" pitchFamily="2" charset="2"/>
              <a:buNone/>
            </a:pPr>
            <a:r>
              <a:rPr lang="es-ES_tradnl" sz="2800" b="1" i="1" dirty="0">
                <a:solidFill>
                  <a:srgbClr val="FF0000"/>
                </a:solidFill>
              </a:rPr>
              <a:t>            </a:t>
            </a:r>
            <a:endParaRPr lang="es-ES_tradnl" sz="2800" b="1" i="1" dirty="0">
              <a:solidFill>
                <a:srgbClr val="00FFFF"/>
              </a:solidFill>
            </a:endParaRPr>
          </a:p>
          <a:p>
            <a:pPr marL="609600" indent="-609600" algn="l">
              <a:spcAft>
                <a:spcPts val="600"/>
              </a:spcAft>
              <a:buFont typeface="Wingdings" pitchFamily="2" charset="2"/>
              <a:buNone/>
            </a:pPr>
            <a:r>
              <a:rPr lang="es-ES_tradnl" sz="2800" b="1" i="1" dirty="0">
                <a:solidFill>
                  <a:srgbClr val="FF0000"/>
                </a:solidFill>
              </a:rPr>
              <a: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_tradnl" dirty="0"/>
              <a:t>¿Dónde es eficaz la psicofarmacología?</a:t>
            </a:r>
          </a:p>
        </p:txBody>
      </p:sp>
      <p:sp>
        <p:nvSpPr>
          <p:cNvPr id="3" name="Marcador de contenido 2"/>
          <p:cNvSpPr>
            <a:spLocks noGrp="1"/>
          </p:cNvSpPr>
          <p:nvPr>
            <p:ph idx="1"/>
          </p:nvPr>
        </p:nvSpPr>
        <p:spPr>
          <a:xfrm>
            <a:off x="683568" y="1772816"/>
            <a:ext cx="7632848" cy="4176464"/>
          </a:xfrm>
        </p:spPr>
        <p:txBody>
          <a:bodyPr>
            <a:normAutofit fontScale="92500" lnSpcReduction="10000"/>
          </a:bodyPr>
          <a:lstStyle/>
          <a:p>
            <a:pPr algn="just"/>
            <a:r>
              <a:rPr lang="es-ES_tradnl" sz="2400" dirty="0"/>
              <a:t>Sólo en síntomas psicóticos (ideas delirantes, alucinaciones) Agitación, Agresividad, Trastornos del sueño.</a:t>
            </a:r>
          </a:p>
          <a:p>
            <a:pPr algn="just"/>
            <a:r>
              <a:rPr lang="es-ES_tradnl" sz="2400" dirty="0"/>
              <a:t>Antipsicóticos convencionales, No son de primera elección en general. Pueden: aumentar el déficit cognitivo. Incrementar la pérdida de autonomía funcional. Conservan su indicación en manejo agudo (ej. Delirium) ya corto plazo o en combinación con atípicos.</a:t>
            </a:r>
          </a:p>
          <a:p>
            <a:pPr algn="just"/>
            <a:r>
              <a:rPr lang="es-ES_tradnl" sz="2400" dirty="0"/>
              <a:t>Antipsicóticos atípicos: Tratamiento de elección frente a los convencionales en el anciano con o sin demencia. Similar eficacia, Mayor facilidad de uso, Drástica reducción en efectos secundarios, Mejora o no alteración en capacidades cognitivas.</a:t>
            </a:r>
          </a:p>
        </p:txBody>
      </p:sp>
    </p:spTree>
    <p:extLst>
      <p:ext uri="{BB962C8B-B14F-4D97-AF65-F5344CB8AC3E}">
        <p14:creationId xmlns:p14="http://schemas.microsoft.com/office/powerpoint/2010/main" val="17379938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t>El riesgo de no tratar </a:t>
            </a:r>
          </a:p>
        </p:txBody>
      </p:sp>
      <p:sp>
        <p:nvSpPr>
          <p:cNvPr id="3" name="Marcador de contenido 2"/>
          <p:cNvSpPr>
            <a:spLocks noGrp="1"/>
          </p:cNvSpPr>
          <p:nvPr>
            <p:ph idx="1"/>
          </p:nvPr>
        </p:nvSpPr>
        <p:spPr/>
        <p:txBody>
          <a:bodyPr>
            <a:noAutofit/>
          </a:bodyPr>
          <a:lstStyle/>
          <a:p>
            <a:pPr algn="just"/>
            <a:r>
              <a:rPr lang="es-ES_tradnl" sz="2800" dirty="0"/>
              <a:t>La recomendación de la mayoría de los expertos es utilizar las medidas no farmacológicas en primer lugar si ello es posible, para después, si no son eficaces, valorar el riesgo beneficio y usar el tratamiento farmacológico.</a:t>
            </a:r>
          </a:p>
          <a:p>
            <a:pPr algn="just"/>
            <a:r>
              <a:rPr lang="es-ES_tradnl" sz="2800" dirty="0"/>
              <a:t>Pero este planteamiento tiene el peligro de alentar la inhibición terapéutica o de no usar los antipsicóticos en las condiciones de seguridad que pueden alcanzarse.</a:t>
            </a:r>
          </a:p>
        </p:txBody>
      </p:sp>
    </p:spTree>
    <p:extLst>
      <p:ext uri="{BB962C8B-B14F-4D97-AF65-F5344CB8AC3E}">
        <p14:creationId xmlns:p14="http://schemas.microsoft.com/office/powerpoint/2010/main" val="32493124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_tradnl" dirty="0"/>
              <a:t>Nuestra recomendación es prescribir</a:t>
            </a:r>
          </a:p>
        </p:txBody>
      </p:sp>
      <p:sp>
        <p:nvSpPr>
          <p:cNvPr id="3" name="Marcador de contenido 2"/>
          <p:cNvSpPr>
            <a:spLocks noGrp="1"/>
          </p:cNvSpPr>
          <p:nvPr>
            <p:ph idx="1"/>
          </p:nvPr>
        </p:nvSpPr>
        <p:spPr>
          <a:xfrm>
            <a:off x="827584" y="1844824"/>
            <a:ext cx="7859216" cy="3960440"/>
          </a:xfrm>
        </p:spPr>
        <p:txBody>
          <a:bodyPr>
            <a:noAutofit/>
          </a:bodyPr>
          <a:lstStyle/>
          <a:p>
            <a:pPr algn="just"/>
            <a:r>
              <a:rPr lang="es-ES_tradnl" sz="2000" dirty="0"/>
              <a:t>Si</a:t>
            </a:r>
            <a:r>
              <a:rPr lang="mr-IN" sz="2000" dirty="0"/>
              <a:t>…</a:t>
            </a:r>
            <a:endParaRPr lang="es-ES_tradnl" sz="2000" dirty="0"/>
          </a:p>
          <a:p>
            <a:pPr algn="just"/>
            <a:r>
              <a:rPr lang="es-ES_tradnl" sz="2000" dirty="0"/>
              <a:t>Se han agotado las razonables medidas no farmacológicas</a:t>
            </a:r>
          </a:p>
          <a:p>
            <a:pPr algn="just"/>
            <a:r>
              <a:rPr lang="es-ES_tradnl" sz="2000" dirty="0"/>
              <a:t>Se ha valorado la indicación </a:t>
            </a:r>
          </a:p>
          <a:p>
            <a:pPr algn="just"/>
            <a:r>
              <a:rPr lang="es-ES_tradnl" sz="2000" dirty="0"/>
              <a:t>Se ha valorado la seguridad y tolerancia</a:t>
            </a:r>
          </a:p>
          <a:p>
            <a:pPr algn="just"/>
            <a:r>
              <a:rPr lang="es-ES_tradnl" sz="2000" dirty="0"/>
              <a:t>Existe una planificación de los cuidados y de los controles necesarios</a:t>
            </a:r>
          </a:p>
          <a:p>
            <a:pPr algn="just"/>
            <a:r>
              <a:rPr lang="es-ES_tradnl" sz="2000" dirty="0"/>
              <a:t>Se ha informado al paciente (cuando sea posible) y a su familia/entorno cuidador y obtenido su consentimiento</a:t>
            </a:r>
          </a:p>
          <a:p>
            <a:pPr algn="just"/>
            <a:r>
              <a:rPr lang="es-ES_tradnl" sz="2000" dirty="0"/>
              <a:t>Se ha reflejado en la historia clínica el proceso de decisión terapéutica</a:t>
            </a:r>
          </a:p>
        </p:txBody>
      </p:sp>
    </p:spTree>
    <p:extLst>
      <p:ext uri="{BB962C8B-B14F-4D97-AF65-F5344CB8AC3E}">
        <p14:creationId xmlns:p14="http://schemas.microsoft.com/office/powerpoint/2010/main" val="7589462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43608" y="1052736"/>
            <a:ext cx="7632848" cy="4608512"/>
          </a:xfrm>
        </p:spPr>
        <p:txBody>
          <a:bodyPr>
            <a:noAutofit/>
          </a:bodyPr>
          <a:lstStyle/>
          <a:p>
            <a:r>
              <a:rPr lang="es-ES_tradnl" sz="2400" dirty="0"/>
              <a:t>Definir la enfermedad de base.</a:t>
            </a:r>
          </a:p>
          <a:p>
            <a:r>
              <a:rPr lang="es-ES_tradnl" sz="2400" dirty="0"/>
              <a:t>Evaluar </a:t>
            </a:r>
            <a:r>
              <a:rPr lang="es-ES_tradnl" sz="2800" dirty="0"/>
              <a:t>desencadenantes</a:t>
            </a:r>
            <a:r>
              <a:rPr lang="es-ES_tradnl" sz="2400" dirty="0"/>
              <a:t>.</a:t>
            </a:r>
          </a:p>
          <a:p>
            <a:r>
              <a:rPr lang="es-ES_tradnl" sz="2400" dirty="0"/>
              <a:t>Valorar si el tratamiento farmacológico es necesario y durante cuánto tiempo.</a:t>
            </a:r>
          </a:p>
          <a:p>
            <a:r>
              <a:rPr lang="es-ES_tradnl" sz="2400" dirty="0"/>
              <a:t>Nunca olvidar el manejo no farmacológico.</a:t>
            </a:r>
          </a:p>
          <a:p>
            <a:r>
              <a:rPr lang="es-ES_tradnl" sz="2400" dirty="0"/>
              <a:t>Escalar el tratamiento farmacológico según respuesta.</a:t>
            </a:r>
          </a:p>
          <a:p>
            <a:r>
              <a:rPr lang="es-ES_tradnl" sz="2400" dirty="0"/>
              <a:t>Recordar que son tratamientos no específicos.</a:t>
            </a:r>
          </a:p>
          <a:p>
            <a:r>
              <a:rPr lang="es-ES_tradnl" sz="2400" dirty="0"/>
              <a:t>Pensar que siempre hay una alternativa.</a:t>
            </a:r>
          </a:p>
        </p:txBody>
      </p:sp>
    </p:spTree>
    <p:extLst>
      <p:ext uri="{BB962C8B-B14F-4D97-AF65-F5344CB8AC3E}">
        <p14:creationId xmlns:p14="http://schemas.microsoft.com/office/powerpoint/2010/main" val="16324433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39552" y="980728"/>
            <a:ext cx="8208912" cy="5040560"/>
          </a:xfrm>
        </p:spPr>
        <p:txBody>
          <a:bodyPr>
            <a:normAutofit/>
          </a:bodyPr>
          <a:lstStyle/>
          <a:p>
            <a:r>
              <a:rPr lang="es-ES_tradnl" sz="2400" b="1" dirty="0"/>
              <a:t>USO DE HALOPERIDOL EN PACIENTES CON DEMENCA. EVITARLO. NO ES LA PRIMERA ELECCIÓN (SANO QUIZÁ EN DELIRIUM - SD CONFUSIONAL AGUDO)</a:t>
            </a:r>
          </a:p>
          <a:p>
            <a:r>
              <a:rPr lang="es-ES_tradnl" sz="2400" dirty="0"/>
              <a:t>Solamente en situaciones de "gran urgencia" y "con riesgo” Preferentemente vía I.M. </a:t>
            </a:r>
            <a:r>
              <a:rPr lang="es-ES_tradnl" sz="2400" dirty="0" err="1"/>
              <a:t>ó</a:t>
            </a:r>
            <a:r>
              <a:rPr lang="es-ES_tradnl" sz="2400" dirty="0"/>
              <a:t> I.V </a:t>
            </a:r>
          </a:p>
          <a:p>
            <a:pPr marL="0" indent="0">
              <a:buNone/>
            </a:pPr>
            <a:endParaRPr lang="es-ES_tradnl" sz="2400" dirty="0"/>
          </a:p>
          <a:p>
            <a:pPr marL="0" indent="0">
              <a:buNone/>
            </a:pPr>
            <a:r>
              <a:rPr lang="es-ES_tradnl" sz="2400" dirty="0"/>
              <a:t>ALTERNATIVAS PARA USO I.M. – IV:</a:t>
            </a:r>
          </a:p>
          <a:p>
            <a:r>
              <a:rPr lang="es-ES_tradnl" sz="2400" dirty="0"/>
              <a:t>TIAPRIDE 100 MG</a:t>
            </a:r>
          </a:p>
          <a:p>
            <a:r>
              <a:rPr lang="es-ES_tradnl" sz="2400" dirty="0"/>
              <a:t>OLANZAPINA 10 MG</a:t>
            </a:r>
          </a:p>
          <a:p>
            <a:r>
              <a:rPr lang="es-ES_tradnl" sz="2400" dirty="0"/>
              <a:t>ARIPIPRAZOL IM 5 - 10 - 15 mg</a:t>
            </a:r>
          </a:p>
        </p:txBody>
      </p:sp>
    </p:spTree>
    <p:extLst>
      <p:ext uri="{BB962C8B-B14F-4D97-AF65-F5344CB8AC3E}">
        <p14:creationId xmlns:p14="http://schemas.microsoft.com/office/powerpoint/2010/main" val="10256630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2"/>
          <p:cNvSpPr>
            <a:spLocks noGrp="1" noChangeArrowheads="1"/>
          </p:cNvSpPr>
          <p:nvPr>
            <p:ph type="body" idx="4294967295"/>
          </p:nvPr>
        </p:nvSpPr>
        <p:spPr>
          <a:xfrm>
            <a:off x="0" y="1905000"/>
            <a:ext cx="8512175" cy="3319463"/>
          </a:xfrm>
        </p:spPr>
        <p:txBody>
          <a:bodyPr>
            <a:normAutofit fontScale="70000" lnSpcReduction="20000"/>
          </a:bodyPr>
          <a:lstStyle/>
          <a:p>
            <a:pPr marL="609600" indent="-609600" eaLnBrk="1" fontAlgn="auto" hangingPunct="1">
              <a:lnSpc>
                <a:spcPct val="80000"/>
              </a:lnSpc>
              <a:spcAft>
                <a:spcPts val="0"/>
              </a:spcAft>
              <a:buFont typeface="Wingdings" pitchFamily="2" charset="2"/>
              <a:buNone/>
              <a:defRPr/>
            </a:pPr>
            <a:r>
              <a:rPr lang="es-ES_tradnl" sz="1500" dirty="0">
                <a:solidFill>
                  <a:srgbClr val="FF99FF"/>
                </a:solidFill>
              </a:rPr>
              <a:t>                                                                                                                                                                           </a:t>
            </a:r>
          </a:p>
          <a:p>
            <a:pPr marL="609600" indent="-609600" eaLnBrk="1" fontAlgn="auto" hangingPunct="1">
              <a:lnSpc>
                <a:spcPct val="80000"/>
              </a:lnSpc>
              <a:spcAft>
                <a:spcPts val="0"/>
              </a:spcAft>
              <a:buFont typeface="Wingdings" pitchFamily="2" charset="2"/>
              <a:buNone/>
              <a:defRPr/>
            </a:pPr>
            <a:r>
              <a:rPr lang="es-ES_tradnl" sz="1500" dirty="0">
                <a:solidFill>
                  <a:srgbClr val="FF99FF"/>
                </a:solidFill>
              </a:rPr>
              <a:t>                                            </a:t>
            </a:r>
          </a:p>
          <a:p>
            <a:pPr marL="609600" indent="-609600" eaLnBrk="1" fontAlgn="auto" hangingPunct="1">
              <a:lnSpc>
                <a:spcPct val="80000"/>
              </a:lnSpc>
              <a:spcAft>
                <a:spcPts val="0"/>
              </a:spcAft>
              <a:buFont typeface="Wingdings" pitchFamily="2" charset="2"/>
              <a:buNone/>
              <a:defRPr/>
            </a:pPr>
            <a:r>
              <a:rPr lang="es-ES_tradnl" sz="1500" dirty="0">
                <a:solidFill>
                  <a:srgbClr val="FF99FF"/>
                </a:solidFill>
              </a:rPr>
              <a:t>                    </a:t>
            </a:r>
          </a:p>
          <a:p>
            <a:pPr marL="609600" indent="-609600" algn="ctr" eaLnBrk="1" fontAlgn="auto" hangingPunct="1">
              <a:lnSpc>
                <a:spcPct val="80000"/>
              </a:lnSpc>
              <a:spcAft>
                <a:spcPts val="0"/>
              </a:spcAft>
              <a:buFont typeface="Wingdings" pitchFamily="2" charset="2"/>
              <a:buNone/>
              <a:defRPr/>
            </a:pPr>
            <a:r>
              <a:rPr lang="es-ES_tradnl" sz="5400" dirty="0">
                <a:solidFill>
                  <a:srgbClr val="CC6600"/>
                </a:solidFill>
              </a:rPr>
              <a:t> </a:t>
            </a:r>
          </a:p>
          <a:p>
            <a:pPr marL="609600" indent="-609600" algn="ctr" eaLnBrk="1" fontAlgn="auto" hangingPunct="1">
              <a:lnSpc>
                <a:spcPct val="80000"/>
              </a:lnSpc>
              <a:spcAft>
                <a:spcPts val="0"/>
              </a:spcAft>
              <a:buFont typeface="Wingdings" pitchFamily="2" charset="2"/>
              <a:buNone/>
              <a:defRPr/>
            </a:pPr>
            <a:r>
              <a:rPr lang="es-ES_tradnl" sz="12600" b="1" u="sng" dirty="0"/>
              <a:t>IACE</a:t>
            </a:r>
            <a:r>
              <a:rPr lang="es-ES_tradnl" sz="12600" b="1" dirty="0"/>
              <a:t> </a:t>
            </a:r>
          </a:p>
          <a:p>
            <a:pPr marL="609600" indent="-609600" eaLnBrk="1" fontAlgn="auto" hangingPunct="1">
              <a:lnSpc>
                <a:spcPct val="80000"/>
              </a:lnSpc>
              <a:spcAft>
                <a:spcPts val="0"/>
              </a:spcAft>
              <a:buFont typeface="Wingdings" pitchFamily="2" charset="2"/>
              <a:buNone/>
              <a:defRPr/>
            </a:pPr>
            <a:endParaRPr lang="es-ES_tradnl" sz="5400" dirty="0"/>
          </a:p>
          <a:p>
            <a:pPr marL="609600" indent="-609600" eaLnBrk="1" fontAlgn="auto" hangingPunct="1">
              <a:lnSpc>
                <a:spcPct val="80000"/>
              </a:lnSpc>
              <a:spcAft>
                <a:spcPts val="0"/>
              </a:spcAft>
              <a:buFont typeface="Wingdings" pitchFamily="2" charset="2"/>
              <a:buNone/>
              <a:defRPr/>
            </a:pPr>
            <a:endParaRPr lang="es-ES_tradnl" sz="5400" u="sng" dirty="0">
              <a:solidFill>
                <a:srgbClr val="FFFF00"/>
              </a:solidFill>
            </a:endParaRPr>
          </a:p>
          <a:p>
            <a:pPr marL="609600" indent="-609600" eaLnBrk="1" fontAlgn="auto" hangingPunct="1">
              <a:lnSpc>
                <a:spcPct val="80000"/>
              </a:lnSpc>
              <a:spcAft>
                <a:spcPts val="0"/>
              </a:spcAft>
              <a:buFont typeface="Wingdings" pitchFamily="2" charset="2"/>
              <a:buNone/>
              <a:defRPr/>
            </a:pPr>
            <a:r>
              <a:rPr lang="es-ES_tradnl" sz="700" dirty="0">
                <a:solidFill>
                  <a:srgbClr val="FF0000"/>
                </a:solidFill>
              </a:rPr>
              <a:t>  </a:t>
            </a:r>
          </a:p>
          <a:p>
            <a:pPr marL="609600" indent="-609600" eaLnBrk="1" fontAlgn="auto" hangingPunct="1">
              <a:lnSpc>
                <a:spcPct val="80000"/>
              </a:lnSpc>
              <a:spcAft>
                <a:spcPts val="0"/>
              </a:spcAft>
              <a:buFont typeface="Wingdings" pitchFamily="2" charset="2"/>
              <a:buNone/>
              <a:defRPr/>
            </a:pPr>
            <a:endParaRPr lang="es-ES_tradnl" sz="1600" dirty="0">
              <a:solidFill>
                <a:srgbClr val="66FF33"/>
              </a:solidFill>
            </a:endParaRPr>
          </a:p>
          <a:p>
            <a:pPr marL="609600" indent="-609600" eaLnBrk="1" fontAlgn="auto" hangingPunct="1">
              <a:lnSpc>
                <a:spcPct val="80000"/>
              </a:lnSpc>
              <a:spcAft>
                <a:spcPts val="0"/>
              </a:spcAft>
              <a:buFont typeface="Wingdings" pitchFamily="2" charset="2"/>
              <a:buNone/>
              <a:defRPr/>
            </a:pPr>
            <a:r>
              <a:rPr lang="es-ES_tradnl" sz="1600" dirty="0">
                <a:solidFill>
                  <a:srgbClr val="66FF33"/>
                </a:solidFill>
              </a:rPr>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228600" y="1289050"/>
            <a:ext cx="8915400" cy="457200"/>
          </a:xfrm>
          <a:prstGeom prst="rect">
            <a:avLst/>
          </a:prstGeom>
          <a:noFill/>
          <a:ln w="9525">
            <a:noFill/>
            <a:miter lim="800000"/>
            <a:headEnd/>
            <a:tailEnd/>
          </a:ln>
        </p:spPr>
        <p:txBody>
          <a:bodyPr>
            <a:spAutoFit/>
          </a:bodyPr>
          <a:lstStyle/>
          <a:p>
            <a:pPr algn="l">
              <a:spcBef>
                <a:spcPct val="50000"/>
              </a:spcBef>
            </a:pPr>
            <a:endParaRPr lang="es-ES" sz="2400" i="1" u="sng">
              <a:solidFill>
                <a:srgbClr val="FF66FF"/>
              </a:solidFill>
            </a:endParaRPr>
          </a:p>
        </p:txBody>
      </p:sp>
      <p:sp>
        <p:nvSpPr>
          <p:cNvPr id="229379" name="Text Box 3"/>
          <p:cNvSpPr txBox="1">
            <a:spLocks noChangeArrowheads="1"/>
          </p:cNvSpPr>
          <p:nvPr/>
        </p:nvSpPr>
        <p:spPr bwMode="auto">
          <a:xfrm>
            <a:off x="179512" y="260648"/>
            <a:ext cx="8858250" cy="2677656"/>
          </a:xfrm>
          <a:prstGeom prst="rect">
            <a:avLst/>
          </a:prstGeom>
          <a:noFill/>
          <a:ln w="9525">
            <a:noFill/>
            <a:miter lim="800000"/>
            <a:headEnd/>
            <a:tailEnd/>
          </a:ln>
          <a:effectLst/>
        </p:spPr>
        <p:txBody>
          <a:bodyPr wrap="square">
            <a:spAutoFit/>
          </a:bodyPr>
          <a:lstStyle/>
          <a:p>
            <a:pPr algn="ctr">
              <a:spcBef>
                <a:spcPct val="50000"/>
              </a:spcBef>
              <a:defRPr/>
            </a:pPr>
            <a:r>
              <a:rPr lang="es-ES_tradnl" sz="4800" b="1" dirty="0">
                <a:effectLst>
                  <a:outerShdw blurRad="38100" dist="38100" dir="2700000" algn="tl">
                    <a:srgbClr val="000000">
                      <a:alpha val="43137"/>
                    </a:srgbClr>
                  </a:outerShdw>
                </a:effectLst>
              </a:rPr>
              <a:t>Primer Fármaco</a:t>
            </a:r>
          </a:p>
          <a:p>
            <a:pPr algn="l">
              <a:spcBef>
                <a:spcPct val="50000"/>
              </a:spcBef>
              <a:defRPr/>
            </a:pPr>
            <a:endParaRPr lang="es-ES_tradnl" sz="3200" u="sng" dirty="0">
              <a:solidFill>
                <a:srgbClr val="FFFF00"/>
              </a:solidFill>
            </a:endParaRPr>
          </a:p>
          <a:p>
            <a:pPr algn="l">
              <a:spcBef>
                <a:spcPct val="50000"/>
              </a:spcBef>
              <a:defRPr/>
            </a:pPr>
            <a:endParaRPr lang="es-ES_tradnl" sz="2400" u="sng" dirty="0">
              <a:solidFill>
                <a:srgbClr val="FFFF00"/>
              </a:solidFill>
            </a:endParaRPr>
          </a:p>
          <a:p>
            <a:pPr algn="l">
              <a:spcBef>
                <a:spcPct val="50000"/>
              </a:spcBef>
              <a:defRPr/>
            </a:pPr>
            <a:r>
              <a:rPr lang="es-ES_tradnl" sz="2400" dirty="0">
                <a:solidFill>
                  <a:srgbClr val="FFFF00"/>
                </a:solidFill>
              </a:rPr>
              <a:t>     </a:t>
            </a:r>
            <a:r>
              <a:rPr lang="es-ES_tradnl" sz="2400" dirty="0">
                <a:solidFill>
                  <a:srgbClr val="FF66FF"/>
                </a:solidFill>
              </a:rPr>
              <a:t> </a:t>
            </a:r>
            <a:endParaRPr lang="es-ES" sz="2400" i="1" u="sng" dirty="0">
              <a:solidFill>
                <a:srgbClr val="FFFF00"/>
              </a:solidFill>
              <a:effectLst>
                <a:outerShdw blurRad="38100" dist="38100" dir="2700000" algn="tl">
                  <a:srgbClr val="000000"/>
                </a:outerShdw>
              </a:effectLst>
              <a:latin typeface="Times New Roman" pitchFamily="18" charset="0"/>
            </a:endParaRPr>
          </a:p>
        </p:txBody>
      </p:sp>
      <p:pic>
        <p:nvPicPr>
          <p:cNvPr id="71684" name="Picture 3" descr="MC900339250[1]"/>
          <p:cNvPicPr>
            <a:picLocks noChangeAspect="1" noChangeArrowheads="1"/>
          </p:cNvPicPr>
          <p:nvPr/>
        </p:nvPicPr>
        <p:blipFill>
          <a:blip r:embed="rId3" cstate="print"/>
          <a:srcRect/>
          <a:stretch>
            <a:fillRect/>
          </a:stretch>
        </p:blipFill>
        <p:spPr bwMode="auto">
          <a:xfrm>
            <a:off x="214313" y="3286125"/>
            <a:ext cx="3071812" cy="1643063"/>
          </a:xfrm>
          <a:prstGeom prst="rect">
            <a:avLst/>
          </a:prstGeom>
          <a:noFill/>
          <a:ln w="9525">
            <a:noFill/>
            <a:miter lim="800000"/>
            <a:headEnd/>
            <a:tailEnd/>
          </a:ln>
        </p:spPr>
      </p:pic>
      <p:sp>
        <p:nvSpPr>
          <p:cNvPr id="71685" name="Rectangle 5"/>
          <p:cNvSpPr>
            <a:spLocks noChangeArrowheads="1"/>
          </p:cNvSpPr>
          <p:nvPr/>
        </p:nvSpPr>
        <p:spPr bwMode="auto">
          <a:xfrm>
            <a:off x="2000250" y="4143375"/>
            <a:ext cx="1028700" cy="369888"/>
          </a:xfrm>
          <a:prstGeom prst="rect">
            <a:avLst/>
          </a:prstGeom>
          <a:noFill/>
          <a:ln w="9525">
            <a:noFill/>
            <a:miter lim="800000"/>
            <a:headEnd/>
            <a:tailEnd/>
          </a:ln>
        </p:spPr>
        <p:txBody>
          <a:bodyPr wrap="none">
            <a:spAutoFit/>
          </a:bodyPr>
          <a:lstStyle/>
          <a:p>
            <a:pPr>
              <a:spcBef>
                <a:spcPct val="50000"/>
              </a:spcBef>
            </a:pPr>
            <a:r>
              <a:rPr lang="es-ES">
                <a:solidFill>
                  <a:srgbClr val="FF9900"/>
                </a:solidFill>
              </a:rPr>
              <a:t>  </a:t>
            </a:r>
            <a:r>
              <a:rPr lang="es-ES" sz="1100">
                <a:solidFill>
                  <a:srgbClr val="FF9900"/>
                </a:solidFill>
              </a:rPr>
              <a:t>Acetilcolina</a:t>
            </a:r>
          </a:p>
        </p:txBody>
      </p:sp>
      <p:pic>
        <p:nvPicPr>
          <p:cNvPr id="71686" name="Picture 3" descr="MC900339252[1]"/>
          <p:cNvPicPr>
            <a:picLocks noChangeAspect="1" noChangeArrowheads="1"/>
          </p:cNvPicPr>
          <p:nvPr/>
        </p:nvPicPr>
        <p:blipFill>
          <a:blip r:embed="rId4" cstate="print"/>
          <a:srcRect/>
          <a:stretch>
            <a:fillRect/>
          </a:stretch>
        </p:blipFill>
        <p:spPr bwMode="auto">
          <a:xfrm>
            <a:off x="5715000" y="3357563"/>
            <a:ext cx="3143250" cy="1571625"/>
          </a:xfrm>
          <a:prstGeom prst="rect">
            <a:avLst/>
          </a:prstGeom>
          <a:noFill/>
          <a:ln w="9525">
            <a:noFill/>
            <a:miter lim="800000"/>
            <a:headEnd/>
            <a:tailEnd/>
          </a:ln>
        </p:spPr>
      </p:pic>
      <p:sp>
        <p:nvSpPr>
          <p:cNvPr id="71687" name="Rectangle 4"/>
          <p:cNvSpPr>
            <a:spLocks noChangeArrowheads="1"/>
          </p:cNvSpPr>
          <p:nvPr/>
        </p:nvSpPr>
        <p:spPr bwMode="auto">
          <a:xfrm>
            <a:off x="6143625" y="4143375"/>
            <a:ext cx="828675" cy="261938"/>
          </a:xfrm>
          <a:prstGeom prst="rect">
            <a:avLst/>
          </a:prstGeom>
          <a:noFill/>
          <a:ln w="9525">
            <a:noFill/>
            <a:miter lim="800000"/>
            <a:headEnd/>
            <a:tailEnd/>
          </a:ln>
        </p:spPr>
        <p:txBody>
          <a:bodyPr>
            <a:spAutoFit/>
          </a:bodyPr>
          <a:lstStyle/>
          <a:p>
            <a:pPr>
              <a:spcBef>
                <a:spcPct val="50000"/>
              </a:spcBef>
            </a:pPr>
            <a:r>
              <a:rPr lang="es-ES" sz="1100">
                <a:solidFill>
                  <a:srgbClr val="FF0000"/>
                </a:solidFill>
              </a:rPr>
              <a:t>Dopamina</a:t>
            </a:r>
          </a:p>
        </p:txBody>
      </p:sp>
      <p:sp>
        <p:nvSpPr>
          <p:cNvPr id="71688" name="Rectangle 4"/>
          <p:cNvSpPr>
            <a:spLocks noChangeArrowheads="1"/>
          </p:cNvSpPr>
          <p:nvPr/>
        </p:nvSpPr>
        <p:spPr bwMode="auto">
          <a:xfrm>
            <a:off x="642938" y="4071938"/>
            <a:ext cx="828675" cy="261937"/>
          </a:xfrm>
          <a:prstGeom prst="rect">
            <a:avLst/>
          </a:prstGeom>
          <a:noFill/>
          <a:ln w="9525">
            <a:noFill/>
            <a:miter lim="800000"/>
            <a:headEnd/>
            <a:tailEnd/>
          </a:ln>
        </p:spPr>
        <p:txBody>
          <a:bodyPr>
            <a:spAutoFit/>
          </a:bodyPr>
          <a:lstStyle/>
          <a:p>
            <a:pPr>
              <a:spcBef>
                <a:spcPct val="50000"/>
              </a:spcBef>
            </a:pPr>
            <a:r>
              <a:rPr lang="es-ES" sz="1100">
                <a:solidFill>
                  <a:srgbClr val="FF0000"/>
                </a:solidFill>
              </a:rPr>
              <a:t>Dopamina</a:t>
            </a:r>
          </a:p>
        </p:txBody>
      </p:sp>
      <p:sp>
        <p:nvSpPr>
          <p:cNvPr id="71689" name="Rectangle 5"/>
          <p:cNvSpPr>
            <a:spLocks noChangeArrowheads="1"/>
          </p:cNvSpPr>
          <p:nvPr/>
        </p:nvSpPr>
        <p:spPr bwMode="auto">
          <a:xfrm>
            <a:off x="7572375" y="4071938"/>
            <a:ext cx="1028700" cy="369887"/>
          </a:xfrm>
          <a:prstGeom prst="rect">
            <a:avLst/>
          </a:prstGeom>
          <a:noFill/>
          <a:ln w="9525">
            <a:noFill/>
            <a:miter lim="800000"/>
            <a:headEnd/>
            <a:tailEnd/>
          </a:ln>
        </p:spPr>
        <p:txBody>
          <a:bodyPr wrap="none">
            <a:spAutoFit/>
          </a:bodyPr>
          <a:lstStyle/>
          <a:p>
            <a:pPr>
              <a:spcBef>
                <a:spcPct val="50000"/>
              </a:spcBef>
            </a:pPr>
            <a:r>
              <a:rPr lang="es-ES">
                <a:solidFill>
                  <a:srgbClr val="FF9900"/>
                </a:solidFill>
              </a:rPr>
              <a:t>  </a:t>
            </a:r>
            <a:r>
              <a:rPr lang="es-ES" sz="1100">
                <a:solidFill>
                  <a:srgbClr val="FF9900"/>
                </a:solidFill>
              </a:rPr>
              <a:t>Acetilcolina</a:t>
            </a:r>
          </a:p>
        </p:txBody>
      </p:sp>
      <p:sp>
        <p:nvSpPr>
          <p:cNvPr id="13" name="12 Flecha derecha"/>
          <p:cNvSpPr/>
          <p:nvPr/>
        </p:nvSpPr>
        <p:spPr>
          <a:xfrm>
            <a:off x="3643313" y="4214813"/>
            <a:ext cx="1714500" cy="484187"/>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s-ES" dirty="0">
              <a:solidFill>
                <a:schemeClr val="bg1"/>
              </a:solidFill>
            </a:endParaRPr>
          </a:p>
        </p:txBody>
      </p:sp>
      <p:sp>
        <p:nvSpPr>
          <p:cNvPr id="14" name="13 Elipse"/>
          <p:cNvSpPr/>
          <p:nvPr/>
        </p:nvSpPr>
        <p:spPr>
          <a:xfrm>
            <a:off x="3929062" y="3068960"/>
            <a:ext cx="1219001" cy="1131565"/>
          </a:xfrm>
          <a:prstGeom prst="ellipse">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s-ES" sz="800" dirty="0">
              <a:solidFill>
                <a:schemeClr val="bg1"/>
              </a:solidFill>
            </a:endParaRPr>
          </a:p>
        </p:txBody>
      </p:sp>
      <p:sp>
        <p:nvSpPr>
          <p:cNvPr id="71692" name="Rectangle 4"/>
          <p:cNvSpPr>
            <a:spLocks noChangeArrowheads="1"/>
          </p:cNvSpPr>
          <p:nvPr/>
        </p:nvSpPr>
        <p:spPr bwMode="auto">
          <a:xfrm>
            <a:off x="3929062" y="3500438"/>
            <a:ext cx="1219001" cy="307777"/>
          </a:xfrm>
          <a:prstGeom prst="rect">
            <a:avLst/>
          </a:prstGeom>
          <a:noFill/>
          <a:ln w="9525">
            <a:noFill/>
            <a:miter lim="800000"/>
            <a:headEnd/>
            <a:tailEnd/>
          </a:ln>
        </p:spPr>
        <p:txBody>
          <a:bodyPr wrap="square">
            <a:spAutoFit/>
          </a:bodyPr>
          <a:lstStyle/>
          <a:p>
            <a:pPr algn="ctr">
              <a:spcBef>
                <a:spcPct val="50000"/>
              </a:spcBef>
            </a:pPr>
            <a:r>
              <a:rPr lang="es-ES" sz="1400" b="1" dirty="0" err="1">
                <a:solidFill>
                  <a:schemeClr val="bg1"/>
                </a:solidFill>
              </a:rPr>
              <a:t>Rivastigmina</a:t>
            </a:r>
            <a:endParaRPr lang="es-ES" sz="1400" b="1" dirty="0">
              <a:solidFill>
                <a:schemeClr val="bg1"/>
              </a:solidFill>
            </a:endParaRPr>
          </a:p>
        </p:txBody>
      </p:sp>
      <p:sp>
        <p:nvSpPr>
          <p:cNvPr id="16" name="15 Elipse"/>
          <p:cNvSpPr/>
          <p:nvPr/>
        </p:nvSpPr>
        <p:spPr>
          <a:xfrm>
            <a:off x="3419872" y="4653136"/>
            <a:ext cx="864096" cy="77380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s-ES"/>
          </a:p>
        </p:txBody>
      </p:sp>
      <p:sp>
        <p:nvSpPr>
          <p:cNvPr id="71694" name="Rectangle 4"/>
          <p:cNvSpPr>
            <a:spLocks noChangeArrowheads="1"/>
          </p:cNvSpPr>
          <p:nvPr/>
        </p:nvSpPr>
        <p:spPr bwMode="auto">
          <a:xfrm>
            <a:off x="3419872" y="4941168"/>
            <a:ext cx="1000125" cy="253916"/>
          </a:xfrm>
          <a:prstGeom prst="rect">
            <a:avLst/>
          </a:prstGeom>
          <a:noFill/>
          <a:ln w="9525">
            <a:noFill/>
            <a:miter lim="800000"/>
            <a:headEnd/>
            <a:tailEnd/>
          </a:ln>
        </p:spPr>
        <p:txBody>
          <a:bodyPr>
            <a:spAutoFit/>
          </a:bodyPr>
          <a:lstStyle/>
          <a:p>
            <a:pPr>
              <a:spcBef>
                <a:spcPct val="50000"/>
              </a:spcBef>
            </a:pPr>
            <a:r>
              <a:rPr lang="es-ES" sz="1050" b="1" dirty="0" err="1">
                <a:solidFill>
                  <a:schemeClr val="bg1"/>
                </a:solidFill>
              </a:rPr>
              <a:t>Donepezilo</a:t>
            </a:r>
            <a:endParaRPr lang="es-ES" sz="1050" b="1" dirty="0">
              <a:solidFill>
                <a:schemeClr val="bg1"/>
              </a:solidFill>
            </a:endParaRPr>
          </a:p>
        </p:txBody>
      </p:sp>
      <p:pic>
        <p:nvPicPr>
          <p:cNvPr id="71695" name="Picture 8" descr="C:\Users\Luisma\AppData\Local\Microsoft\Windows\Temporary Internet Files\Content.IE5\LVLYUOGM\pill_red[1].png"/>
          <p:cNvPicPr>
            <a:picLocks noChangeAspect="1" noChangeArrowheads="1"/>
          </p:cNvPicPr>
          <p:nvPr/>
        </p:nvPicPr>
        <p:blipFill>
          <a:blip r:embed="rId5" cstate="print"/>
          <a:srcRect/>
          <a:stretch>
            <a:fillRect/>
          </a:stretch>
        </p:blipFill>
        <p:spPr bwMode="auto">
          <a:xfrm>
            <a:off x="4643438" y="4714875"/>
            <a:ext cx="1071562" cy="857250"/>
          </a:xfrm>
          <a:prstGeom prst="rect">
            <a:avLst/>
          </a:prstGeom>
          <a:noFill/>
          <a:ln w="9525">
            <a:noFill/>
            <a:miter lim="800000"/>
            <a:headEnd/>
            <a:tailEnd/>
          </a:ln>
        </p:spPr>
      </p:pic>
      <p:sp>
        <p:nvSpPr>
          <p:cNvPr id="71696" name="Rectangle 4"/>
          <p:cNvSpPr>
            <a:spLocks noChangeArrowheads="1"/>
          </p:cNvSpPr>
          <p:nvPr/>
        </p:nvSpPr>
        <p:spPr bwMode="auto">
          <a:xfrm rot="-1100889">
            <a:off x="4714875" y="4905539"/>
            <a:ext cx="1000125" cy="261610"/>
          </a:xfrm>
          <a:prstGeom prst="rect">
            <a:avLst/>
          </a:prstGeom>
          <a:noFill/>
          <a:ln w="9525">
            <a:noFill/>
            <a:miter lim="800000"/>
            <a:headEnd/>
            <a:tailEnd/>
          </a:ln>
        </p:spPr>
        <p:txBody>
          <a:bodyPr>
            <a:spAutoFit/>
          </a:bodyPr>
          <a:lstStyle/>
          <a:p>
            <a:pPr>
              <a:spcBef>
                <a:spcPct val="50000"/>
              </a:spcBef>
            </a:pPr>
            <a:r>
              <a:rPr lang="es-ES" sz="1100" b="1" dirty="0" err="1">
                <a:solidFill>
                  <a:schemeClr val="bg1"/>
                </a:solidFill>
              </a:rPr>
              <a:t>Galantamina</a:t>
            </a:r>
            <a:endParaRPr lang="es-ES" sz="1100" b="1" dirty="0">
              <a:solidFill>
                <a:schemeClr val="bg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713" name="Rectangle 72712">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3491880" y="1076324"/>
            <a:ext cx="5544616" cy="1758324"/>
          </a:xfrm>
        </p:spPr>
        <p:txBody>
          <a:bodyPr vert="horz" lIns="91440" tIns="45720" rIns="91440" bIns="45720" rtlCol="0" anchor="b">
            <a:normAutofit/>
          </a:bodyPr>
          <a:lstStyle/>
          <a:p>
            <a:pPr algn="l">
              <a:lnSpc>
                <a:spcPct val="90000"/>
              </a:lnSpc>
              <a:defRPr/>
            </a:pPr>
            <a:r>
              <a:rPr lang="en-US" sz="2500" dirty="0"/>
              <a:t>    </a:t>
            </a:r>
            <a:br>
              <a:rPr lang="en-US" sz="2500" dirty="0"/>
            </a:br>
            <a:r>
              <a:rPr lang="en-US" sz="2800" b="1" dirty="0"/>
              <a:t>DEMENCIA POR CUERPOS DE LEWY</a:t>
            </a:r>
            <a:br>
              <a:rPr lang="en-US" sz="2500" dirty="0"/>
            </a:br>
            <a:endParaRPr lang="en-US" sz="2500" dirty="0"/>
          </a:p>
        </p:txBody>
      </p:sp>
      <p:pic>
        <p:nvPicPr>
          <p:cNvPr id="72709" name="Picture 72708">
            <a:extLst>
              <a:ext uri="{FF2B5EF4-FFF2-40B4-BE49-F238E27FC236}">
                <a16:creationId xmlns:a16="http://schemas.microsoft.com/office/drawing/2014/main" id="{47582E60-40B3-7710-6C2F-90812AE267C2}"/>
              </a:ext>
            </a:extLst>
          </p:cNvPr>
          <p:cNvPicPr>
            <a:picLocks noChangeAspect="1"/>
          </p:cNvPicPr>
          <p:nvPr/>
        </p:nvPicPr>
        <p:blipFill rotWithShape="1">
          <a:blip r:embed="rId3"/>
          <a:srcRect l="44819" r="26974" b="1"/>
          <a:stretch/>
        </p:blipFill>
        <p:spPr>
          <a:xfrm>
            <a:off x="20" y="10"/>
            <a:ext cx="3378973" cy="6857990"/>
          </a:xfrm>
          <a:prstGeom prst="rect">
            <a:avLst/>
          </a:prstGeom>
        </p:spPr>
      </p:pic>
      <p:sp>
        <p:nvSpPr>
          <p:cNvPr id="72715" name="!!accent">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79326" y="431969"/>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717" name="Rectangle 72716">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4449" y="2935541"/>
            <a:ext cx="46634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2707" name="2 Rectángulo"/>
          <p:cNvSpPr>
            <a:spLocks noChangeArrowheads="1"/>
          </p:cNvSpPr>
          <p:nvPr/>
        </p:nvSpPr>
        <p:spPr bwMode="auto">
          <a:xfrm>
            <a:off x="3810162" y="3351276"/>
            <a:ext cx="4704588" cy="2825686"/>
          </a:xfrm>
          <a:prstGeom prst="rect">
            <a:avLst/>
          </a:prstGeom>
        </p:spPr>
        <p:txBody>
          <a:bodyPr vert="horz" lIns="91440" tIns="45720" rIns="91440" bIns="45720" rtlCol="0">
            <a:normAutofit/>
          </a:bodyPr>
          <a:lstStyle/>
          <a:p>
            <a:pPr marL="457200" indent="-342900">
              <a:lnSpc>
                <a:spcPct val="90000"/>
              </a:lnSpc>
              <a:spcBef>
                <a:spcPct val="50000"/>
              </a:spcBef>
              <a:buFont typeface="Arial" panose="020B0604020202020204" pitchFamily="34" charset="0"/>
              <a:buChar char="•"/>
            </a:pPr>
            <a:r>
              <a:rPr lang="en-US" sz="1900" dirty="0"/>
              <a:t>ES TRATAMIENTO DE ELECCIÓN POR EL IMPORTANTE DÉFICIT COLINERGICO.</a:t>
            </a:r>
          </a:p>
          <a:p>
            <a:pPr marL="342900" indent="-228600">
              <a:lnSpc>
                <a:spcPct val="90000"/>
              </a:lnSpc>
              <a:spcBef>
                <a:spcPct val="50000"/>
              </a:spcBef>
              <a:buFont typeface="Arial" panose="020B0604020202020204" pitchFamily="34" charset="0"/>
              <a:buChar char="•"/>
            </a:pPr>
            <a:r>
              <a:rPr lang="en-US" sz="1900" dirty="0"/>
              <a:t> IACE (</a:t>
            </a:r>
            <a:r>
              <a:rPr lang="en-US" sz="1900" dirty="0" err="1"/>
              <a:t>Rivastigmina</a:t>
            </a:r>
            <a:r>
              <a:rPr lang="en-US" sz="1900" dirty="0"/>
              <a:t>)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1316" name="Group 324"/>
          <p:cNvGraphicFramePr>
            <a:graphicFrameLocks noGrp="1"/>
          </p:cNvGraphicFramePr>
          <p:nvPr/>
        </p:nvGraphicFramePr>
        <p:xfrm>
          <a:off x="0" y="0"/>
          <a:ext cx="9144000" cy="6858509"/>
        </p:xfrm>
        <a:graphic>
          <a:graphicData uri="http://schemas.openxmlformats.org/drawingml/2006/table">
            <a:tbl>
              <a:tblPr/>
              <a:tblGrid>
                <a:gridCol w="2276475">
                  <a:extLst>
                    <a:ext uri="{9D8B030D-6E8A-4147-A177-3AD203B41FA5}">
                      <a16:colId xmlns:a16="http://schemas.microsoft.com/office/drawing/2014/main" val="20000"/>
                    </a:ext>
                  </a:extLst>
                </a:gridCol>
                <a:gridCol w="2278063">
                  <a:extLst>
                    <a:ext uri="{9D8B030D-6E8A-4147-A177-3AD203B41FA5}">
                      <a16:colId xmlns:a16="http://schemas.microsoft.com/office/drawing/2014/main" val="20001"/>
                    </a:ext>
                  </a:extLst>
                </a:gridCol>
                <a:gridCol w="2276475">
                  <a:extLst>
                    <a:ext uri="{9D8B030D-6E8A-4147-A177-3AD203B41FA5}">
                      <a16:colId xmlns:a16="http://schemas.microsoft.com/office/drawing/2014/main" val="20002"/>
                    </a:ext>
                  </a:extLst>
                </a:gridCol>
                <a:gridCol w="2312987">
                  <a:extLst>
                    <a:ext uri="{9D8B030D-6E8A-4147-A177-3AD203B41FA5}">
                      <a16:colId xmlns:a16="http://schemas.microsoft.com/office/drawing/2014/main" val="20003"/>
                    </a:ext>
                  </a:extLst>
                </a:gridCol>
              </a:tblGrid>
              <a:tr h="4778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800" b="0" i="0" u="none" strike="noStrike" cap="none" normalizeH="0" baseline="0" dirty="0">
                          <a:ln>
                            <a:noFill/>
                          </a:ln>
                          <a:solidFill>
                            <a:schemeClr val="tx1"/>
                          </a:solidFill>
                          <a:effectLst>
                            <a:outerShdw blurRad="38100" dist="38100" dir="2700000" algn="tl">
                              <a:srgbClr val="000000"/>
                            </a:outerShdw>
                          </a:effectLst>
                          <a:latin typeface="Arial" charset="0"/>
                        </a:rPr>
                        <a:t>      Fármacos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a:t>
                      </a:r>
                      <a:r>
                        <a:rPr kumimoji="0" lang="es-ES" sz="2000" b="1" i="0" u="none" strike="noStrike" cap="none" normalizeH="0" baseline="0">
                          <a:ln>
                            <a:noFill/>
                          </a:ln>
                          <a:solidFill>
                            <a:srgbClr val="99CCFF"/>
                          </a:solidFill>
                          <a:effectLst>
                            <a:outerShdw blurRad="38100" dist="38100" dir="2700000" algn="tl">
                              <a:srgbClr val="000000"/>
                            </a:outerShdw>
                          </a:effectLst>
                          <a:latin typeface="Arial" charset="0"/>
                        </a:rPr>
                        <a:t>DONEPECILO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600" b="0" i="0" u="none" strike="noStrike" cap="none" normalizeH="0" baseline="0" dirty="0">
                          <a:ln>
                            <a:noFill/>
                          </a:ln>
                          <a:solidFill>
                            <a:srgbClr val="FF0066"/>
                          </a:solidFill>
                          <a:effectLst>
                            <a:outerShdw blurRad="38100" dist="38100" dir="2700000" algn="tl">
                              <a:srgbClr val="000000"/>
                            </a:outerShdw>
                          </a:effectLst>
                          <a:latin typeface="Arial" charset="0"/>
                        </a:rPr>
                        <a:t> </a:t>
                      </a:r>
                      <a:r>
                        <a:rPr kumimoji="0" lang="es-ES" sz="2000" b="1" i="0" u="none" strike="noStrike" cap="none" normalizeH="0" baseline="0" dirty="0">
                          <a:ln>
                            <a:noFill/>
                          </a:ln>
                          <a:solidFill>
                            <a:srgbClr val="FF0066"/>
                          </a:solidFill>
                          <a:effectLst>
                            <a:outerShdw blurRad="38100" dist="38100" dir="2700000" algn="tl">
                              <a:srgbClr val="000000"/>
                            </a:outerShdw>
                          </a:effectLst>
                          <a:latin typeface="Arial" charset="0"/>
                        </a:rPr>
                        <a:t>RIVASTIGMINA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1" i="0" u="none" strike="noStrike" cap="none" normalizeH="0" baseline="0" dirty="0">
                          <a:ln>
                            <a:noFill/>
                          </a:ln>
                          <a:solidFill>
                            <a:srgbClr val="00FF00"/>
                          </a:solidFill>
                          <a:effectLst>
                            <a:outerShdw blurRad="38100" dist="38100" dir="2700000" algn="tl">
                              <a:srgbClr val="000000"/>
                            </a:outerShdw>
                          </a:effectLst>
                          <a:latin typeface="Arial" charset="0"/>
                        </a:rPr>
                        <a:t>GALANTAMINA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381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800" b="0" i="0" u="none" strike="noStrike" cap="none" normalizeH="0" baseline="0">
                          <a:ln>
                            <a:noFill/>
                          </a:ln>
                          <a:solidFill>
                            <a:schemeClr val="tx1"/>
                          </a:solidFill>
                          <a:effectLst>
                            <a:outerShdw blurRad="38100" dist="38100" dir="2700000" algn="tl">
                              <a:srgbClr val="000000"/>
                            </a:outerShdw>
                          </a:effectLst>
                          <a:latin typeface="Arial"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Presentación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Comprimidos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400" b="0" i="0" u="none" strike="noStrike" cap="none" normalizeH="0" baseline="0">
                          <a:ln>
                            <a:noFill/>
                          </a:ln>
                          <a:solidFill>
                            <a:schemeClr val="tx1"/>
                          </a:solidFill>
                          <a:effectLst>
                            <a:outerShdw blurRad="38100" dist="38100" dir="2700000" algn="tl">
                              <a:srgbClr val="000000"/>
                            </a:outerShdw>
                          </a:effectLst>
                          <a:latin typeface="Arial" charset="0"/>
                        </a:rPr>
                        <a:t>     Solución, Cápsulas</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800" b="0" i="0" u="none" strike="noStrike" cap="none" normalizeH="0" baseline="0">
                          <a:ln>
                            <a:noFill/>
                          </a:ln>
                          <a:solidFill>
                            <a:schemeClr val="tx1"/>
                          </a:solidFill>
                          <a:effectLst>
                            <a:outerShdw blurRad="38100" dist="38100" dir="2700000" algn="tl">
                              <a:srgbClr val="000000"/>
                            </a:outerShdw>
                          </a:effectLst>
                          <a:latin typeface="Arial" charset="0"/>
                        </a:rPr>
                        <a:t>           Parche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Cápsulas de LL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0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800" b="0" i="0" u="none" strike="noStrike" cap="none" normalizeH="0" baseline="0">
                          <a:ln>
                            <a:noFill/>
                          </a:ln>
                          <a:solidFill>
                            <a:schemeClr val="tx1"/>
                          </a:solidFill>
                          <a:effectLst>
                            <a:outerShdw blurRad="38100" dist="38100" dir="2700000" algn="tl">
                              <a:srgbClr val="000000"/>
                            </a:outerShdw>
                          </a:effectLst>
                          <a:latin typeface="Arial"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Dosis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800" b="0" i="0" u="none" strike="noStrike" cap="none" normalizeH="0" baseline="0">
                          <a:ln>
                            <a:noFill/>
                          </a:ln>
                          <a:solidFill>
                            <a:schemeClr val="tx1"/>
                          </a:solidFill>
                          <a:effectLst>
                            <a:outerShdw blurRad="38100" dist="38100" dir="2700000" algn="tl">
                              <a:srgbClr val="000000"/>
                            </a:outerShdw>
                          </a:effectLst>
                          <a:latin typeface="Arial"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5-10 mg.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800" b="0" i="0" u="none" strike="noStrike" cap="none" normalizeH="0" baseline="0">
                          <a:ln>
                            <a:noFill/>
                          </a:ln>
                          <a:solidFill>
                            <a:schemeClr val="tx1"/>
                          </a:solidFill>
                          <a:effectLst>
                            <a:outerShdw blurRad="38100" dist="38100" dir="2700000" algn="tl">
                              <a:srgbClr val="000000"/>
                            </a:outerShdw>
                          </a:effectLst>
                          <a:latin typeface="Arial"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4,6-9,5 mg.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800" b="0" i="0" u="none" strike="noStrike" cap="none" normalizeH="0" baseline="0">
                          <a:ln>
                            <a:noFill/>
                          </a:ln>
                          <a:solidFill>
                            <a:schemeClr val="tx1"/>
                          </a:solidFill>
                          <a:effectLst>
                            <a:outerShdw blurRad="38100" dist="38100" dir="2700000" algn="tl">
                              <a:srgbClr val="000000"/>
                            </a:outerShdw>
                          </a:effectLst>
                          <a:latin typeface="Arial"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8-16 y 24 mg.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683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Metabolizado por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el CYP-450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2D6/3A4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600" b="0" i="0" u="none" strike="noStrike" cap="none" normalizeH="0" baseline="0">
                          <a:ln>
                            <a:noFill/>
                          </a:ln>
                          <a:solidFill>
                            <a:schemeClr val="tx1"/>
                          </a:solidFill>
                          <a:effectLst>
                            <a:outerShdw blurRad="38100" dist="38100" dir="2700000" algn="tl">
                              <a:srgbClr val="000000"/>
                            </a:outerShdw>
                          </a:effectLst>
                          <a:latin typeface="Arial" charset="0"/>
                        </a:rPr>
                        <a:t>            Mínimo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2D6/3A4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73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dirty="0">
                          <a:ln>
                            <a:noFill/>
                          </a:ln>
                          <a:solidFill>
                            <a:schemeClr val="tx1"/>
                          </a:solidFill>
                          <a:effectLst>
                            <a:outerShdw blurRad="38100" dist="38100" dir="2700000" algn="tl">
                              <a:srgbClr val="000000"/>
                            </a:outerShdw>
                          </a:effectLst>
                          <a:latin typeface="Arial" charset="0"/>
                        </a:rPr>
                        <a:t>Vía de eliminación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Hepática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Renal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Hepática/Renal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25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Interacción drogas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Sí</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200" b="0" i="0" u="none" strike="noStrike" cap="none" normalizeH="0" baseline="0">
                          <a:ln>
                            <a:noFill/>
                          </a:ln>
                          <a:solidFill>
                            <a:schemeClr val="tx1"/>
                          </a:solidFill>
                          <a:effectLst>
                            <a:outerShdw blurRad="38100" dist="38100" dir="2700000" algn="tl">
                              <a:srgbClr val="000000"/>
                            </a:outerShdw>
                          </a:effectLst>
                          <a:latin typeface="Arial" charset="0"/>
                        </a:rPr>
                        <a:t>(Fenitoína,Carbamazepina, Dexametasona…)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Sí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200" b="0" i="0" u="none" strike="noStrike" cap="none" normalizeH="0" baseline="0">
                          <a:ln>
                            <a:noFill/>
                          </a:ln>
                          <a:solidFill>
                            <a:schemeClr val="tx1"/>
                          </a:solidFill>
                          <a:effectLst>
                            <a:outerShdw blurRad="38100" dist="38100" dir="2700000" algn="tl">
                              <a:srgbClr val="000000"/>
                            </a:outerShdw>
                          </a:effectLst>
                          <a:latin typeface="Arial" charset="0"/>
                        </a:rPr>
                        <a:t>(Fenitoína,Carbamazepina, Dexametasona…)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794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Contraindicación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711200" marR="0" lvl="0" indent="-71120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200" b="0" i="0" u="none" strike="noStrike" cap="none" normalizeH="0" baseline="0">
                          <a:ln>
                            <a:noFill/>
                          </a:ln>
                          <a:solidFill>
                            <a:schemeClr val="tx1"/>
                          </a:solidFill>
                          <a:effectLst>
                            <a:outerShdw blurRad="38100" dist="38100" dir="2700000" algn="tl">
                              <a:srgbClr val="000000"/>
                            </a:outerShdw>
                          </a:effectLst>
                          <a:latin typeface="Arial" charset="0"/>
                        </a:rPr>
                        <a:t>     I. Cardíaca, EPOC</a:t>
                      </a:r>
                    </a:p>
                    <a:p>
                      <a:pPr marL="711200" marR="0" lvl="0" indent="-71120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200" b="0" i="0" u="none" strike="noStrike" cap="none" normalizeH="0" baseline="0">
                          <a:ln>
                            <a:noFill/>
                          </a:ln>
                          <a:solidFill>
                            <a:schemeClr val="tx1"/>
                          </a:solidFill>
                          <a:effectLst>
                            <a:outerShdw blurRad="38100" dist="38100" dir="2700000" algn="tl">
                              <a:srgbClr val="000000"/>
                            </a:outerShdw>
                          </a:effectLst>
                          <a:latin typeface="Arial" charset="0"/>
                        </a:rPr>
                        <a:t>  </a:t>
                      </a:r>
                    </a:p>
                    <a:p>
                      <a:pPr marL="711200" marR="0" lvl="0" indent="-71120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200" b="0" i="0" u="none" strike="noStrike" cap="none" normalizeH="0" baseline="0">
                          <a:ln>
                            <a:noFill/>
                          </a:ln>
                          <a:solidFill>
                            <a:schemeClr val="tx1"/>
                          </a:solidFill>
                          <a:effectLst>
                            <a:outerShdw blurRad="38100" dist="38100" dir="2700000" algn="tl">
                              <a:srgbClr val="000000"/>
                            </a:outerShdw>
                          </a:effectLst>
                          <a:latin typeface="Arial" charset="0"/>
                        </a:rPr>
                        <a:t>     Síncopes (ECG)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400" b="0" i="0" u="none" strike="noStrike" cap="none" normalizeH="0" baseline="0">
                          <a:ln>
                            <a:noFill/>
                          </a:ln>
                          <a:solidFill>
                            <a:schemeClr val="tx1"/>
                          </a:solidFill>
                          <a:effectLst>
                            <a:outerShdw blurRad="38100" dist="38100" dir="2700000" algn="tl">
                              <a:srgbClr val="000000"/>
                            </a:outerShdw>
                          </a:effectLst>
                          <a:latin typeface="Arial" charset="0"/>
                        </a:rPr>
                        <a:t>      </a:t>
                      </a:r>
                      <a:r>
                        <a:rPr kumimoji="0" lang="es-ES" sz="1200" b="0" i="0" u="none" strike="noStrike" cap="none" normalizeH="0" baseline="0">
                          <a:ln>
                            <a:noFill/>
                          </a:ln>
                          <a:solidFill>
                            <a:schemeClr val="tx1"/>
                          </a:solidFill>
                          <a:effectLst>
                            <a:outerShdw blurRad="38100" dist="38100" dir="2700000" algn="tl">
                              <a:srgbClr val="000000"/>
                            </a:outerShdw>
                          </a:effectLst>
                          <a:latin typeface="Arial" charset="0"/>
                        </a:rPr>
                        <a:t>I. Cardíaca, EPOC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200" b="0" i="0" u="none" strike="noStrike" cap="none" normalizeH="0" baseline="0">
                          <a:ln>
                            <a:noFill/>
                          </a:ln>
                          <a:solidFill>
                            <a:schemeClr val="tx1"/>
                          </a:solidFill>
                          <a:effectLst>
                            <a:outerShdw blurRad="38100" dist="38100" dir="2700000" algn="tl">
                              <a:srgbClr val="000000"/>
                            </a:outerShdw>
                          </a:effectLst>
                          <a:latin typeface="Arial" charset="0"/>
                        </a:rPr>
                        <a:t>      Síncopes (ECG)</a:t>
                      </a: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400" b="0" i="0" u="none" strike="noStrike" cap="none" normalizeH="0" baseline="0">
                          <a:ln>
                            <a:noFill/>
                          </a:ln>
                          <a:solidFill>
                            <a:schemeClr val="tx1"/>
                          </a:solidFill>
                          <a:effectLst>
                            <a:outerShdw blurRad="38100" dist="38100" dir="2700000" algn="tl">
                              <a:srgbClr val="000000"/>
                            </a:outerShdw>
                          </a:effectLst>
                          <a:latin typeface="Arial" charset="0"/>
                        </a:rPr>
                        <a:t>    </a:t>
                      </a:r>
                      <a:r>
                        <a:rPr kumimoji="0" lang="es-ES" sz="1200" b="0" i="0" u="none" strike="noStrike" cap="none" normalizeH="0" baseline="0">
                          <a:ln>
                            <a:noFill/>
                          </a:ln>
                          <a:solidFill>
                            <a:schemeClr val="tx1"/>
                          </a:solidFill>
                          <a:effectLst>
                            <a:outerShdw blurRad="38100" dist="38100" dir="2700000" algn="tl">
                              <a:srgbClr val="000000"/>
                            </a:outerShdw>
                          </a:effectLst>
                          <a:latin typeface="Arial" charset="0"/>
                        </a:rPr>
                        <a:t>I. Cardíaca, EPOC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200" b="0" i="0" u="none" strike="noStrike" cap="none" normalizeH="0" baseline="0">
                          <a:ln>
                            <a:noFill/>
                          </a:ln>
                          <a:solidFill>
                            <a:schemeClr val="tx1"/>
                          </a:solidFill>
                          <a:effectLst>
                            <a:outerShdw blurRad="38100" dist="38100" dir="2700000" algn="tl">
                              <a:srgbClr val="000000"/>
                            </a:outerShdw>
                          </a:effectLst>
                          <a:latin typeface="Arial" charset="0"/>
                        </a:rPr>
                        <a:t>    Síncopes (ECG)</a:t>
                      </a: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762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Toma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Noche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Mañana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Mañana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762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Inhibición enzimas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AChE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AChE/BuChE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AChE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73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Select. Cerebral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Sí</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Sí</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Sí</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5222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Inter.   Memantina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520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Indicaciones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           EA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charset="0"/>
                        </a:rPr>
                        <a:t>EA , DCL y DP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dirty="0">
                          <a:ln>
                            <a:noFill/>
                          </a:ln>
                          <a:solidFill>
                            <a:schemeClr val="tx1"/>
                          </a:solidFill>
                          <a:effectLst>
                            <a:outerShdw blurRad="38100" dist="38100" dir="2700000" algn="tl">
                              <a:srgbClr val="000000"/>
                            </a:outerShdw>
                          </a:effectLst>
                          <a:latin typeface="Arial" charset="0"/>
                        </a:rPr>
                        <a:t>             EA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808" name="Rectangle 76807">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02" name="Rectangle 2"/>
          <p:cNvSpPr>
            <a:spLocks noGrp="1" noChangeArrowheads="1"/>
          </p:cNvSpPr>
          <p:nvPr>
            <p:ph type="title"/>
          </p:nvPr>
        </p:nvSpPr>
        <p:spPr>
          <a:xfrm>
            <a:off x="308610" y="987552"/>
            <a:ext cx="3364395" cy="1088136"/>
          </a:xfrm>
        </p:spPr>
        <p:txBody>
          <a:bodyPr anchor="b">
            <a:normAutofit/>
          </a:bodyPr>
          <a:lstStyle/>
          <a:p>
            <a:pPr eaLnBrk="1" hangingPunct="1">
              <a:lnSpc>
                <a:spcPct val="90000"/>
              </a:lnSpc>
            </a:pPr>
            <a:r>
              <a:rPr lang="es-ES" sz="2300"/>
              <a:t>PERO.…EL SPCD MÁS FRECUENTE Y MAS DIFÍCIL DE TRATAR </a:t>
            </a:r>
          </a:p>
        </p:txBody>
      </p:sp>
      <p:sp>
        <p:nvSpPr>
          <p:cNvPr id="76810" name="Rectangle 76809">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77773" y="456519"/>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6812" name="Rectangle 76811">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8610" y="2286000"/>
            <a:ext cx="32918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723" name="Rectangle 3"/>
          <p:cNvSpPr>
            <a:spLocks noGrp="1" noChangeArrowheads="1"/>
          </p:cNvSpPr>
          <p:nvPr>
            <p:ph idx="1"/>
          </p:nvPr>
        </p:nvSpPr>
        <p:spPr>
          <a:xfrm>
            <a:off x="308609" y="2688336"/>
            <a:ext cx="3374136" cy="3584448"/>
          </a:xfrm>
        </p:spPr>
        <p:txBody>
          <a:bodyPr anchor="t">
            <a:normAutofit/>
          </a:bodyPr>
          <a:lstStyle/>
          <a:p>
            <a:pPr>
              <a:spcBef>
                <a:spcPct val="50000"/>
              </a:spcBef>
              <a:buFont typeface="Wingdings 2" pitchFamily="18" charset="2"/>
              <a:buNone/>
              <a:defRPr/>
            </a:pPr>
            <a:endParaRPr lang="es-ES_tradnl" sz="1600" b="1" dirty="0">
              <a:effectLst>
                <a:outerShdw blurRad="38100" dist="38100" dir="2700000" algn="tl">
                  <a:srgbClr val="000000">
                    <a:alpha val="43137"/>
                  </a:srgbClr>
                </a:outerShdw>
              </a:effectLst>
            </a:endParaRPr>
          </a:p>
          <a:p>
            <a:pPr>
              <a:spcBef>
                <a:spcPct val="50000"/>
              </a:spcBef>
              <a:buFont typeface="Wingdings 2" pitchFamily="18" charset="2"/>
              <a:buNone/>
              <a:defRPr/>
            </a:pPr>
            <a:r>
              <a:rPr lang="es-ES_tradnl" sz="1600" b="1" dirty="0">
                <a:effectLst>
                  <a:outerShdw blurRad="38100" dist="38100" dir="2700000" algn="tl">
                    <a:srgbClr val="000000">
                      <a:alpha val="43137"/>
                    </a:srgbClr>
                  </a:outerShdw>
                </a:effectLst>
              </a:rPr>
              <a:t>            </a:t>
            </a:r>
          </a:p>
          <a:p>
            <a:pPr>
              <a:spcBef>
                <a:spcPct val="50000"/>
              </a:spcBef>
              <a:buFont typeface="Wingdings 2" pitchFamily="18" charset="2"/>
              <a:buNone/>
              <a:defRPr/>
            </a:pPr>
            <a:r>
              <a:rPr lang="es-ES_tradnl" sz="8000" b="1" dirty="0"/>
              <a:t>APATÍA</a:t>
            </a:r>
            <a:endParaRPr lang="es-ES" sz="8000" b="1" dirty="0"/>
          </a:p>
        </p:txBody>
      </p:sp>
      <p:pic>
        <p:nvPicPr>
          <p:cNvPr id="76815" name="Picture 76803" descr="Píldoras coloridas apiladas para crear un gráfico de barras">
            <a:extLst>
              <a:ext uri="{FF2B5EF4-FFF2-40B4-BE49-F238E27FC236}">
                <a16:creationId xmlns:a16="http://schemas.microsoft.com/office/drawing/2014/main" id="{1A412F7A-05E4-9401-BDF4-04EBA647716D}"/>
              </a:ext>
            </a:extLst>
          </p:cNvPr>
          <p:cNvPicPr>
            <a:picLocks noChangeAspect="1"/>
          </p:cNvPicPr>
          <p:nvPr/>
        </p:nvPicPr>
        <p:blipFill rotWithShape="1">
          <a:blip r:embed="rId3"/>
          <a:srcRect l="33659" r="14583" b="-1"/>
          <a:stretch/>
        </p:blipFill>
        <p:spPr>
          <a:xfrm>
            <a:off x="3981039" y="10"/>
            <a:ext cx="5162961"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1528"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1524" name="Picture 491523" descr="Persona higienizándose las manos">
            <a:extLst>
              <a:ext uri="{FF2B5EF4-FFF2-40B4-BE49-F238E27FC236}">
                <a16:creationId xmlns:a16="http://schemas.microsoft.com/office/drawing/2014/main" id="{9C758909-1889-1096-9607-F598040202AF}"/>
              </a:ext>
            </a:extLst>
          </p:cNvPr>
          <p:cNvPicPr>
            <a:picLocks noChangeAspect="1"/>
          </p:cNvPicPr>
          <p:nvPr/>
        </p:nvPicPr>
        <p:blipFill rotWithShape="1">
          <a:blip r:embed="rId2"/>
          <a:srcRect l="25405" r="33918" b="-1"/>
          <a:stretch/>
        </p:blipFill>
        <p:spPr>
          <a:xfrm>
            <a:off x="20" y="-2"/>
            <a:ext cx="4057627" cy="6858002"/>
          </a:xfrm>
          <a:prstGeom prst="rect">
            <a:avLst/>
          </a:prstGeom>
        </p:spPr>
      </p:pic>
      <p:sp useBgFill="1">
        <p:nvSpPr>
          <p:cNvPr id="491530" name="Rectangle 491529">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522" name="Rectangle 2"/>
          <p:cNvSpPr>
            <a:spLocks noGrp="1" noChangeArrowheads="1"/>
          </p:cNvSpPr>
          <p:nvPr>
            <p:ph type="body" idx="4294967295"/>
          </p:nvPr>
        </p:nvSpPr>
        <p:spPr>
          <a:xfrm>
            <a:off x="4586487" y="2743200"/>
            <a:ext cx="3935505" cy="3496878"/>
          </a:xfrm>
        </p:spPr>
        <p:txBody>
          <a:bodyPr vert="horz" lIns="91440" tIns="45720" rIns="91440" bIns="45720" rtlCol="0" anchor="ctr">
            <a:normAutofit/>
          </a:bodyPr>
          <a:lstStyle/>
          <a:p>
            <a:pPr marL="381000" indent="0" fontAlgn="auto">
              <a:lnSpc>
                <a:spcPct val="90000"/>
              </a:lnSpc>
              <a:spcAft>
                <a:spcPts val="0"/>
              </a:spcAft>
              <a:buNone/>
              <a:defRPr/>
            </a:pPr>
            <a:r>
              <a:rPr lang="en-US" sz="3600" u="sng" dirty="0"/>
              <a:t>ANTIDEPRESIVO</a:t>
            </a:r>
            <a:r>
              <a:rPr lang="en-US" sz="3600" dirty="0"/>
              <a:t> </a:t>
            </a:r>
          </a:p>
          <a:p>
            <a:pPr marL="381000" indent="0" fontAlgn="auto">
              <a:lnSpc>
                <a:spcPct val="90000"/>
              </a:lnSpc>
              <a:spcAft>
                <a:spcPts val="0"/>
              </a:spcAft>
              <a:buNone/>
              <a:defRPr/>
            </a:pPr>
            <a:endParaRPr lang="en-US" sz="17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0" y="0"/>
            <a:ext cx="9144000" cy="1125538"/>
          </a:xfrm>
          <a:noFill/>
        </p:spPr>
        <p:txBody>
          <a:bodyPr/>
          <a:lstStyle/>
          <a:p>
            <a:pPr eaLnBrk="1" hangingPunct="1"/>
            <a:r>
              <a:rPr lang="es-ES_tradnl" sz="3200" b="1" dirty="0">
                <a:latin typeface="Arial Narrow" pitchFamily="34" charset="0"/>
              </a:rPr>
              <a:t> </a:t>
            </a:r>
            <a:r>
              <a:rPr lang="es-ES_tradnl" sz="3600" b="1" u="sng" dirty="0"/>
              <a:t>ANTIDEPRESIVOS </a:t>
            </a:r>
            <a:r>
              <a:rPr lang="es-ES_tradnl" sz="3600" b="1" dirty="0"/>
              <a:t>    </a:t>
            </a:r>
            <a:r>
              <a:rPr lang="es-ES_tradnl" sz="3600" b="1" dirty="0">
                <a:latin typeface="Arial Narrow" pitchFamily="34" charset="0"/>
              </a:rPr>
              <a:t>                         </a:t>
            </a:r>
            <a:r>
              <a:rPr lang="es-ES_tradnl" sz="3200" b="1" dirty="0">
                <a:latin typeface="Arial Narrow" pitchFamily="34" charset="0"/>
              </a:rPr>
              <a:t>  </a:t>
            </a:r>
            <a:endParaRPr lang="es-ES" sz="3200" b="1" dirty="0">
              <a:latin typeface="Arial Narrow" pitchFamily="34" charset="0"/>
            </a:endParaRPr>
          </a:p>
        </p:txBody>
      </p:sp>
      <p:graphicFrame>
        <p:nvGraphicFramePr>
          <p:cNvPr id="458755" name="Group 3"/>
          <p:cNvGraphicFramePr>
            <a:graphicFrameLocks noGrp="1"/>
          </p:cNvGraphicFramePr>
          <p:nvPr>
            <p:ph type="tbl" idx="1"/>
          </p:nvPr>
        </p:nvGraphicFramePr>
        <p:xfrm>
          <a:off x="0" y="1196975"/>
          <a:ext cx="9144000" cy="5801043"/>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0080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dirty="0" err="1">
                          <a:ln>
                            <a:noFill/>
                          </a:ln>
                          <a:solidFill>
                            <a:srgbClr val="00CC99"/>
                          </a:solidFill>
                          <a:effectLst>
                            <a:outerShdw blurRad="38100" dist="38100" dir="2700000" algn="tl">
                              <a:srgbClr val="000000"/>
                            </a:outerShdw>
                          </a:effectLst>
                          <a:latin typeface="Arial Narrow" pitchFamily="34" charset="0"/>
                        </a:rPr>
                        <a:t>Amitriptilina</a:t>
                      </a:r>
                      <a:r>
                        <a:rPr kumimoji="0" lang="es-ES" sz="20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600" b="0" i="1" u="none" strike="noStrike" cap="none" normalizeH="0" baseline="0" dirty="0">
                          <a:ln>
                            <a:noFill/>
                          </a:ln>
                          <a:solidFill>
                            <a:schemeClr val="tx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600" b="0" i="1" u="none" strike="noStrike" cap="none" normalizeH="0" baseline="0" dirty="0">
                          <a:ln>
                            <a:noFill/>
                          </a:ln>
                          <a:solidFill>
                            <a:schemeClr val="tx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 +                 +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0" i="0" u="none" strike="noStrike" cap="none" normalizeH="0" baseline="0" dirty="0">
                          <a:ln>
                            <a:noFill/>
                          </a:ln>
                          <a:solidFill>
                            <a:schemeClr val="tx1"/>
                          </a:solidFill>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_tradnl" sz="2000" b="0" i="0" u="none" strike="noStrike" cap="none" normalizeH="0" baseline="0" dirty="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0" i="0" u="none" strike="noStrike" cap="none" normalizeH="0" baseline="0" dirty="0">
                          <a:ln>
                            <a:noFill/>
                          </a:ln>
                          <a:solidFill>
                            <a:schemeClr val="tx1"/>
                          </a:solidFill>
                          <a:effectLst/>
                          <a:latin typeface="Arial Narrow" pitchFamily="34" charset="0"/>
                        </a:rPr>
                        <a:t>  + +              + +             + + +              </a:t>
                      </a:r>
                      <a:endParaRPr kumimoji="0" lang="es-E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44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a:ln>
                            <a:noFill/>
                          </a:ln>
                          <a:solidFill>
                            <a:srgbClr val="00CC99"/>
                          </a:solidFill>
                          <a:effectLst>
                            <a:outerShdw blurRad="38100" dist="38100" dir="2700000" algn="tl">
                              <a:srgbClr val="000000"/>
                            </a:outerShdw>
                          </a:effectLst>
                          <a:latin typeface="Arial Narrow" pitchFamily="34" charset="0"/>
                        </a:rPr>
                        <a:t>Clomipramina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sng"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 +                 +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4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a:t>
                      </a:r>
                      <a:endParaRPr kumimoji="0" lang="es-ES_tradnl" sz="2000" b="0" i="0" u="none" strike="noStrike" cap="none" normalizeH="0" baseline="0" dirty="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0" i="0" u="none" strike="noStrike" cap="none" normalizeH="0" baseline="0" dirty="0">
                          <a:ln>
                            <a:noFill/>
                          </a:ln>
                          <a:solidFill>
                            <a:schemeClr val="tx1"/>
                          </a:solidFill>
                          <a:effectLst/>
                          <a:latin typeface="Arial Narrow" pitchFamily="34" charset="0"/>
                        </a:rPr>
                        <a:t>  + +              + +             + + +    </a:t>
                      </a:r>
                      <a:endParaRPr kumimoji="0" lang="es-E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033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a:ln>
                            <a:noFill/>
                          </a:ln>
                          <a:solidFill>
                            <a:srgbClr val="FF6600"/>
                          </a:solidFill>
                          <a:effectLst>
                            <a:outerShdw blurRad="38100" dist="38100" dir="2700000" algn="tl">
                              <a:srgbClr val="000000"/>
                            </a:outerShdw>
                          </a:effectLst>
                          <a:latin typeface="Arial Narrow" pitchFamily="34" charset="0"/>
                        </a:rPr>
                        <a:t>Bupropion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                 +                -</a:t>
                      </a:r>
                      <a:endParaRPr kumimoji="0" lang="es-E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31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a:ln>
                            <a:noFill/>
                          </a:ln>
                          <a:solidFill>
                            <a:srgbClr val="FF6600"/>
                          </a:solidFill>
                          <a:effectLst>
                            <a:outerShdw blurRad="38100" dist="38100" dir="2700000" algn="tl">
                              <a:srgbClr val="000000"/>
                            </a:outerShdw>
                          </a:effectLst>
                          <a:latin typeface="Arial Narrow" pitchFamily="34" charset="0"/>
                        </a:rPr>
                        <a:t>Duloxetina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sng"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600" b="0" i="0" u="none" strike="noStrike" cap="none" normalizeH="0" baseline="0" dirty="0">
                          <a:ln>
                            <a:noFill/>
                          </a:ln>
                          <a:solidFill>
                            <a:schemeClr val="tx1"/>
                          </a:solidFill>
                          <a:effectLst/>
                          <a:latin typeface="Arial Narrow" pitchFamily="34" charset="0"/>
                        </a:rPr>
                        <a:t>            </a:t>
                      </a:r>
                      <a:r>
                        <a:rPr kumimoji="0" lang="es-ES" sz="2000" b="0" i="0" u="none" strike="noStrike" cap="none" normalizeH="0" baseline="0" dirty="0">
                          <a:ln>
                            <a:noFill/>
                          </a:ln>
                          <a:solidFill>
                            <a:schemeClr val="tx1"/>
                          </a:solidFill>
                          <a:effectLst/>
                          <a:latin typeface="Arial Narrow" pitchFamily="34" charset="0"/>
                        </a:rPr>
                        <a:t>+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                 -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225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_tradnl" sz="2000" b="0" i="1" u="none" strike="noStrike" cap="none" normalizeH="0" baseline="0">
                        <a:ln>
                          <a:noFill/>
                        </a:ln>
                        <a:solidFill>
                          <a:srgbClr val="CC9900"/>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0" i="1" u="none" strike="noStrike" cap="none" normalizeH="0" baseline="0">
                          <a:ln>
                            <a:noFill/>
                          </a:ln>
                          <a:solidFill>
                            <a:srgbClr val="FF6600"/>
                          </a:solidFill>
                          <a:effectLst>
                            <a:outerShdw blurRad="38100" dist="38100" dir="2700000" algn="tl">
                              <a:srgbClr val="000000"/>
                            </a:outerShdw>
                          </a:effectLst>
                          <a:latin typeface="Arial Narrow" pitchFamily="34" charset="0"/>
                        </a:rPr>
                        <a:t>Venlafaxina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600" b="0" i="1" u="none" strike="noStrike" cap="none" normalizeH="0" baseline="0">
                          <a:ln>
                            <a:noFill/>
                          </a:ln>
                          <a:solidFill>
                            <a:srgbClr val="CC9900"/>
                          </a:solidFill>
                          <a:effectLst>
                            <a:outerShdw blurRad="38100" dist="38100" dir="2700000" algn="tl">
                              <a:srgbClr val="000000"/>
                            </a:outerShdw>
                          </a:effectLst>
                          <a:latin typeface="Arial Narrow" pitchFamily="34" charset="0"/>
                        </a:rPr>
                        <a:t> </a:t>
                      </a:r>
                      <a:r>
                        <a:rPr kumimoji="0" lang="es-ES_tradnl" sz="2000" b="0" i="1" u="none" strike="noStrike" cap="none" normalizeH="0" baseline="0">
                          <a:ln>
                            <a:noFill/>
                          </a:ln>
                          <a:solidFill>
                            <a:srgbClr val="CC9900"/>
                          </a:solidFill>
                          <a:effectLst>
                            <a:outerShdw blurRad="38100" dist="38100" dir="2700000" algn="tl">
                              <a:srgbClr val="000000"/>
                            </a:outerShdw>
                          </a:effectLst>
                          <a:latin typeface="Arial Narrow" pitchFamily="34" charset="0"/>
                        </a:rPr>
                        <a:t> </a:t>
                      </a:r>
                      <a:r>
                        <a:rPr kumimoji="0" lang="es-ES_tradnl" sz="2000" b="0" i="0" u="none" strike="noStrike" cap="none" normalizeH="0" baseline="0">
                          <a:ln>
                            <a:noFill/>
                          </a:ln>
                          <a:solidFill>
                            <a:srgbClr val="CC9900"/>
                          </a:solidFill>
                          <a:effectLst>
                            <a:outerShdw blurRad="38100" dist="38100" dir="2700000" algn="tl">
                              <a:srgbClr val="000000"/>
                            </a:outerShdw>
                          </a:effectLst>
                          <a:latin typeface="Arial Narrow" pitchFamily="34" charset="0"/>
                        </a:rPr>
                        <a:t>  </a:t>
                      </a:r>
                      <a:r>
                        <a:rPr kumimoji="0" lang="es-ES_tradnl" sz="2000" b="0" i="0" u="none" strike="noStrike" cap="none" normalizeH="0" baseline="0">
                          <a:ln>
                            <a:noFill/>
                          </a:ln>
                          <a:solidFill>
                            <a:srgbClr val="00CC99"/>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000" b="0" i="0" u="none" strike="noStrike" cap="none" normalizeH="0" baseline="0">
                        <a:ln>
                          <a:noFill/>
                        </a:ln>
                        <a:solidFill>
                          <a:srgbClr val="00CC99"/>
                        </a:solidFill>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000" b="0" i="0" u="none" strike="noStrike" cap="none" normalizeH="0" baseline="0" dirty="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a:t>
                      </a:r>
                      <a:r>
                        <a:rPr kumimoji="0" lang="es-ES" sz="2000" b="0" i="0" u="none" strike="noStrike" cap="none" normalizeH="0" baseline="0" dirty="0">
                          <a:ln>
                            <a:noFill/>
                          </a:ln>
                          <a:solidFill>
                            <a:schemeClr val="tx1"/>
                          </a:solidFill>
                          <a:effectLst/>
                          <a:latin typeface="Arial Narrow" pitchFamily="34" charset="0"/>
                        </a:rPr>
                        <a:t>+                 -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88093" name="Line 29"/>
          <p:cNvSpPr>
            <a:spLocks noChangeShapeType="1"/>
          </p:cNvSpPr>
          <p:nvPr/>
        </p:nvSpPr>
        <p:spPr bwMode="auto">
          <a:xfrm>
            <a:off x="0" y="1773238"/>
            <a:ext cx="9144000" cy="0"/>
          </a:xfrm>
          <a:prstGeom prst="line">
            <a:avLst/>
          </a:prstGeom>
          <a:noFill/>
          <a:ln w="38100">
            <a:solidFill>
              <a:schemeClr val="tx1"/>
            </a:solidFill>
            <a:round/>
            <a:headEnd/>
            <a:tailEnd/>
          </a:ln>
        </p:spPr>
        <p:txBody>
          <a:bodyPr/>
          <a:lstStyle/>
          <a:p>
            <a:endParaRPr lang="es-ES"/>
          </a:p>
        </p:txBody>
      </p:sp>
      <p:sp>
        <p:nvSpPr>
          <p:cNvPr id="88094" name="Line 30"/>
          <p:cNvSpPr>
            <a:spLocks noChangeShapeType="1"/>
          </p:cNvSpPr>
          <p:nvPr/>
        </p:nvSpPr>
        <p:spPr bwMode="auto">
          <a:xfrm>
            <a:off x="0" y="6858000"/>
            <a:ext cx="9144000" cy="0"/>
          </a:xfrm>
          <a:prstGeom prst="line">
            <a:avLst/>
          </a:prstGeom>
          <a:noFill/>
          <a:ln w="38100">
            <a:solidFill>
              <a:schemeClr val="tx1"/>
            </a:solidFill>
            <a:round/>
            <a:headEnd/>
            <a:tailEnd/>
          </a:ln>
        </p:spPr>
        <p:txBody>
          <a:bodyPr/>
          <a:lstStyle/>
          <a:p>
            <a:endParaRPr lang="es-ES"/>
          </a:p>
        </p:txBody>
      </p:sp>
      <p:sp>
        <p:nvSpPr>
          <p:cNvPr id="88095" name="Line 31"/>
          <p:cNvSpPr>
            <a:spLocks noChangeShapeType="1"/>
          </p:cNvSpPr>
          <p:nvPr/>
        </p:nvSpPr>
        <p:spPr bwMode="auto">
          <a:xfrm>
            <a:off x="3059113" y="1196975"/>
            <a:ext cx="0" cy="5661025"/>
          </a:xfrm>
          <a:prstGeom prst="line">
            <a:avLst/>
          </a:prstGeom>
          <a:noFill/>
          <a:ln w="38100">
            <a:solidFill>
              <a:schemeClr val="tx1"/>
            </a:solidFill>
            <a:round/>
            <a:headEnd/>
            <a:tailEnd/>
          </a:ln>
        </p:spPr>
        <p:txBody>
          <a:bodyPr/>
          <a:lstStyle/>
          <a:p>
            <a:endParaRPr lang="es-ES"/>
          </a:p>
        </p:txBody>
      </p:sp>
      <p:sp>
        <p:nvSpPr>
          <p:cNvPr id="88096" name="Line 32"/>
          <p:cNvSpPr>
            <a:spLocks noChangeShapeType="1"/>
          </p:cNvSpPr>
          <p:nvPr/>
        </p:nvSpPr>
        <p:spPr bwMode="auto">
          <a:xfrm flipH="1">
            <a:off x="6084888" y="1196975"/>
            <a:ext cx="0" cy="5661025"/>
          </a:xfrm>
          <a:prstGeom prst="line">
            <a:avLst/>
          </a:prstGeom>
          <a:noFill/>
          <a:ln w="38100">
            <a:solidFill>
              <a:schemeClr val="tx1"/>
            </a:solidFill>
            <a:round/>
            <a:headEnd/>
            <a:tailEnd/>
          </a:ln>
        </p:spPr>
        <p:txBody>
          <a:bodyPr/>
          <a:lstStyle/>
          <a:p>
            <a:endParaRPr lang="es-ES"/>
          </a:p>
        </p:txBody>
      </p:sp>
      <p:sp>
        <p:nvSpPr>
          <p:cNvPr id="88097" name="Line 33"/>
          <p:cNvSpPr>
            <a:spLocks noChangeShapeType="1"/>
          </p:cNvSpPr>
          <p:nvPr/>
        </p:nvSpPr>
        <p:spPr bwMode="auto">
          <a:xfrm>
            <a:off x="0" y="1196975"/>
            <a:ext cx="0" cy="5661025"/>
          </a:xfrm>
          <a:prstGeom prst="line">
            <a:avLst/>
          </a:prstGeom>
          <a:noFill/>
          <a:ln w="38100">
            <a:solidFill>
              <a:schemeClr val="tx1"/>
            </a:solidFill>
            <a:round/>
            <a:headEnd/>
            <a:tailEnd/>
          </a:ln>
        </p:spPr>
        <p:txBody>
          <a:bodyPr/>
          <a:lstStyle/>
          <a:p>
            <a:endParaRPr lang="es-ES"/>
          </a:p>
        </p:txBody>
      </p:sp>
      <p:sp>
        <p:nvSpPr>
          <p:cNvPr id="88098" name="Line 34"/>
          <p:cNvSpPr>
            <a:spLocks noChangeShapeType="1"/>
          </p:cNvSpPr>
          <p:nvPr/>
        </p:nvSpPr>
        <p:spPr bwMode="auto">
          <a:xfrm>
            <a:off x="4643438" y="1196975"/>
            <a:ext cx="0" cy="5661025"/>
          </a:xfrm>
          <a:prstGeom prst="line">
            <a:avLst/>
          </a:prstGeom>
          <a:noFill/>
          <a:ln w="38100">
            <a:solidFill>
              <a:schemeClr val="tx1"/>
            </a:solidFill>
            <a:round/>
            <a:headEnd/>
            <a:tailEnd/>
          </a:ln>
        </p:spPr>
        <p:txBody>
          <a:bodyPr/>
          <a:lstStyle/>
          <a:p>
            <a:endParaRPr lang="es-ES"/>
          </a:p>
        </p:txBody>
      </p:sp>
      <p:sp>
        <p:nvSpPr>
          <p:cNvPr id="88099" name="Line 35"/>
          <p:cNvSpPr>
            <a:spLocks noChangeShapeType="1"/>
          </p:cNvSpPr>
          <p:nvPr/>
        </p:nvSpPr>
        <p:spPr bwMode="auto">
          <a:xfrm>
            <a:off x="7164388" y="1196975"/>
            <a:ext cx="0" cy="5661025"/>
          </a:xfrm>
          <a:prstGeom prst="line">
            <a:avLst/>
          </a:prstGeom>
          <a:noFill/>
          <a:ln w="38100">
            <a:solidFill>
              <a:schemeClr val="tx1"/>
            </a:solidFill>
            <a:round/>
            <a:headEnd/>
            <a:tailEnd/>
          </a:ln>
        </p:spPr>
        <p:txBody>
          <a:bodyPr/>
          <a:lstStyle/>
          <a:p>
            <a:endParaRPr lang="es-ES"/>
          </a:p>
        </p:txBody>
      </p:sp>
      <p:sp>
        <p:nvSpPr>
          <p:cNvPr id="88100" name="Line 36"/>
          <p:cNvSpPr>
            <a:spLocks noChangeShapeType="1"/>
          </p:cNvSpPr>
          <p:nvPr/>
        </p:nvSpPr>
        <p:spPr bwMode="auto">
          <a:xfrm>
            <a:off x="0" y="1214438"/>
            <a:ext cx="9144000" cy="0"/>
          </a:xfrm>
          <a:prstGeom prst="line">
            <a:avLst/>
          </a:prstGeom>
          <a:noFill/>
          <a:ln w="38100">
            <a:solidFill>
              <a:schemeClr val="tx1"/>
            </a:solidFill>
            <a:round/>
            <a:headEnd/>
            <a:tailEnd/>
          </a:ln>
        </p:spPr>
        <p:txBody>
          <a:bodyPr/>
          <a:lstStyle/>
          <a:p>
            <a:endParaRPr lang="es-ES"/>
          </a:p>
        </p:txBody>
      </p:sp>
      <p:sp>
        <p:nvSpPr>
          <p:cNvPr id="88101" name="Line 37"/>
          <p:cNvSpPr>
            <a:spLocks noChangeShapeType="1"/>
          </p:cNvSpPr>
          <p:nvPr/>
        </p:nvSpPr>
        <p:spPr bwMode="auto">
          <a:xfrm>
            <a:off x="8243888" y="1196975"/>
            <a:ext cx="0" cy="5661025"/>
          </a:xfrm>
          <a:prstGeom prst="line">
            <a:avLst/>
          </a:prstGeom>
          <a:noFill/>
          <a:ln w="38100">
            <a:solidFill>
              <a:schemeClr val="tx1"/>
            </a:solidFill>
            <a:round/>
            <a:headEnd/>
            <a:tailEnd/>
          </a:ln>
        </p:spPr>
        <p:txBody>
          <a:bodyPr/>
          <a:lstStyle/>
          <a:p>
            <a:endParaRPr lang="es-ES"/>
          </a:p>
        </p:txBody>
      </p:sp>
      <p:sp>
        <p:nvSpPr>
          <p:cNvPr id="88102" name="Text Box 38"/>
          <p:cNvSpPr txBox="1">
            <a:spLocks noChangeArrowheads="1"/>
          </p:cNvSpPr>
          <p:nvPr/>
        </p:nvSpPr>
        <p:spPr bwMode="auto">
          <a:xfrm>
            <a:off x="3059113" y="1412875"/>
            <a:ext cx="1584325" cy="274638"/>
          </a:xfrm>
          <a:prstGeom prst="rect">
            <a:avLst/>
          </a:prstGeom>
          <a:noFill/>
          <a:ln w="9525">
            <a:noFill/>
            <a:miter lim="800000"/>
            <a:headEnd/>
            <a:tailEnd/>
          </a:ln>
        </p:spPr>
        <p:txBody>
          <a:bodyPr>
            <a:spAutoFit/>
          </a:bodyPr>
          <a:lstStyle/>
          <a:p>
            <a:pPr>
              <a:spcBef>
                <a:spcPct val="50000"/>
              </a:spcBef>
            </a:pPr>
            <a:r>
              <a:rPr lang="es-ES" sz="1200"/>
              <a:t> P.Anticolinérgico</a:t>
            </a:r>
          </a:p>
        </p:txBody>
      </p:sp>
      <p:sp>
        <p:nvSpPr>
          <p:cNvPr id="88103" name="Text Box 39"/>
          <p:cNvSpPr txBox="1">
            <a:spLocks noChangeArrowheads="1"/>
          </p:cNvSpPr>
          <p:nvPr/>
        </p:nvSpPr>
        <p:spPr bwMode="auto">
          <a:xfrm>
            <a:off x="4716463" y="1412875"/>
            <a:ext cx="1295400" cy="274638"/>
          </a:xfrm>
          <a:prstGeom prst="rect">
            <a:avLst/>
          </a:prstGeom>
          <a:noFill/>
          <a:ln w="9525">
            <a:noFill/>
            <a:miter lim="800000"/>
            <a:headEnd/>
            <a:tailEnd/>
          </a:ln>
        </p:spPr>
        <p:txBody>
          <a:bodyPr>
            <a:spAutoFit/>
          </a:bodyPr>
          <a:lstStyle/>
          <a:p>
            <a:pPr>
              <a:spcBef>
                <a:spcPct val="50000"/>
              </a:spcBef>
            </a:pPr>
            <a:r>
              <a:rPr lang="es-ES" sz="1200"/>
              <a:t>A.Cardíacas</a:t>
            </a:r>
          </a:p>
        </p:txBody>
      </p:sp>
      <p:sp>
        <p:nvSpPr>
          <p:cNvPr id="88104" name="Text Box 40"/>
          <p:cNvSpPr txBox="1">
            <a:spLocks noChangeArrowheads="1"/>
          </p:cNvSpPr>
          <p:nvPr/>
        </p:nvSpPr>
        <p:spPr bwMode="auto">
          <a:xfrm>
            <a:off x="6084888" y="1412875"/>
            <a:ext cx="1116012" cy="274638"/>
          </a:xfrm>
          <a:prstGeom prst="rect">
            <a:avLst/>
          </a:prstGeom>
          <a:noFill/>
          <a:ln w="9525">
            <a:noFill/>
            <a:miter lim="800000"/>
            <a:headEnd/>
            <a:tailEnd/>
          </a:ln>
        </p:spPr>
        <p:txBody>
          <a:bodyPr>
            <a:spAutoFit/>
          </a:bodyPr>
          <a:lstStyle/>
          <a:p>
            <a:pPr>
              <a:spcBef>
                <a:spcPct val="50000"/>
              </a:spcBef>
            </a:pPr>
            <a:r>
              <a:rPr lang="es-ES" sz="1200"/>
              <a:t>Convulsiones</a:t>
            </a:r>
          </a:p>
        </p:txBody>
      </p:sp>
      <p:sp>
        <p:nvSpPr>
          <p:cNvPr id="88105" name="Text Box 41"/>
          <p:cNvSpPr txBox="1">
            <a:spLocks noChangeArrowheads="1"/>
          </p:cNvSpPr>
          <p:nvPr/>
        </p:nvSpPr>
        <p:spPr bwMode="auto">
          <a:xfrm>
            <a:off x="7164388" y="1412875"/>
            <a:ext cx="1079500" cy="274638"/>
          </a:xfrm>
          <a:prstGeom prst="rect">
            <a:avLst/>
          </a:prstGeom>
          <a:noFill/>
          <a:ln w="9525">
            <a:noFill/>
            <a:miter lim="800000"/>
            <a:headEnd/>
            <a:tailEnd/>
          </a:ln>
        </p:spPr>
        <p:txBody>
          <a:bodyPr>
            <a:spAutoFit/>
          </a:bodyPr>
          <a:lstStyle/>
          <a:p>
            <a:pPr>
              <a:spcBef>
                <a:spcPct val="50000"/>
              </a:spcBef>
            </a:pPr>
            <a:r>
              <a:rPr lang="es-ES" sz="1200"/>
              <a:t>H.Ortostática</a:t>
            </a:r>
          </a:p>
        </p:txBody>
      </p:sp>
      <p:sp>
        <p:nvSpPr>
          <p:cNvPr id="88106" name="Text Box 42"/>
          <p:cNvSpPr txBox="1">
            <a:spLocks noChangeArrowheads="1"/>
          </p:cNvSpPr>
          <p:nvPr/>
        </p:nvSpPr>
        <p:spPr bwMode="auto">
          <a:xfrm>
            <a:off x="8243888" y="1412875"/>
            <a:ext cx="900112" cy="274638"/>
          </a:xfrm>
          <a:prstGeom prst="rect">
            <a:avLst/>
          </a:prstGeom>
          <a:noFill/>
          <a:ln w="9525">
            <a:noFill/>
            <a:miter lim="800000"/>
            <a:headEnd/>
            <a:tailEnd/>
          </a:ln>
        </p:spPr>
        <p:txBody>
          <a:bodyPr>
            <a:spAutoFit/>
          </a:bodyPr>
          <a:lstStyle/>
          <a:p>
            <a:pPr>
              <a:spcBef>
                <a:spcPct val="50000"/>
              </a:spcBef>
            </a:pPr>
            <a:r>
              <a:rPr lang="es-ES" sz="1200"/>
              <a:t>Sedación</a:t>
            </a:r>
          </a:p>
        </p:txBody>
      </p:sp>
      <p:sp>
        <p:nvSpPr>
          <p:cNvPr id="88107" name="Line 43"/>
          <p:cNvSpPr>
            <a:spLocks noChangeShapeType="1"/>
          </p:cNvSpPr>
          <p:nvPr/>
        </p:nvSpPr>
        <p:spPr bwMode="auto">
          <a:xfrm>
            <a:off x="0" y="3352800"/>
            <a:ext cx="9144000" cy="0"/>
          </a:xfrm>
          <a:prstGeom prst="line">
            <a:avLst/>
          </a:prstGeom>
          <a:noFill/>
          <a:ln w="38100">
            <a:solidFill>
              <a:schemeClr val="tx1"/>
            </a:solidFill>
            <a:round/>
            <a:headEnd/>
            <a:tailEnd/>
          </a:ln>
        </p:spPr>
        <p:txBody>
          <a:bodyPr/>
          <a:lstStyle/>
          <a:p>
            <a:endParaRPr lang="es-ES"/>
          </a:p>
        </p:txBody>
      </p:sp>
      <p:sp>
        <p:nvSpPr>
          <p:cNvPr id="88108" name="Line 44"/>
          <p:cNvSpPr>
            <a:spLocks noChangeShapeType="1"/>
          </p:cNvSpPr>
          <p:nvPr/>
        </p:nvSpPr>
        <p:spPr bwMode="auto">
          <a:xfrm>
            <a:off x="9144000" y="1219200"/>
            <a:ext cx="0" cy="5638800"/>
          </a:xfrm>
          <a:prstGeom prst="line">
            <a:avLst/>
          </a:prstGeom>
          <a:noFill/>
          <a:ln w="38100">
            <a:solidFill>
              <a:schemeClr val="tx1"/>
            </a:solidFill>
            <a:round/>
            <a:headEnd/>
            <a:tailEnd/>
          </a:ln>
        </p:spPr>
        <p:txBody>
          <a:bodyPr/>
          <a:lstStyle/>
          <a:p>
            <a:endParaRPr lang="es-ES"/>
          </a:p>
        </p:txBody>
      </p:sp>
      <p:sp>
        <p:nvSpPr>
          <p:cNvPr id="88109" name="Line 45"/>
          <p:cNvSpPr>
            <a:spLocks noChangeShapeType="1"/>
          </p:cNvSpPr>
          <p:nvPr/>
        </p:nvSpPr>
        <p:spPr bwMode="auto">
          <a:xfrm>
            <a:off x="0" y="2357438"/>
            <a:ext cx="9144000" cy="0"/>
          </a:xfrm>
          <a:prstGeom prst="line">
            <a:avLst/>
          </a:prstGeom>
          <a:noFill/>
          <a:ln w="38100">
            <a:solidFill>
              <a:schemeClr val="tx1"/>
            </a:solidFill>
            <a:round/>
            <a:headEnd/>
            <a:tailEnd/>
          </a:ln>
        </p:spPr>
        <p:txBody>
          <a:bodyPr/>
          <a:lstStyle/>
          <a:p>
            <a:endParaRPr lang="es-ES"/>
          </a:p>
        </p:txBody>
      </p:sp>
      <p:sp>
        <p:nvSpPr>
          <p:cNvPr id="88110" name="Line 46"/>
          <p:cNvSpPr>
            <a:spLocks noChangeShapeType="1"/>
          </p:cNvSpPr>
          <p:nvPr/>
        </p:nvSpPr>
        <p:spPr bwMode="auto">
          <a:xfrm>
            <a:off x="0" y="4495800"/>
            <a:ext cx="9144000" cy="0"/>
          </a:xfrm>
          <a:prstGeom prst="line">
            <a:avLst/>
          </a:prstGeom>
          <a:noFill/>
          <a:ln w="38100">
            <a:solidFill>
              <a:schemeClr val="tx1"/>
            </a:solidFill>
            <a:round/>
            <a:headEnd/>
            <a:tailEnd/>
          </a:ln>
        </p:spPr>
        <p:txBody>
          <a:bodyPr/>
          <a:lstStyle/>
          <a:p>
            <a:endParaRPr lang="es-ES"/>
          </a:p>
        </p:txBody>
      </p:sp>
      <p:sp>
        <p:nvSpPr>
          <p:cNvPr id="88111" name="Line 47"/>
          <p:cNvSpPr>
            <a:spLocks noChangeShapeType="1"/>
          </p:cNvSpPr>
          <p:nvPr/>
        </p:nvSpPr>
        <p:spPr bwMode="auto">
          <a:xfrm>
            <a:off x="0" y="5486400"/>
            <a:ext cx="9144000" cy="0"/>
          </a:xfrm>
          <a:prstGeom prst="line">
            <a:avLst/>
          </a:prstGeom>
          <a:noFill/>
          <a:ln w="38100">
            <a:solidFill>
              <a:schemeClr val="tx1"/>
            </a:solidFill>
            <a:round/>
            <a:headEnd/>
            <a:tailEnd/>
          </a:ln>
        </p:spPr>
        <p:txBody>
          <a:bodyPr/>
          <a:lstStyle/>
          <a:p>
            <a:endParaRPr lang="es-E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0" y="0"/>
            <a:ext cx="9144000" cy="1125538"/>
          </a:xfrm>
          <a:noFill/>
        </p:spPr>
        <p:txBody>
          <a:bodyPr/>
          <a:lstStyle/>
          <a:p>
            <a:pPr eaLnBrk="1" hangingPunct="1"/>
            <a:r>
              <a:rPr lang="es-ES_tradnl" sz="3200" b="1" dirty="0">
                <a:latin typeface="Arial Narrow" pitchFamily="34" charset="0"/>
              </a:rPr>
              <a:t> </a:t>
            </a:r>
            <a:r>
              <a:rPr lang="es-ES_tradnl" sz="3600" b="1" u="sng" dirty="0"/>
              <a:t>ANTIDEPRESIVOS   </a:t>
            </a:r>
            <a:r>
              <a:rPr lang="es-ES_tradnl" sz="3600" b="1" dirty="0"/>
              <a:t> </a:t>
            </a:r>
            <a:r>
              <a:rPr lang="es-ES_tradnl" sz="3600" b="1" dirty="0">
                <a:latin typeface="Arial Narrow" pitchFamily="34" charset="0"/>
              </a:rPr>
              <a:t>                          </a:t>
            </a:r>
            <a:r>
              <a:rPr lang="es-ES_tradnl" sz="3200" b="1" dirty="0">
                <a:latin typeface="Arial Narrow" pitchFamily="34" charset="0"/>
              </a:rPr>
              <a:t>  </a:t>
            </a:r>
            <a:endParaRPr lang="es-ES" sz="3200" b="1" dirty="0">
              <a:latin typeface="Arial Narrow" pitchFamily="34" charset="0"/>
            </a:endParaRPr>
          </a:p>
        </p:txBody>
      </p:sp>
      <p:graphicFrame>
        <p:nvGraphicFramePr>
          <p:cNvPr id="459779" name="Group 3"/>
          <p:cNvGraphicFramePr>
            <a:graphicFrameLocks noGrp="1"/>
          </p:cNvGraphicFramePr>
          <p:nvPr>
            <p:ph type="tbl" idx="1"/>
          </p:nvPr>
        </p:nvGraphicFramePr>
        <p:xfrm>
          <a:off x="0" y="1196975"/>
          <a:ext cx="9144000" cy="5801043"/>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0080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dirty="0" err="1">
                          <a:ln>
                            <a:noFill/>
                          </a:ln>
                          <a:solidFill>
                            <a:srgbClr val="00CC99"/>
                          </a:solidFill>
                          <a:effectLst>
                            <a:outerShdw blurRad="38100" dist="38100" dir="2700000" algn="tl">
                              <a:srgbClr val="000000"/>
                            </a:outerShdw>
                          </a:effectLst>
                          <a:latin typeface="Arial Narrow" pitchFamily="34" charset="0"/>
                        </a:rPr>
                        <a:t>Amitriptilina</a:t>
                      </a:r>
                      <a:r>
                        <a:rPr kumimoji="0" lang="es-ES" sz="20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600" b="0" i="1" u="none" strike="noStrike" cap="none" normalizeH="0" baseline="0" dirty="0">
                          <a:ln>
                            <a:noFill/>
                          </a:ln>
                          <a:solidFill>
                            <a:schemeClr val="tx1"/>
                          </a:solidFill>
                          <a:effectLst>
                            <a:outerShdw blurRad="38100" dist="38100" dir="2700000" algn="tl">
                              <a:srgbClr val="FFFFFF"/>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600" b="0" i="1" u="none" strike="noStrike" cap="none" normalizeH="0" baseline="0" dirty="0">
                          <a:ln>
                            <a:noFill/>
                          </a:ln>
                          <a:solidFill>
                            <a:schemeClr val="tx1"/>
                          </a:solidFill>
                          <a:effectLst>
                            <a:outerShdw blurRad="38100" dist="38100" dir="2700000" algn="tl">
                              <a:srgbClr val="FFFFFF"/>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 +                 +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s-ES_tradnl" sz="2000" b="0" i="0" u="none" strike="noStrike" cap="none" normalizeH="0" baseline="0" dirty="0">
                          <a:ln>
                            <a:noFill/>
                          </a:ln>
                          <a:solidFill>
                            <a:schemeClr val="tx1"/>
                          </a:solidFill>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_tradnl" sz="2000" b="0" i="0" u="none" strike="noStrike" cap="none" normalizeH="0" baseline="0" dirty="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0" i="0" u="none" strike="noStrike" cap="none" normalizeH="0" baseline="0" dirty="0">
                          <a:ln>
                            <a:noFill/>
                          </a:ln>
                          <a:solidFill>
                            <a:schemeClr val="tx1"/>
                          </a:solidFill>
                          <a:effectLst/>
                          <a:latin typeface="Arial Narrow" pitchFamily="34" charset="0"/>
                        </a:rPr>
                        <a:t>  + +              + +             + + +              </a:t>
                      </a:r>
                      <a:endParaRPr kumimoji="0" lang="es-E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44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a:ln>
                            <a:noFill/>
                          </a:ln>
                          <a:solidFill>
                            <a:srgbClr val="00CC99"/>
                          </a:solidFill>
                          <a:effectLst>
                            <a:outerShdw blurRad="38100" dist="38100" dir="2700000" algn="tl">
                              <a:srgbClr val="000000"/>
                            </a:outerShdw>
                          </a:effectLst>
                          <a:latin typeface="Arial Narrow" pitchFamily="34" charset="0"/>
                        </a:rPr>
                        <a:t>Clomipramina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sng"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 +                 +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4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a:t>
                      </a:r>
                      <a:endParaRPr kumimoji="0" lang="es-ES_tradnl" sz="2000" b="0" i="0" u="none" strike="noStrike" cap="none" normalizeH="0" baseline="0" dirty="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0" i="0" u="none" strike="noStrike" cap="none" normalizeH="0" baseline="0" dirty="0">
                          <a:ln>
                            <a:noFill/>
                          </a:ln>
                          <a:solidFill>
                            <a:schemeClr val="tx1"/>
                          </a:solidFill>
                          <a:effectLst/>
                          <a:latin typeface="Arial Narrow" pitchFamily="34" charset="0"/>
                        </a:rPr>
                        <a:t>  + +              + +             + + +    </a:t>
                      </a:r>
                      <a:endParaRPr kumimoji="0" lang="es-E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033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a:ln>
                            <a:noFill/>
                          </a:ln>
                          <a:solidFill>
                            <a:srgbClr val="FF6600"/>
                          </a:solidFill>
                          <a:effectLst>
                            <a:outerShdw blurRad="38100" dist="38100" dir="2700000" algn="tl">
                              <a:srgbClr val="000000"/>
                            </a:outerShdw>
                          </a:effectLst>
                          <a:latin typeface="Arial Narrow" pitchFamily="34" charset="0"/>
                        </a:rPr>
                        <a:t>Bupropion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                 +                -</a:t>
                      </a:r>
                      <a:endParaRPr kumimoji="0" lang="es-E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31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a:ln>
                            <a:noFill/>
                          </a:ln>
                          <a:solidFill>
                            <a:srgbClr val="FF6600"/>
                          </a:solidFill>
                          <a:effectLst>
                            <a:outerShdw blurRad="38100" dist="38100" dir="2700000" algn="tl">
                              <a:srgbClr val="000000"/>
                            </a:outerShdw>
                          </a:effectLst>
                          <a:latin typeface="Arial Narrow" pitchFamily="34" charset="0"/>
                        </a:rPr>
                        <a:t>Duloxetina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sng"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600" b="0" i="0" u="none" strike="noStrike" cap="none" normalizeH="0" baseline="0" dirty="0">
                          <a:ln>
                            <a:noFill/>
                          </a:ln>
                          <a:solidFill>
                            <a:schemeClr val="tx1"/>
                          </a:solidFill>
                          <a:effectLst/>
                          <a:latin typeface="Arial Narrow" pitchFamily="34" charset="0"/>
                        </a:rPr>
                        <a:t>            </a:t>
                      </a:r>
                      <a:r>
                        <a:rPr kumimoji="0" lang="es-ES" sz="2000" b="0" i="0" u="none" strike="noStrike" cap="none" normalizeH="0" baseline="0" dirty="0">
                          <a:ln>
                            <a:noFill/>
                          </a:ln>
                          <a:solidFill>
                            <a:schemeClr val="tx1"/>
                          </a:solidFill>
                          <a:effectLst/>
                          <a:latin typeface="Arial Narrow" pitchFamily="34" charset="0"/>
                        </a:rPr>
                        <a:t>+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                 -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225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_tradnl" sz="2000" b="0" i="1" u="none" strike="noStrike" cap="none" normalizeH="0" baseline="0">
                        <a:ln>
                          <a:noFill/>
                        </a:ln>
                        <a:solidFill>
                          <a:srgbClr val="CC9900"/>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0" i="1" u="none" strike="noStrike" cap="none" normalizeH="0" baseline="0">
                          <a:ln>
                            <a:noFill/>
                          </a:ln>
                          <a:solidFill>
                            <a:srgbClr val="FF6600"/>
                          </a:solidFill>
                          <a:effectLst>
                            <a:outerShdw blurRad="38100" dist="38100" dir="2700000" algn="tl">
                              <a:srgbClr val="000000"/>
                            </a:outerShdw>
                          </a:effectLst>
                          <a:latin typeface="Arial Narrow" pitchFamily="34" charset="0"/>
                        </a:rPr>
                        <a:t>Venlafaxina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600" b="0" i="1" u="none" strike="noStrike" cap="none" normalizeH="0" baseline="0">
                          <a:ln>
                            <a:noFill/>
                          </a:ln>
                          <a:solidFill>
                            <a:srgbClr val="CC9900"/>
                          </a:solidFill>
                          <a:effectLst>
                            <a:outerShdw blurRad="38100" dist="38100" dir="2700000" algn="tl">
                              <a:srgbClr val="000000"/>
                            </a:outerShdw>
                          </a:effectLst>
                          <a:latin typeface="Arial Narrow" pitchFamily="34" charset="0"/>
                        </a:rPr>
                        <a:t> </a:t>
                      </a:r>
                      <a:r>
                        <a:rPr kumimoji="0" lang="es-ES_tradnl" sz="2000" b="0" i="1" u="none" strike="noStrike" cap="none" normalizeH="0" baseline="0">
                          <a:ln>
                            <a:noFill/>
                          </a:ln>
                          <a:solidFill>
                            <a:srgbClr val="CC9900"/>
                          </a:solidFill>
                          <a:effectLst>
                            <a:outerShdw blurRad="38100" dist="38100" dir="2700000" algn="tl">
                              <a:srgbClr val="000000"/>
                            </a:outerShdw>
                          </a:effectLst>
                          <a:latin typeface="Arial Narrow" pitchFamily="34" charset="0"/>
                        </a:rPr>
                        <a:t> </a:t>
                      </a:r>
                      <a:r>
                        <a:rPr kumimoji="0" lang="es-ES_tradnl" sz="2000" b="0" i="0" u="none" strike="noStrike" cap="none" normalizeH="0" baseline="0">
                          <a:ln>
                            <a:noFill/>
                          </a:ln>
                          <a:solidFill>
                            <a:srgbClr val="CC9900"/>
                          </a:solidFill>
                          <a:effectLst>
                            <a:outerShdw blurRad="38100" dist="38100" dir="2700000" algn="tl">
                              <a:srgbClr val="000000"/>
                            </a:outerShdw>
                          </a:effectLst>
                          <a:latin typeface="Arial Narrow" pitchFamily="34" charset="0"/>
                        </a:rPr>
                        <a:t>  </a:t>
                      </a:r>
                      <a:r>
                        <a:rPr kumimoji="0" lang="es-ES_tradnl" sz="2000" b="0" i="0" u="none" strike="noStrike" cap="none" normalizeH="0" baseline="0">
                          <a:ln>
                            <a:noFill/>
                          </a:ln>
                          <a:solidFill>
                            <a:srgbClr val="00CC99"/>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000" b="0" i="0" u="none" strike="noStrike" cap="none" normalizeH="0" baseline="0">
                        <a:ln>
                          <a:noFill/>
                        </a:ln>
                        <a:solidFill>
                          <a:srgbClr val="00CC99"/>
                        </a:solidFill>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000" b="0" i="0" u="none" strike="noStrike" cap="none" normalizeH="0" baseline="0" dirty="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a:t>
                      </a:r>
                      <a:r>
                        <a:rPr kumimoji="0" lang="es-ES" sz="2000" b="0" i="0" u="none" strike="noStrike" cap="none" normalizeH="0" baseline="0" dirty="0">
                          <a:ln>
                            <a:noFill/>
                          </a:ln>
                          <a:solidFill>
                            <a:schemeClr val="tx1"/>
                          </a:solidFill>
                          <a:effectLst/>
                          <a:latin typeface="Arial Narrow" pitchFamily="34" charset="0"/>
                        </a:rPr>
                        <a:t>+                 -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89117" name="Line 29"/>
          <p:cNvSpPr>
            <a:spLocks noChangeShapeType="1"/>
          </p:cNvSpPr>
          <p:nvPr/>
        </p:nvSpPr>
        <p:spPr bwMode="auto">
          <a:xfrm>
            <a:off x="0" y="1773238"/>
            <a:ext cx="9144000" cy="0"/>
          </a:xfrm>
          <a:prstGeom prst="line">
            <a:avLst/>
          </a:prstGeom>
          <a:noFill/>
          <a:ln w="38100">
            <a:solidFill>
              <a:schemeClr val="tx1"/>
            </a:solidFill>
            <a:round/>
            <a:headEnd/>
            <a:tailEnd/>
          </a:ln>
        </p:spPr>
        <p:txBody>
          <a:bodyPr/>
          <a:lstStyle/>
          <a:p>
            <a:endParaRPr lang="es-ES"/>
          </a:p>
        </p:txBody>
      </p:sp>
      <p:sp>
        <p:nvSpPr>
          <p:cNvPr id="89118" name="Line 30"/>
          <p:cNvSpPr>
            <a:spLocks noChangeShapeType="1"/>
          </p:cNvSpPr>
          <p:nvPr/>
        </p:nvSpPr>
        <p:spPr bwMode="auto">
          <a:xfrm>
            <a:off x="0" y="6858000"/>
            <a:ext cx="9144000" cy="0"/>
          </a:xfrm>
          <a:prstGeom prst="line">
            <a:avLst/>
          </a:prstGeom>
          <a:noFill/>
          <a:ln w="38100">
            <a:solidFill>
              <a:schemeClr val="tx1"/>
            </a:solidFill>
            <a:round/>
            <a:headEnd/>
            <a:tailEnd/>
          </a:ln>
        </p:spPr>
        <p:txBody>
          <a:bodyPr/>
          <a:lstStyle/>
          <a:p>
            <a:endParaRPr lang="es-ES"/>
          </a:p>
        </p:txBody>
      </p:sp>
      <p:sp>
        <p:nvSpPr>
          <p:cNvPr id="89119" name="Line 31"/>
          <p:cNvSpPr>
            <a:spLocks noChangeShapeType="1"/>
          </p:cNvSpPr>
          <p:nvPr/>
        </p:nvSpPr>
        <p:spPr bwMode="auto">
          <a:xfrm>
            <a:off x="3059113" y="1196975"/>
            <a:ext cx="0" cy="5661025"/>
          </a:xfrm>
          <a:prstGeom prst="line">
            <a:avLst/>
          </a:prstGeom>
          <a:noFill/>
          <a:ln w="38100">
            <a:solidFill>
              <a:schemeClr val="tx1"/>
            </a:solidFill>
            <a:round/>
            <a:headEnd/>
            <a:tailEnd/>
          </a:ln>
        </p:spPr>
        <p:txBody>
          <a:bodyPr/>
          <a:lstStyle/>
          <a:p>
            <a:endParaRPr lang="es-ES"/>
          </a:p>
        </p:txBody>
      </p:sp>
      <p:sp>
        <p:nvSpPr>
          <p:cNvPr id="89120" name="Line 32"/>
          <p:cNvSpPr>
            <a:spLocks noChangeShapeType="1"/>
          </p:cNvSpPr>
          <p:nvPr/>
        </p:nvSpPr>
        <p:spPr bwMode="auto">
          <a:xfrm flipH="1">
            <a:off x="6084888" y="1196975"/>
            <a:ext cx="0" cy="5661025"/>
          </a:xfrm>
          <a:prstGeom prst="line">
            <a:avLst/>
          </a:prstGeom>
          <a:noFill/>
          <a:ln w="38100">
            <a:solidFill>
              <a:schemeClr val="tx1"/>
            </a:solidFill>
            <a:round/>
            <a:headEnd/>
            <a:tailEnd/>
          </a:ln>
        </p:spPr>
        <p:txBody>
          <a:bodyPr/>
          <a:lstStyle/>
          <a:p>
            <a:endParaRPr lang="es-ES"/>
          </a:p>
        </p:txBody>
      </p:sp>
      <p:sp>
        <p:nvSpPr>
          <p:cNvPr id="89121" name="Line 33"/>
          <p:cNvSpPr>
            <a:spLocks noChangeShapeType="1"/>
          </p:cNvSpPr>
          <p:nvPr/>
        </p:nvSpPr>
        <p:spPr bwMode="auto">
          <a:xfrm>
            <a:off x="0" y="1196975"/>
            <a:ext cx="0" cy="5661025"/>
          </a:xfrm>
          <a:prstGeom prst="line">
            <a:avLst/>
          </a:prstGeom>
          <a:noFill/>
          <a:ln w="57150">
            <a:solidFill>
              <a:schemeClr val="tx1"/>
            </a:solidFill>
            <a:round/>
            <a:headEnd/>
            <a:tailEnd/>
          </a:ln>
        </p:spPr>
        <p:txBody>
          <a:bodyPr/>
          <a:lstStyle/>
          <a:p>
            <a:endParaRPr lang="es-ES"/>
          </a:p>
        </p:txBody>
      </p:sp>
      <p:sp>
        <p:nvSpPr>
          <p:cNvPr id="89122" name="Line 34"/>
          <p:cNvSpPr>
            <a:spLocks noChangeShapeType="1"/>
          </p:cNvSpPr>
          <p:nvPr/>
        </p:nvSpPr>
        <p:spPr bwMode="auto">
          <a:xfrm>
            <a:off x="4643438" y="1196975"/>
            <a:ext cx="0" cy="5661025"/>
          </a:xfrm>
          <a:prstGeom prst="line">
            <a:avLst/>
          </a:prstGeom>
          <a:noFill/>
          <a:ln w="38100">
            <a:solidFill>
              <a:schemeClr val="tx1"/>
            </a:solidFill>
            <a:round/>
            <a:headEnd/>
            <a:tailEnd/>
          </a:ln>
        </p:spPr>
        <p:txBody>
          <a:bodyPr/>
          <a:lstStyle/>
          <a:p>
            <a:endParaRPr lang="es-ES"/>
          </a:p>
        </p:txBody>
      </p:sp>
      <p:sp>
        <p:nvSpPr>
          <p:cNvPr id="89123" name="Line 35"/>
          <p:cNvSpPr>
            <a:spLocks noChangeShapeType="1"/>
          </p:cNvSpPr>
          <p:nvPr/>
        </p:nvSpPr>
        <p:spPr bwMode="auto">
          <a:xfrm>
            <a:off x="7164388" y="1196975"/>
            <a:ext cx="0" cy="5661025"/>
          </a:xfrm>
          <a:prstGeom prst="line">
            <a:avLst/>
          </a:prstGeom>
          <a:noFill/>
          <a:ln w="38100">
            <a:solidFill>
              <a:schemeClr val="tx1"/>
            </a:solidFill>
            <a:round/>
            <a:headEnd/>
            <a:tailEnd/>
          </a:ln>
        </p:spPr>
        <p:txBody>
          <a:bodyPr/>
          <a:lstStyle/>
          <a:p>
            <a:endParaRPr lang="es-ES"/>
          </a:p>
        </p:txBody>
      </p:sp>
      <p:sp>
        <p:nvSpPr>
          <p:cNvPr id="89124" name="Line 36"/>
          <p:cNvSpPr>
            <a:spLocks noChangeShapeType="1"/>
          </p:cNvSpPr>
          <p:nvPr/>
        </p:nvSpPr>
        <p:spPr bwMode="auto">
          <a:xfrm>
            <a:off x="0" y="1219200"/>
            <a:ext cx="9144000" cy="0"/>
          </a:xfrm>
          <a:prstGeom prst="line">
            <a:avLst/>
          </a:prstGeom>
          <a:noFill/>
          <a:ln w="38100">
            <a:solidFill>
              <a:schemeClr val="tx1"/>
            </a:solidFill>
            <a:round/>
            <a:headEnd/>
            <a:tailEnd/>
          </a:ln>
        </p:spPr>
        <p:txBody>
          <a:bodyPr/>
          <a:lstStyle/>
          <a:p>
            <a:endParaRPr lang="es-ES"/>
          </a:p>
        </p:txBody>
      </p:sp>
      <p:sp>
        <p:nvSpPr>
          <p:cNvPr id="89125" name="Line 37"/>
          <p:cNvSpPr>
            <a:spLocks noChangeShapeType="1"/>
          </p:cNvSpPr>
          <p:nvPr/>
        </p:nvSpPr>
        <p:spPr bwMode="auto">
          <a:xfrm>
            <a:off x="8243888" y="1196975"/>
            <a:ext cx="0" cy="5661025"/>
          </a:xfrm>
          <a:prstGeom prst="line">
            <a:avLst/>
          </a:prstGeom>
          <a:noFill/>
          <a:ln w="38100">
            <a:solidFill>
              <a:schemeClr val="tx1"/>
            </a:solidFill>
            <a:round/>
            <a:headEnd/>
            <a:tailEnd/>
          </a:ln>
        </p:spPr>
        <p:txBody>
          <a:bodyPr/>
          <a:lstStyle/>
          <a:p>
            <a:endParaRPr lang="es-ES"/>
          </a:p>
        </p:txBody>
      </p:sp>
      <p:sp>
        <p:nvSpPr>
          <p:cNvPr id="89126" name="Text Box 38"/>
          <p:cNvSpPr txBox="1">
            <a:spLocks noChangeArrowheads="1"/>
          </p:cNvSpPr>
          <p:nvPr/>
        </p:nvSpPr>
        <p:spPr bwMode="auto">
          <a:xfrm>
            <a:off x="3059113" y="1412875"/>
            <a:ext cx="1584325" cy="274638"/>
          </a:xfrm>
          <a:prstGeom prst="rect">
            <a:avLst/>
          </a:prstGeom>
          <a:noFill/>
          <a:ln w="9525">
            <a:noFill/>
            <a:miter lim="800000"/>
            <a:headEnd/>
            <a:tailEnd/>
          </a:ln>
        </p:spPr>
        <p:txBody>
          <a:bodyPr>
            <a:spAutoFit/>
          </a:bodyPr>
          <a:lstStyle/>
          <a:p>
            <a:pPr>
              <a:spcBef>
                <a:spcPct val="50000"/>
              </a:spcBef>
            </a:pPr>
            <a:r>
              <a:rPr lang="es-ES" sz="1200"/>
              <a:t> P.Anticolinérgico</a:t>
            </a:r>
          </a:p>
        </p:txBody>
      </p:sp>
      <p:sp>
        <p:nvSpPr>
          <p:cNvPr id="89127" name="Text Box 39"/>
          <p:cNvSpPr txBox="1">
            <a:spLocks noChangeArrowheads="1"/>
          </p:cNvSpPr>
          <p:nvPr/>
        </p:nvSpPr>
        <p:spPr bwMode="auto">
          <a:xfrm>
            <a:off x="4716463" y="1412875"/>
            <a:ext cx="1295400" cy="274638"/>
          </a:xfrm>
          <a:prstGeom prst="rect">
            <a:avLst/>
          </a:prstGeom>
          <a:noFill/>
          <a:ln w="9525">
            <a:noFill/>
            <a:miter lim="800000"/>
            <a:headEnd/>
            <a:tailEnd/>
          </a:ln>
        </p:spPr>
        <p:txBody>
          <a:bodyPr>
            <a:spAutoFit/>
          </a:bodyPr>
          <a:lstStyle/>
          <a:p>
            <a:pPr>
              <a:spcBef>
                <a:spcPct val="50000"/>
              </a:spcBef>
            </a:pPr>
            <a:r>
              <a:rPr lang="es-ES" sz="1200"/>
              <a:t>A.Cardíacas</a:t>
            </a:r>
          </a:p>
        </p:txBody>
      </p:sp>
      <p:sp>
        <p:nvSpPr>
          <p:cNvPr id="89128" name="Text Box 40"/>
          <p:cNvSpPr txBox="1">
            <a:spLocks noChangeArrowheads="1"/>
          </p:cNvSpPr>
          <p:nvPr/>
        </p:nvSpPr>
        <p:spPr bwMode="auto">
          <a:xfrm>
            <a:off x="6084888" y="1412875"/>
            <a:ext cx="1116012" cy="274638"/>
          </a:xfrm>
          <a:prstGeom prst="rect">
            <a:avLst/>
          </a:prstGeom>
          <a:noFill/>
          <a:ln w="9525">
            <a:noFill/>
            <a:miter lim="800000"/>
            <a:headEnd/>
            <a:tailEnd/>
          </a:ln>
        </p:spPr>
        <p:txBody>
          <a:bodyPr>
            <a:spAutoFit/>
          </a:bodyPr>
          <a:lstStyle/>
          <a:p>
            <a:pPr>
              <a:spcBef>
                <a:spcPct val="50000"/>
              </a:spcBef>
            </a:pPr>
            <a:r>
              <a:rPr lang="es-ES" sz="1200"/>
              <a:t>Convulsiones</a:t>
            </a:r>
          </a:p>
        </p:txBody>
      </p:sp>
      <p:sp>
        <p:nvSpPr>
          <p:cNvPr id="89129" name="Text Box 41"/>
          <p:cNvSpPr txBox="1">
            <a:spLocks noChangeArrowheads="1"/>
          </p:cNvSpPr>
          <p:nvPr/>
        </p:nvSpPr>
        <p:spPr bwMode="auto">
          <a:xfrm>
            <a:off x="7164388" y="1412875"/>
            <a:ext cx="1079500" cy="274638"/>
          </a:xfrm>
          <a:prstGeom prst="rect">
            <a:avLst/>
          </a:prstGeom>
          <a:noFill/>
          <a:ln w="9525">
            <a:noFill/>
            <a:miter lim="800000"/>
            <a:headEnd/>
            <a:tailEnd/>
          </a:ln>
        </p:spPr>
        <p:txBody>
          <a:bodyPr>
            <a:spAutoFit/>
          </a:bodyPr>
          <a:lstStyle/>
          <a:p>
            <a:pPr>
              <a:spcBef>
                <a:spcPct val="50000"/>
              </a:spcBef>
            </a:pPr>
            <a:r>
              <a:rPr lang="es-ES" sz="1200"/>
              <a:t>H.Ortostática</a:t>
            </a:r>
          </a:p>
        </p:txBody>
      </p:sp>
      <p:sp>
        <p:nvSpPr>
          <p:cNvPr id="89130" name="Text Box 42"/>
          <p:cNvSpPr txBox="1">
            <a:spLocks noChangeArrowheads="1"/>
          </p:cNvSpPr>
          <p:nvPr/>
        </p:nvSpPr>
        <p:spPr bwMode="auto">
          <a:xfrm>
            <a:off x="8243888" y="1412875"/>
            <a:ext cx="900112" cy="274638"/>
          </a:xfrm>
          <a:prstGeom prst="rect">
            <a:avLst/>
          </a:prstGeom>
          <a:noFill/>
          <a:ln w="9525">
            <a:noFill/>
            <a:miter lim="800000"/>
            <a:headEnd/>
            <a:tailEnd/>
          </a:ln>
        </p:spPr>
        <p:txBody>
          <a:bodyPr>
            <a:spAutoFit/>
          </a:bodyPr>
          <a:lstStyle/>
          <a:p>
            <a:pPr>
              <a:spcBef>
                <a:spcPct val="50000"/>
              </a:spcBef>
            </a:pPr>
            <a:r>
              <a:rPr lang="es-ES" sz="1200"/>
              <a:t>Sedación</a:t>
            </a:r>
          </a:p>
        </p:txBody>
      </p:sp>
      <p:sp>
        <p:nvSpPr>
          <p:cNvPr id="89131" name="Line 43"/>
          <p:cNvSpPr>
            <a:spLocks noChangeShapeType="1"/>
          </p:cNvSpPr>
          <p:nvPr/>
        </p:nvSpPr>
        <p:spPr bwMode="auto">
          <a:xfrm>
            <a:off x="0" y="1773238"/>
            <a:ext cx="9144000" cy="1584325"/>
          </a:xfrm>
          <a:prstGeom prst="line">
            <a:avLst/>
          </a:prstGeom>
          <a:noFill/>
          <a:ln w="19050">
            <a:solidFill>
              <a:srgbClr val="FF0066"/>
            </a:solidFill>
            <a:round/>
            <a:headEnd/>
            <a:tailEnd/>
          </a:ln>
        </p:spPr>
        <p:txBody>
          <a:bodyPr/>
          <a:lstStyle/>
          <a:p>
            <a:endParaRPr lang="es-ES"/>
          </a:p>
        </p:txBody>
      </p:sp>
      <p:sp>
        <p:nvSpPr>
          <p:cNvPr id="89132" name="Line 44"/>
          <p:cNvSpPr>
            <a:spLocks noChangeShapeType="1"/>
          </p:cNvSpPr>
          <p:nvPr/>
        </p:nvSpPr>
        <p:spPr bwMode="auto">
          <a:xfrm flipV="1">
            <a:off x="0" y="1773238"/>
            <a:ext cx="9144000" cy="1584325"/>
          </a:xfrm>
          <a:prstGeom prst="line">
            <a:avLst/>
          </a:prstGeom>
          <a:noFill/>
          <a:ln w="19050">
            <a:solidFill>
              <a:srgbClr val="FF0066"/>
            </a:solidFill>
            <a:round/>
            <a:headEnd/>
            <a:tailEnd/>
          </a:ln>
        </p:spPr>
        <p:txBody>
          <a:bodyPr/>
          <a:lstStyle/>
          <a:p>
            <a:endParaRPr lang="es-ES"/>
          </a:p>
        </p:txBody>
      </p:sp>
      <p:sp>
        <p:nvSpPr>
          <p:cNvPr id="89133" name="Line 45"/>
          <p:cNvSpPr>
            <a:spLocks noChangeShapeType="1"/>
          </p:cNvSpPr>
          <p:nvPr/>
        </p:nvSpPr>
        <p:spPr bwMode="auto">
          <a:xfrm>
            <a:off x="9144000" y="1219200"/>
            <a:ext cx="0" cy="5638800"/>
          </a:xfrm>
          <a:prstGeom prst="line">
            <a:avLst/>
          </a:prstGeom>
          <a:noFill/>
          <a:ln w="38100">
            <a:solidFill>
              <a:schemeClr val="tx1"/>
            </a:solidFill>
            <a:round/>
            <a:headEnd/>
            <a:tailEnd/>
          </a:ln>
        </p:spPr>
        <p:txBody>
          <a:bodyPr/>
          <a:lstStyle/>
          <a:p>
            <a:endParaRPr lang="es-ES"/>
          </a:p>
        </p:txBody>
      </p:sp>
      <p:sp>
        <p:nvSpPr>
          <p:cNvPr id="89134" name="Line 46"/>
          <p:cNvSpPr>
            <a:spLocks noChangeShapeType="1"/>
          </p:cNvSpPr>
          <p:nvPr/>
        </p:nvSpPr>
        <p:spPr bwMode="auto">
          <a:xfrm>
            <a:off x="0" y="1219200"/>
            <a:ext cx="0" cy="5638800"/>
          </a:xfrm>
          <a:prstGeom prst="line">
            <a:avLst/>
          </a:prstGeom>
          <a:noFill/>
          <a:ln w="38100">
            <a:solidFill>
              <a:schemeClr val="tx1"/>
            </a:solidFill>
            <a:round/>
            <a:headEnd/>
            <a:tailEnd/>
          </a:ln>
        </p:spPr>
        <p:txBody>
          <a:bodyPr/>
          <a:lstStyle/>
          <a:p>
            <a:endParaRPr lang="es-ES"/>
          </a:p>
        </p:txBody>
      </p:sp>
      <p:sp>
        <p:nvSpPr>
          <p:cNvPr id="89135" name="Line 47"/>
          <p:cNvSpPr>
            <a:spLocks noChangeShapeType="1"/>
          </p:cNvSpPr>
          <p:nvPr/>
        </p:nvSpPr>
        <p:spPr bwMode="auto">
          <a:xfrm>
            <a:off x="0" y="2286000"/>
            <a:ext cx="9144000" cy="0"/>
          </a:xfrm>
          <a:prstGeom prst="line">
            <a:avLst/>
          </a:prstGeom>
          <a:noFill/>
          <a:ln w="38100">
            <a:solidFill>
              <a:schemeClr val="tx1"/>
            </a:solidFill>
            <a:round/>
            <a:headEnd/>
            <a:tailEnd/>
          </a:ln>
        </p:spPr>
        <p:txBody>
          <a:bodyPr/>
          <a:lstStyle/>
          <a:p>
            <a:endParaRPr lang="es-ES"/>
          </a:p>
        </p:txBody>
      </p:sp>
      <p:sp>
        <p:nvSpPr>
          <p:cNvPr id="89136" name="Line 48"/>
          <p:cNvSpPr>
            <a:spLocks noChangeShapeType="1"/>
          </p:cNvSpPr>
          <p:nvPr/>
        </p:nvSpPr>
        <p:spPr bwMode="auto">
          <a:xfrm>
            <a:off x="0" y="3352800"/>
            <a:ext cx="9144000" cy="0"/>
          </a:xfrm>
          <a:prstGeom prst="line">
            <a:avLst/>
          </a:prstGeom>
          <a:noFill/>
          <a:ln w="38100">
            <a:solidFill>
              <a:schemeClr val="tx1"/>
            </a:solidFill>
            <a:round/>
            <a:headEnd/>
            <a:tailEnd/>
          </a:ln>
        </p:spPr>
        <p:txBody>
          <a:bodyPr/>
          <a:lstStyle/>
          <a:p>
            <a:endParaRPr lang="es-ES"/>
          </a:p>
        </p:txBody>
      </p:sp>
      <p:sp>
        <p:nvSpPr>
          <p:cNvPr id="89137" name="Line 49"/>
          <p:cNvSpPr>
            <a:spLocks noChangeShapeType="1"/>
          </p:cNvSpPr>
          <p:nvPr/>
        </p:nvSpPr>
        <p:spPr bwMode="auto">
          <a:xfrm>
            <a:off x="0" y="4495800"/>
            <a:ext cx="9144000" cy="0"/>
          </a:xfrm>
          <a:prstGeom prst="line">
            <a:avLst/>
          </a:prstGeom>
          <a:noFill/>
          <a:ln w="38100">
            <a:solidFill>
              <a:schemeClr val="tx1"/>
            </a:solidFill>
            <a:round/>
            <a:headEnd/>
            <a:tailEnd/>
          </a:ln>
        </p:spPr>
        <p:txBody>
          <a:bodyPr/>
          <a:lstStyle/>
          <a:p>
            <a:endParaRPr lang="es-ES"/>
          </a:p>
        </p:txBody>
      </p:sp>
      <p:sp>
        <p:nvSpPr>
          <p:cNvPr id="89138" name="Line 50"/>
          <p:cNvSpPr>
            <a:spLocks noChangeShapeType="1"/>
          </p:cNvSpPr>
          <p:nvPr/>
        </p:nvSpPr>
        <p:spPr bwMode="auto">
          <a:xfrm>
            <a:off x="0" y="5486400"/>
            <a:ext cx="9144000" cy="0"/>
          </a:xfrm>
          <a:prstGeom prst="line">
            <a:avLst/>
          </a:prstGeom>
          <a:noFill/>
          <a:ln w="38100">
            <a:solidFill>
              <a:schemeClr val="tx1"/>
            </a:solidFill>
            <a:round/>
            <a:headEnd/>
            <a:tailEnd/>
          </a:ln>
        </p:spPr>
        <p:txBody>
          <a:bodyPr/>
          <a:lstStyle/>
          <a:p>
            <a:endParaRPr lang="es-E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0" y="0"/>
            <a:ext cx="9144000" cy="1125538"/>
          </a:xfrm>
          <a:noFill/>
        </p:spPr>
        <p:txBody>
          <a:bodyPr/>
          <a:lstStyle/>
          <a:p>
            <a:pPr eaLnBrk="1" hangingPunct="1"/>
            <a:r>
              <a:rPr lang="es-ES_tradnl" sz="3200" b="1" dirty="0">
                <a:latin typeface="Arial Narrow" pitchFamily="34" charset="0"/>
              </a:rPr>
              <a:t> </a:t>
            </a:r>
            <a:r>
              <a:rPr lang="es-ES_tradnl" sz="3600" b="1" u="sng" dirty="0"/>
              <a:t>ANTIDEPRESIVOS   </a:t>
            </a:r>
            <a:r>
              <a:rPr lang="es-ES_tradnl" sz="3600" b="1" dirty="0">
                <a:latin typeface="Arial Narrow" pitchFamily="34" charset="0"/>
              </a:rPr>
              <a:t>                           </a:t>
            </a:r>
            <a:r>
              <a:rPr lang="es-ES_tradnl" sz="3200" b="1" dirty="0">
                <a:latin typeface="Arial Narrow" pitchFamily="34" charset="0"/>
              </a:rPr>
              <a:t>  </a:t>
            </a:r>
            <a:endParaRPr lang="es-ES" sz="3200" b="1" dirty="0">
              <a:latin typeface="Arial Narrow" pitchFamily="34" charset="0"/>
            </a:endParaRPr>
          </a:p>
        </p:txBody>
      </p:sp>
      <p:graphicFrame>
        <p:nvGraphicFramePr>
          <p:cNvPr id="460803" name="Group 3"/>
          <p:cNvGraphicFramePr>
            <a:graphicFrameLocks noGrp="1"/>
          </p:cNvGraphicFramePr>
          <p:nvPr>
            <p:ph type="tbl" idx="1"/>
          </p:nvPr>
        </p:nvGraphicFramePr>
        <p:xfrm>
          <a:off x="0" y="1196975"/>
          <a:ext cx="9144000" cy="5801043"/>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0080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dirty="0" err="1">
                          <a:ln>
                            <a:noFill/>
                          </a:ln>
                          <a:solidFill>
                            <a:srgbClr val="FF6600"/>
                          </a:solidFill>
                          <a:effectLst>
                            <a:outerShdw blurRad="38100" dist="38100" dir="2700000" algn="tl">
                              <a:srgbClr val="000000"/>
                            </a:outerShdw>
                          </a:effectLst>
                          <a:latin typeface="Arial Narrow" pitchFamily="34" charset="0"/>
                        </a:rPr>
                        <a:t>Mirtazapina</a:t>
                      </a:r>
                      <a:r>
                        <a:rPr kumimoji="0" lang="es-ES" sz="2000" b="0" i="1" u="none" strike="noStrike" cap="none" normalizeH="0" baseline="0" dirty="0">
                          <a:ln>
                            <a:noFill/>
                          </a:ln>
                          <a:solidFill>
                            <a:srgbClr val="FF6600"/>
                          </a:solidFill>
                          <a:effectLst>
                            <a:outerShdw blurRad="38100" dist="38100" dir="2700000" algn="tl">
                              <a:srgbClr val="000000"/>
                            </a:outerShdw>
                          </a:effectLst>
                          <a:latin typeface="Arial Narrow" pitchFamily="34" charset="0"/>
                        </a:rPr>
                        <a:t>     </a:t>
                      </a:r>
                      <a:r>
                        <a:rPr kumimoji="0" lang="es-ES" sz="20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600" b="0" i="1" u="none" strike="noStrike" cap="none" normalizeH="0" baseline="0" dirty="0">
                          <a:ln>
                            <a:noFill/>
                          </a:ln>
                          <a:solidFill>
                            <a:schemeClr val="tx1"/>
                          </a:solidFill>
                          <a:effectLst>
                            <a:outerShdw blurRad="38100" dist="38100" dir="2700000" algn="tl">
                              <a:srgbClr val="FFFFFF"/>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600" b="0" i="1" u="none" strike="noStrike" cap="none" normalizeH="0" baseline="0" dirty="0">
                          <a:ln>
                            <a:noFill/>
                          </a:ln>
                          <a:solidFill>
                            <a:schemeClr val="tx1"/>
                          </a:solidFill>
                          <a:effectLst>
                            <a:outerShdw blurRad="38100" dist="38100" dir="2700000" algn="tl">
                              <a:srgbClr val="FFFFFF"/>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0" i="0" u="none" strike="noStrike" cap="none" normalizeH="0" baseline="0" dirty="0">
                          <a:ln>
                            <a:noFill/>
                          </a:ln>
                          <a:solidFill>
                            <a:schemeClr val="tx1"/>
                          </a:solidFill>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_tradnl" sz="2000" b="0" i="0" u="none" strike="noStrike" cap="none" normalizeH="0" baseline="0" dirty="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0" i="0" u="none" strike="noStrike" cap="none" normalizeH="0" baseline="0" dirty="0">
                          <a:ln>
                            <a:noFill/>
                          </a:ln>
                          <a:solidFill>
                            <a:schemeClr val="tx1"/>
                          </a:solidFill>
                          <a:effectLst/>
                          <a:latin typeface="Arial Narrow" pitchFamily="34" charset="0"/>
                        </a:rPr>
                        <a:t>      +                +              + +               </a:t>
                      </a:r>
                      <a:endParaRPr kumimoji="0" lang="es-E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44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a:ln>
                          <a:noFill/>
                        </a:ln>
                        <a:solidFill>
                          <a:srgbClr val="00CC99"/>
                        </a:solidFill>
                        <a:effectLst>
                          <a:outerShdw blurRad="38100" dist="38100" dir="2700000" algn="tl">
                            <a:srgbClr val="000000">
                              <a:alpha val="43137"/>
                            </a:srgbClr>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a:ln>
                            <a:noFill/>
                          </a:ln>
                          <a:solidFill>
                            <a:srgbClr val="FFFF00"/>
                          </a:solidFill>
                          <a:effectLst>
                            <a:outerShdw blurRad="38100" dist="38100" dir="2700000" algn="tl">
                              <a:srgbClr val="000000">
                                <a:alpha val="43137"/>
                              </a:srgbClr>
                            </a:outerShdw>
                          </a:effectLst>
                          <a:latin typeface="Arial Narrow" pitchFamily="34" charset="0"/>
                        </a:rPr>
                        <a:t>Trazodona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sng"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4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a:t>
                      </a:r>
                      <a:endParaRPr kumimoji="0" lang="es-ES_tradnl" sz="2000" b="0" i="0" u="none" strike="noStrike" cap="none" normalizeH="0" baseline="0" dirty="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0" i="0" u="none" strike="noStrike" cap="none" normalizeH="0" baseline="0" dirty="0">
                          <a:ln>
                            <a:noFill/>
                          </a:ln>
                          <a:solidFill>
                            <a:schemeClr val="tx1"/>
                          </a:solidFill>
                          <a:effectLst/>
                          <a:latin typeface="Arial Narrow" pitchFamily="34" charset="0"/>
                        </a:rPr>
                        <a:t>      +               + +            + +    </a:t>
                      </a:r>
                      <a:endParaRPr kumimoji="0" lang="es-E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033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a:ln>
                          <a:noFill/>
                        </a:ln>
                        <a:solidFill>
                          <a:srgbClr val="00CC99"/>
                        </a:solidFill>
                        <a:effectLst>
                          <a:outerShdw blurRad="38100" dist="38100" dir="2700000" algn="tl">
                            <a:srgbClr val="000000">
                              <a:alpha val="43137"/>
                            </a:srgbClr>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a:ln>
                            <a:noFill/>
                          </a:ln>
                          <a:solidFill>
                            <a:srgbClr val="FFFF00"/>
                          </a:solidFill>
                          <a:effectLst>
                            <a:outerShdw blurRad="38100" dist="38100" dir="2700000" algn="tl">
                              <a:srgbClr val="000000">
                                <a:alpha val="43137"/>
                              </a:srgbClr>
                            </a:outerShdw>
                          </a:effectLst>
                          <a:latin typeface="Arial Narrow" pitchFamily="34" charset="0"/>
                        </a:rPr>
                        <a:t>Sertralina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                -</a:t>
                      </a:r>
                      <a:endParaRPr kumimoji="0" lang="es-E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31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none" strike="noStrike" cap="none" normalizeH="0" baseline="0">
                        <a:ln>
                          <a:noFill/>
                        </a:ln>
                        <a:solidFill>
                          <a:srgbClr val="00CC99"/>
                        </a:solidFill>
                        <a:effectLst>
                          <a:outerShdw blurRad="38100" dist="38100" dir="2700000" algn="tl">
                            <a:srgbClr val="000000">
                              <a:alpha val="43137"/>
                            </a:srgbClr>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a:ln>
                            <a:noFill/>
                          </a:ln>
                          <a:solidFill>
                            <a:srgbClr val="FFFF00"/>
                          </a:solidFill>
                          <a:effectLst>
                            <a:outerShdw blurRad="38100" dist="38100" dir="2700000" algn="tl">
                              <a:srgbClr val="000000">
                                <a:alpha val="43137"/>
                              </a:srgbClr>
                            </a:outerShdw>
                          </a:effectLst>
                          <a:latin typeface="Arial Narrow" pitchFamily="34" charset="0"/>
                        </a:rPr>
                        <a:t>Citalopram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1" u="sng"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600" b="0" i="0" u="none" strike="noStrike" cap="none" normalizeH="0" baseline="0" dirty="0">
                          <a:ln>
                            <a:noFill/>
                          </a:ln>
                          <a:solidFill>
                            <a:schemeClr val="tx1"/>
                          </a:solidFill>
                          <a:effectLst/>
                          <a:latin typeface="Arial Narrow" pitchFamily="34" charset="0"/>
                        </a:rPr>
                        <a:t>              </a:t>
                      </a:r>
                      <a:r>
                        <a:rPr kumimoji="0" lang="es-ES" sz="2000" b="0" i="0" u="none" strike="noStrike" cap="none" normalizeH="0" baseline="0" dirty="0">
                          <a:ln>
                            <a:noFill/>
                          </a:ln>
                          <a:solidFill>
                            <a:schemeClr val="tx1"/>
                          </a:solidFill>
                          <a:effectLst/>
                          <a:latin typeface="Arial Narrow" pitchFamily="34" charset="0"/>
                        </a:rPr>
                        <a:t>-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                -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225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_tradnl" sz="2000" b="0" i="1" u="none" strike="noStrike" cap="none" normalizeH="0" baseline="0" dirty="0">
                        <a:ln>
                          <a:noFill/>
                        </a:ln>
                        <a:solidFill>
                          <a:srgbClr val="CC9900"/>
                        </a:solidFill>
                        <a:effectLst>
                          <a:outerShdw blurRad="38100" dist="38100" dir="2700000" algn="tl">
                            <a:srgbClr val="000000">
                              <a:alpha val="43137"/>
                            </a:srgbClr>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000" b="0" i="1" u="none" strike="noStrike" cap="none" normalizeH="0" baseline="0" dirty="0" err="1">
                          <a:ln>
                            <a:noFill/>
                          </a:ln>
                          <a:solidFill>
                            <a:srgbClr val="FFFF00"/>
                          </a:solidFill>
                          <a:effectLst>
                            <a:outerShdw blurRad="38100" dist="38100" dir="2700000" algn="tl">
                              <a:srgbClr val="000000">
                                <a:alpha val="43137"/>
                              </a:srgbClr>
                            </a:outerShdw>
                          </a:effectLst>
                          <a:latin typeface="Arial Narrow" pitchFamily="34" charset="0"/>
                        </a:rPr>
                        <a:t>Escitalopram</a:t>
                      </a:r>
                      <a:endParaRPr kumimoji="0" lang="es-ES_tradnl" sz="2000" b="0" i="1"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600" b="0" i="1" u="none" strike="noStrike" cap="none" normalizeH="0" baseline="0" dirty="0">
                          <a:ln>
                            <a:noFill/>
                          </a:ln>
                          <a:solidFill>
                            <a:srgbClr val="CC9900"/>
                          </a:solidFill>
                          <a:effectLst>
                            <a:outerShdw blurRad="38100" dist="38100" dir="2700000" algn="tl">
                              <a:srgbClr val="000000">
                                <a:alpha val="43137"/>
                              </a:srgbClr>
                            </a:outerShdw>
                          </a:effectLst>
                          <a:latin typeface="Arial Narrow" pitchFamily="34" charset="0"/>
                        </a:rPr>
                        <a:t> </a:t>
                      </a:r>
                      <a:r>
                        <a:rPr kumimoji="0" lang="es-ES_tradnl" sz="2000" b="0" i="1" u="none" strike="noStrike" cap="none" normalizeH="0" baseline="0" dirty="0">
                          <a:ln>
                            <a:noFill/>
                          </a:ln>
                          <a:solidFill>
                            <a:srgbClr val="CC9900"/>
                          </a:solidFill>
                          <a:effectLst>
                            <a:outerShdw blurRad="38100" dist="38100" dir="2700000" algn="tl">
                              <a:srgbClr val="000000">
                                <a:alpha val="43137"/>
                              </a:srgbClr>
                            </a:outerShdw>
                          </a:effectLst>
                          <a:latin typeface="Arial Narrow" pitchFamily="34" charset="0"/>
                        </a:rPr>
                        <a:t> </a:t>
                      </a:r>
                      <a:r>
                        <a:rPr kumimoji="0" lang="es-ES_tradnl" sz="2000" b="0" i="0" u="none" strike="noStrike" cap="none" normalizeH="0" baseline="0" dirty="0">
                          <a:ln>
                            <a:noFill/>
                          </a:ln>
                          <a:solidFill>
                            <a:srgbClr val="CC9900"/>
                          </a:solidFill>
                          <a:effectLst>
                            <a:outerShdw blurRad="38100" dist="38100" dir="2700000" algn="tl">
                              <a:srgbClr val="000000">
                                <a:alpha val="43137"/>
                              </a:srgbClr>
                            </a:outerShdw>
                          </a:effectLst>
                          <a:latin typeface="Arial Narrow" pitchFamily="34" charset="0"/>
                        </a:rPr>
                        <a:t>  </a:t>
                      </a:r>
                      <a:r>
                        <a:rPr kumimoji="0" lang="es-ES_tradnl" sz="2000" b="0" i="0" u="none" strike="noStrike" cap="none" normalizeH="0" baseline="0" dirty="0">
                          <a:ln>
                            <a:noFill/>
                          </a:ln>
                          <a:solidFill>
                            <a:srgbClr val="00CC99"/>
                          </a:solidFill>
                          <a:effectLst>
                            <a:outerShdw blurRad="38100" dist="38100" dir="2700000" algn="tl">
                              <a:srgbClr val="000000">
                                <a:alpha val="43137"/>
                              </a:srgbClr>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000" b="0" i="0" u="none" strike="noStrike" cap="none" normalizeH="0" baseline="0" dirty="0">
                        <a:ln>
                          <a:noFill/>
                        </a:ln>
                        <a:solidFill>
                          <a:srgbClr val="00CC99"/>
                        </a:solidFill>
                        <a:effectLst>
                          <a:outerShdw blurRad="38100" dist="38100" dir="2700000" algn="tl">
                            <a:srgbClr val="000000">
                              <a:alpha val="43137"/>
                            </a:srgbClr>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000" b="0" i="0" u="none" strike="noStrike" cap="none" normalizeH="0" baseline="0" dirty="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latin typeface="Arial Narrow" pitchFamily="34" charset="0"/>
                        </a:rPr>
                        <a:t>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a:t>
                      </a:r>
                      <a:r>
                        <a:rPr kumimoji="0" lang="es-ES" sz="2000" b="0" i="0" u="none" strike="noStrike" cap="none" normalizeH="0" baseline="0" dirty="0">
                          <a:ln>
                            <a:noFill/>
                          </a:ln>
                          <a:solidFill>
                            <a:schemeClr val="tx1"/>
                          </a:solidFill>
                          <a:effectLst/>
                          <a:latin typeface="Arial Narrow" pitchFamily="34" charset="0"/>
                        </a:rPr>
                        <a:t>+                  -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90141" name="Line 29"/>
          <p:cNvSpPr>
            <a:spLocks noChangeShapeType="1"/>
          </p:cNvSpPr>
          <p:nvPr/>
        </p:nvSpPr>
        <p:spPr bwMode="auto">
          <a:xfrm>
            <a:off x="0" y="1773238"/>
            <a:ext cx="9144000" cy="0"/>
          </a:xfrm>
          <a:prstGeom prst="line">
            <a:avLst/>
          </a:prstGeom>
          <a:noFill/>
          <a:ln w="38100">
            <a:solidFill>
              <a:schemeClr val="tx1"/>
            </a:solidFill>
            <a:round/>
            <a:headEnd/>
            <a:tailEnd/>
          </a:ln>
        </p:spPr>
        <p:txBody>
          <a:bodyPr/>
          <a:lstStyle/>
          <a:p>
            <a:endParaRPr lang="es-ES"/>
          </a:p>
        </p:txBody>
      </p:sp>
      <p:sp>
        <p:nvSpPr>
          <p:cNvPr id="90142" name="Line 30"/>
          <p:cNvSpPr>
            <a:spLocks noChangeShapeType="1"/>
          </p:cNvSpPr>
          <p:nvPr/>
        </p:nvSpPr>
        <p:spPr bwMode="auto">
          <a:xfrm>
            <a:off x="0" y="6858000"/>
            <a:ext cx="9144000" cy="0"/>
          </a:xfrm>
          <a:prstGeom prst="line">
            <a:avLst/>
          </a:prstGeom>
          <a:noFill/>
          <a:ln w="38100">
            <a:solidFill>
              <a:schemeClr val="tx1"/>
            </a:solidFill>
            <a:round/>
            <a:headEnd/>
            <a:tailEnd/>
          </a:ln>
        </p:spPr>
        <p:txBody>
          <a:bodyPr/>
          <a:lstStyle/>
          <a:p>
            <a:endParaRPr lang="es-ES"/>
          </a:p>
        </p:txBody>
      </p:sp>
      <p:sp>
        <p:nvSpPr>
          <p:cNvPr id="90143" name="Line 31"/>
          <p:cNvSpPr>
            <a:spLocks noChangeShapeType="1"/>
          </p:cNvSpPr>
          <p:nvPr/>
        </p:nvSpPr>
        <p:spPr bwMode="auto">
          <a:xfrm>
            <a:off x="3059113" y="1196975"/>
            <a:ext cx="0" cy="5661025"/>
          </a:xfrm>
          <a:prstGeom prst="line">
            <a:avLst/>
          </a:prstGeom>
          <a:noFill/>
          <a:ln w="38100">
            <a:solidFill>
              <a:schemeClr val="tx1"/>
            </a:solidFill>
            <a:round/>
            <a:headEnd/>
            <a:tailEnd/>
          </a:ln>
        </p:spPr>
        <p:txBody>
          <a:bodyPr/>
          <a:lstStyle/>
          <a:p>
            <a:endParaRPr lang="es-ES"/>
          </a:p>
        </p:txBody>
      </p:sp>
      <p:sp>
        <p:nvSpPr>
          <p:cNvPr id="90144" name="Line 32"/>
          <p:cNvSpPr>
            <a:spLocks noChangeShapeType="1"/>
          </p:cNvSpPr>
          <p:nvPr/>
        </p:nvSpPr>
        <p:spPr bwMode="auto">
          <a:xfrm flipH="1">
            <a:off x="6084888" y="1196975"/>
            <a:ext cx="0" cy="5661025"/>
          </a:xfrm>
          <a:prstGeom prst="line">
            <a:avLst/>
          </a:prstGeom>
          <a:noFill/>
          <a:ln w="38100">
            <a:solidFill>
              <a:schemeClr val="tx1"/>
            </a:solidFill>
            <a:round/>
            <a:headEnd/>
            <a:tailEnd/>
          </a:ln>
        </p:spPr>
        <p:txBody>
          <a:bodyPr/>
          <a:lstStyle/>
          <a:p>
            <a:endParaRPr lang="es-ES"/>
          </a:p>
        </p:txBody>
      </p:sp>
      <p:sp>
        <p:nvSpPr>
          <p:cNvPr id="90145" name="Line 33"/>
          <p:cNvSpPr>
            <a:spLocks noChangeShapeType="1"/>
          </p:cNvSpPr>
          <p:nvPr/>
        </p:nvSpPr>
        <p:spPr bwMode="auto">
          <a:xfrm>
            <a:off x="0" y="1196975"/>
            <a:ext cx="0" cy="5661025"/>
          </a:xfrm>
          <a:prstGeom prst="line">
            <a:avLst/>
          </a:prstGeom>
          <a:noFill/>
          <a:ln w="38100">
            <a:solidFill>
              <a:schemeClr val="tx1"/>
            </a:solidFill>
            <a:round/>
            <a:headEnd/>
            <a:tailEnd/>
          </a:ln>
        </p:spPr>
        <p:txBody>
          <a:bodyPr/>
          <a:lstStyle/>
          <a:p>
            <a:endParaRPr lang="es-ES"/>
          </a:p>
        </p:txBody>
      </p:sp>
      <p:sp>
        <p:nvSpPr>
          <p:cNvPr id="90146" name="Line 34"/>
          <p:cNvSpPr>
            <a:spLocks noChangeShapeType="1"/>
          </p:cNvSpPr>
          <p:nvPr/>
        </p:nvSpPr>
        <p:spPr bwMode="auto">
          <a:xfrm>
            <a:off x="4643438" y="1196975"/>
            <a:ext cx="0" cy="5661025"/>
          </a:xfrm>
          <a:prstGeom prst="line">
            <a:avLst/>
          </a:prstGeom>
          <a:noFill/>
          <a:ln w="38100">
            <a:solidFill>
              <a:schemeClr val="tx1"/>
            </a:solidFill>
            <a:round/>
            <a:headEnd/>
            <a:tailEnd/>
          </a:ln>
        </p:spPr>
        <p:txBody>
          <a:bodyPr/>
          <a:lstStyle/>
          <a:p>
            <a:endParaRPr lang="es-ES"/>
          </a:p>
        </p:txBody>
      </p:sp>
      <p:sp>
        <p:nvSpPr>
          <p:cNvPr id="90147" name="Line 35"/>
          <p:cNvSpPr>
            <a:spLocks noChangeShapeType="1"/>
          </p:cNvSpPr>
          <p:nvPr/>
        </p:nvSpPr>
        <p:spPr bwMode="auto">
          <a:xfrm>
            <a:off x="7164388" y="1196975"/>
            <a:ext cx="0" cy="5661025"/>
          </a:xfrm>
          <a:prstGeom prst="line">
            <a:avLst/>
          </a:prstGeom>
          <a:noFill/>
          <a:ln w="38100">
            <a:solidFill>
              <a:schemeClr val="tx1"/>
            </a:solidFill>
            <a:round/>
            <a:headEnd/>
            <a:tailEnd/>
          </a:ln>
        </p:spPr>
        <p:txBody>
          <a:bodyPr/>
          <a:lstStyle/>
          <a:p>
            <a:endParaRPr lang="es-ES"/>
          </a:p>
        </p:txBody>
      </p:sp>
      <p:sp>
        <p:nvSpPr>
          <p:cNvPr id="90148" name="Line 36"/>
          <p:cNvSpPr>
            <a:spLocks noChangeShapeType="1"/>
          </p:cNvSpPr>
          <p:nvPr/>
        </p:nvSpPr>
        <p:spPr bwMode="auto">
          <a:xfrm>
            <a:off x="0" y="1196975"/>
            <a:ext cx="9144000" cy="0"/>
          </a:xfrm>
          <a:prstGeom prst="line">
            <a:avLst/>
          </a:prstGeom>
          <a:noFill/>
          <a:ln w="38100">
            <a:solidFill>
              <a:schemeClr val="tx1"/>
            </a:solidFill>
            <a:round/>
            <a:headEnd/>
            <a:tailEnd/>
          </a:ln>
        </p:spPr>
        <p:txBody>
          <a:bodyPr/>
          <a:lstStyle/>
          <a:p>
            <a:endParaRPr lang="es-ES"/>
          </a:p>
        </p:txBody>
      </p:sp>
      <p:sp>
        <p:nvSpPr>
          <p:cNvPr id="90149" name="Line 37"/>
          <p:cNvSpPr>
            <a:spLocks noChangeShapeType="1"/>
          </p:cNvSpPr>
          <p:nvPr/>
        </p:nvSpPr>
        <p:spPr bwMode="auto">
          <a:xfrm>
            <a:off x="8243888" y="1196975"/>
            <a:ext cx="0" cy="5661025"/>
          </a:xfrm>
          <a:prstGeom prst="line">
            <a:avLst/>
          </a:prstGeom>
          <a:noFill/>
          <a:ln w="38100">
            <a:solidFill>
              <a:schemeClr val="tx1"/>
            </a:solidFill>
            <a:round/>
            <a:headEnd/>
            <a:tailEnd/>
          </a:ln>
        </p:spPr>
        <p:txBody>
          <a:bodyPr/>
          <a:lstStyle/>
          <a:p>
            <a:endParaRPr lang="es-ES"/>
          </a:p>
        </p:txBody>
      </p:sp>
      <p:sp>
        <p:nvSpPr>
          <p:cNvPr id="90150" name="Text Box 38"/>
          <p:cNvSpPr txBox="1">
            <a:spLocks noChangeArrowheads="1"/>
          </p:cNvSpPr>
          <p:nvPr/>
        </p:nvSpPr>
        <p:spPr bwMode="auto">
          <a:xfrm>
            <a:off x="3059113" y="1412875"/>
            <a:ext cx="1584325" cy="274638"/>
          </a:xfrm>
          <a:prstGeom prst="rect">
            <a:avLst/>
          </a:prstGeom>
          <a:noFill/>
          <a:ln w="9525">
            <a:noFill/>
            <a:miter lim="800000"/>
            <a:headEnd/>
            <a:tailEnd/>
          </a:ln>
        </p:spPr>
        <p:txBody>
          <a:bodyPr>
            <a:spAutoFit/>
          </a:bodyPr>
          <a:lstStyle/>
          <a:p>
            <a:pPr>
              <a:spcBef>
                <a:spcPct val="50000"/>
              </a:spcBef>
            </a:pPr>
            <a:r>
              <a:rPr lang="es-ES" sz="1200"/>
              <a:t> P.Anticolinérgico</a:t>
            </a:r>
          </a:p>
        </p:txBody>
      </p:sp>
      <p:sp>
        <p:nvSpPr>
          <p:cNvPr id="90151" name="Text Box 39"/>
          <p:cNvSpPr txBox="1">
            <a:spLocks noChangeArrowheads="1"/>
          </p:cNvSpPr>
          <p:nvPr/>
        </p:nvSpPr>
        <p:spPr bwMode="auto">
          <a:xfrm>
            <a:off x="4716463" y="1412875"/>
            <a:ext cx="1295400" cy="274638"/>
          </a:xfrm>
          <a:prstGeom prst="rect">
            <a:avLst/>
          </a:prstGeom>
          <a:noFill/>
          <a:ln w="9525">
            <a:noFill/>
            <a:miter lim="800000"/>
            <a:headEnd/>
            <a:tailEnd/>
          </a:ln>
        </p:spPr>
        <p:txBody>
          <a:bodyPr>
            <a:spAutoFit/>
          </a:bodyPr>
          <a:lstStyle/>
          <a:p>
            <a:pPr>
              <a:spcBef>
                <a:spcPct val="50000"/>
              </a:spcBef>
            </a:pPr>
            <a:r>
              <a:rPr lang="es-ES" sz="1200"/>
              <a:t>A.Cardíacas</a:t>
            </a:r>
          </a:p>
        </p:txBody>
      </p:sp>
      <p:sp>
        <p:nvSpPr>
          <p:cNvPr id="90152" name="Text Box 40"/>
          <p:cNvSpPr txBox="1">
            <a:spLocks noChangeArrowheads="1"/>
          </p:cNvSpPr>
          <p:nvPr/>
        </p:nvSpPr>
        <p:spPr bwMode="auto">
          <a:xfrm>
            <a:off x="6084888" y="1412875"/>
            <a:ext cx="1116012" cy="274638"/>
          </a:xfrm>
          <a:prstGeom prst="rect">
            <a:avLst/>
          </a:prstGeom>
          <a:noFill/>
          <a:ln w="9525">
            <a:noFill/>
            <a:miter lim="800000"/>
            <a:headEnd/>
            <a:tailEnd/>
          </a:ln>
        </p:spPr>
        <p:txBody>
          <a:bodyPr>
            <a:spAutoFit/>
          </a:bodyPr>
          <a:lstStyle/>
          <a:p>
            <a:pPr>
              <a:spcBef>
                <a:spcPct val="50000"/>
              </a:spcBef>
            </a:pPr>
            <a:r>
              <a:rPr lang="es-ES" sz="1200"/>
              <a:t>Convulsiones</a:t>
            </a:r>
          </a:p>
        </p:txBody>
      </p:sp>
      <p:sp>
        <p:nvSpPr>
          <p:cNvPr id="90153" name="Text Box 41"/>
          <p:cNvSpPr txBox="1">
            <a:spLocks noChangeArrowheads="1"/>
          </p:cNvSpPr>
          <p:nvPr/>
        </p:nvSpPr>
        <p:spPr bwMode="auto">
          <a:xfrm>
            <a:off x="7164388" y="1412875"/>
            <a:ext cx="1079500" cy="274638"/>
          </a:xfrm>
          <a:prstGeom prst="rect">
            <a:avLst/>
          </a:prstGeom>
          <a:noFill/>
          <a:ln w="9525">
            <a:noFill/>
            <a:miter lim="800000"/>
            <a:headEnd/>
            <a:tailEnd/>
          </a:ln>
        </p:spPr>
        <p:txBody>
          <a:bodyPr>
            <a:spAutoFit/>
          </a:bodyPr>
          <a:lstStyle/>
          <a:p>
            <a:pPr>
              <a:spcBef>
                <a:spcPct val="50000"/>
              </a:spcBef>
            </a:pPr>
            <a:r>
              <a:rPr lang="es-ES" sz="1200"/>
              <a:t>H.Ortostática</a:t>
            </a:r>
          </a:p>
        </p:txBody>
      </p:sp>
      <p:sp>
        <p:nvSpPr>
          <p:cNvPr id="90154" name="Text Box 42"/>
          <p:cNvSpPr txBox="1">
            <a:spLocks noChangeArrowheads="1"/>
          </p:cNvSpPr>
          <p:nvPr/>
        </p:nvSpPr>
        <p:spPr bwMode="auto">
          <a:xfrm>
            <a:off x="8243888" y="1412875"/>
            <a:ext cx="900112" cy="274638"/>
          </a:xfrm>
          <a:prstGeom prst="rect">
            <a:avLst/>
          </a:prstGeom>
          <a:noFill/>
          <a:ln w="9525">
            <a:noFill/>
            <a:miter lim="800000"/>
            <a:headEnd/>
            <a:tailEnd/>
          </a:ln>
        </p:spPr>
        <p:txBody>
          <a:bodyPr>
            <a:spAutoFit/>
          </a:bodyPr>
          <a:lstStyle/>
          <a:p>
            <a:pPr>
              <a:spcBef>
                <a:spcPct val="50000"/>
              </a:spcBef>
            </a:pPr>
            <a:r>
              <a:rPr lang="es-ES" sz="1200"/>
              <a:t>Sedación</a:t>
            </a:r>
          </a:p>
        </p:txBody>
      </p:sp>
      <p:sp>
        <p:nvSpPr>
          <p:cNvPr id="90155" name="Line 43"/>
          <p:cNvSpPr>
            <a:spLocks noChangeShapeType="1"/>
          </p:cNvSpPr>
          <p:nvPr/>
        </p:nvSpPr>
        <p:spPr bwMode="auto">
          <a:xfrm>
            <a:off x="9144000" y="1219200"/>
            <a:ext cx="0" cy="5638800"/>
          </a:xfrm>
          <a:prstGeom prst="line">
            <a:avLst/>
          </a:prstGeom>
          <a:noFill/>
          <a:ln w="38100">
            <a:solidFill>
              <a:schemeClr val="tx1"/>
            </a:solidFill>
            <a:round/>
            <a:headEnd/>
            <a:tailEnd/>
          </a:ln>
        </p:spPr>
        <p:txBody>
          <a:bodyPr/>
          <a:lstStyle/>
          <a:p>
            <a:endParaRPr lang="es-ES"/>
          </a:p>
        </p:txBody>
      </p:sp>
      <p:sp>
        <p:nvSpPr>
          <p:cNvPr id="90156" name="Line 44"/>
          <p:cNvSpPr>
            <a:spLocks noChangeShapeType="1"/>
          </p:cNvSpPr>
          <p:nvPr/>
        </p:nvSpPr>
        <p:spPr bwMode="auto">
          <a:xfrm>
            <a:off x="0" y="2286000"/>
            <a:ext cx="9144000" cy="0"/>
          </a:xfrm>
          <a:prstGeom prst="line">
            <a:avLst/>
          </a:prstGeom>
          <a:noFill/>
          <a:ln w="38100">
            <a:solidFill>
              <a:schemeClr val="tx1"/>
            </a:solidFill>
            <a:round/>
            <a:headEnd/>
            <a:tailEnd/>
          </a:ln>
        </p:spPr>
        <p:txBody>
          <a:bodyPr/>
          <a:lstStyle/>
          <a:p>
            <a:endParaRPr lang="es-ES"/>
          </a:p>
        </p:txBody>
      </p:sp>
      <p:sp>
        <p:nvSpPr>
          <p:cNvPr id="90157" name="Line 45"/>
          <p:cNvSpPr>
            <a:spLocks noChangeShapeType="1"/>
          </p:cNvSpPr>
          <p:nvPr/>
        </p:nvSpPr>
        <p:spPr bwMode="auto">
          <a:xfrm>
            <a:off x="0" y="3352800"/>
            <a:ext cx="9144000" cy="0"/>
          </a:xfrm>
          <a:prstGeom prst="line">
            <a:avLst/>
          </a:prstGeom>
          <a:noFill/>
          <a:ln w="38100">
            <a:solidFill>
              <a:schemeClr val="tx1"/>
            </a:solidFill>
            <a:round/>
            <a:headEnd/>
            <a:tailEnd/>
          </a:ln>
        </p:spPr>
        <p:txBody>
          <a:bodyPr/>
          <a:lstStyle/>
          <a:p>
            <a:endParaRPr lang="es-ES"/>
          </a:p>
        </p:txBody>
      </p:sp>
      <p:sp>
        <p:nvSpPr>
          <p:cNvPr id="90158" name="Line 46"/>
          <p:cNvSpPr>
            <a:spLocks noChangeShapeType="1"/>
          </p:cNvSpPr>
          <p:nvPr/>
        </p:nvSpPr>
        <p:spPr bwMode="auto">
          <a:xfrm>
            <a:off x="0" y="4495800"/>
            <a:ext cx="9144000" cy="0"/>
          </a:xfrm>
          <a:prstGeom prst="line">
            <a:avLst/>
          </a:prstGeom>
          <a:noFill/>
          <a:ln w="38100">
            <a:solidFill>
              <a:schemeClr val="tx1"/>
            </a:solidFill>
            <a:round/>
            <a:headEnd/>
            <a:tailEnd/>
          </a:ln>
        </p:spPr>
        <p:txBody>
          <a:bodyPr/>
          <a:lstStyle/>
          <a:p>
            <a:endParaRPr lang="es-ES"/>
          </a:p>
        </p:txBody>
      </p:sp>
      <p:sp>
        <p:nvSpPr>
          <p:cNvPr id="90159" name="Line 47"/>
          <p:cNvSpPr>
            <a:spLocks noChangeShapeType="1"/>
          </p:cNvSpPr>
          <p:nvPr/>
        </p:nvSpPr>
        <p:spPr bwMode="auto">
          <a:xfrm>
            <a:off x="0" y="5486400"/>
            <a:ext cx="9144000" cy="0"/>
          </a:xfrm>
          <a:prstGeom prst="line">
            <a:avLst/>
          </a:prstGeom>
          <a:noFill/>
          <a:ln w="38100">
            <a:solidFill>
              <a:schemeClr val="tx1"/>
            </a:solidFill>
            <a:round/>
            <a:headEnd/>
            <a:tailEnd/>
          </a:ln>
        </p:spPr>
        <p:txBody>
          <a:bodyPr/>
          <a:lstStyle/>
          <a:p>
            <a:endParaRPr lang="es-E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20" name="Rectangle 4"/>
          <p:cNvSpPr>
            <a:spLocks noGrp="1" noChangeArrowheads="1"/>
          </p:cNvSpPr>
          <p:nvPr>
            <p:ph type="title"/>
          </p:nvPr>
        </p:nvSpPr>
        <p:spPr>
          <a:xfrm>
            <a:off x="1835150" y="2565400"/>
            <a:ext cx="5688013" cy="1143000"/>
          </a:xfrm>
        </p:spPr>
        <p:txBody>
          <a:bodyPr/>
          <a:lstStyle/>
          <a:p>
            <a:pPr>
              <a:defRPr/>
            </a:pPr>
            <a:r>
              <a:rPr lang="es-ES" sz="5400" dirty="0">
                <a:latin typeface="+mn-lt"/>
              </a:rPr>
              <a:t>  </a:t>
            </a:r>
            <a:r>
              <a:rPr lang="es-ES" sz="5400" u="sng" dirty="0">
                <a:latin typeface="+mn-lt"/>
              </a:rPr>
              <a:t>MEMANTINA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4"/>
          <p:cNvSpPr>
            <a:spLocks noGrp="1" noChangeArrowheads="1"/>
          </p:cNvSpPr>
          <p:nvPr>
            <p:ph type="title"/>
          </p:nvPr>
        </p:nvSpPr>
        <p:spPr>
          <a:xfrm>
            <a:off x="457200" y="274638"/>
            <a:ext cx="7470775" cy="1143000"/>
          </a:xfrm>
        </p:spPr>
        <p:txBody>
          <a:bodyPr/>
          <a:lstStyle/>
          <a:p>
            <a:r>
              <a:rPr lang="es-ES" sz="4000"/>
              <a:t>                Situación Normal</a:t>
            </a:r>
          </a:p>
        </p:txBody>
      </p:sp>
      <p:sp>
        <p:nvSpPr>
          <p:cNvPr id="92163" name="AutoShape 6"/>
          <p:cNvSpPr>
            <a:spLocks noChangeArrowheads="1"/>
          </p:cNvSpPr>
          <p:nvPr/>
        </p:nvSpPr>
        <p:spPr bwMode="auto">
          <a:xfrm>
            <a:off x="827088" y="2852738"/>
            <a:ext cx="2016125" cy="2089150"/>
          </a:xfrm>
          <a:prstGeom prst="flowChartDelay">
            <a:avLst/>
          </a:prstGeom>
          <a:solidFill>
            <a:srgbClr val="CCECFF"/>
          </a:solidFill>
          <a:ln w="19050">
            <a:solidFill>
              <a:srgbClr val="000000"/>
            </a:solidFill>
            <a:miter lim="800000"/>
            <a:headEnd/>
            <a:tailEnd/>
          </a:ln>
        </p:spPr>
        <p:txBody>
          <a:bodyPr wrap="none" anchor="ctr"/>
          <a:lstStyle/>
          <a:p>
            <a:endParaRPr lang="es-ES">
              <a:solidFill>
                <a:srgbClr val="CCECFF"/>
              </a:solidFill>
            </a:endParaRPr>
          </a:p>
        </p:txBody>
      </p:sp>
      <p:sp>
        <p:nvSpPr>
          <p:cNvPr id="92164" name="AutoShape 7"/>
          <p:cNvSpPr>
            <a:spLocks noChangeArrowheads="1"/>
          </p:cNvSpPr>
          <p:nvPr/>
        </p:nvSpPr>
        <p:spPr bwMode="auto">
          <a:xfrm rot="5400000">
            <a:off x="4222751" y="1330325"/>
            <a:ext cx="914400" cy="1368425"/>
          </a:xfrm>
          <a:prstGeom prst="flowChartDisplay">
            <a:avLst/>
          </a:prstGeom>
          <a:solidFill>
            <a:srgbClr val="FFCC99"/>
          </a:solidFill>
          <a:ln w="9525">
            <a:solidFill>
              <a:srgbClr val="000000"/>
            </a:solidFill>
            <a:miter lim="800000"/>
            <a:headEnd/>
            <a:tailEnd/>
          </a:ln>
        </p:spPr>
        <p:txBody>
          <a:bodyPr wrap="none" anchor="ctr"/>
          <a:lstStyle/>
          <a:p>
            <a:endParaRPr lang="es-ES"/>
          </a:p>
        </p:txBody>
      </p:sp>
      <p:sp>
        <p:nvSpPr>
          <p:cNvPr id="346120" name="AutoShape 8"/>
          <p:cNvSpPr>
            <a:spLocks noChangeArrowheads="1"/>
          </p:cNvSpPr>
          <p:nvPr/>
        </p:nvSpPr>
        <p:spPr bwMode="auto">
          <a:xfrm>
            <a:off x="3708400" y="2060575"/>
            <a:ext cx="914400" cy="914400"/>
          </a:xfrm>
          <a:prstGeom prst="sun">
            <a:avLst>
              <a:gd name="adj" fmla="val 25000"/>
            </a:avLst>
          </a:prstGeom>
          <a:solidFill>
            <a:schemeClr val="accent1"/>
          </a:solidFill>
          <a:ln w="9525">
            <a:solidFill>
              <a:schemeClr val="tx1"/>
            </a:solidFill>
            <a:miter lim="800000"/>
            <a:headEnd/>
            <a:tailEnd/>
          </a:ln>
        </p:spPr>
        <p:txBody>
          <a:bodyPr wrap="none" anchor="ctr"/>
          <a:lstStyle/>
          <a:p>
            <a:endParaRPr lang="es-ES"/>
          </a:p>
        </p:txBody>
      </p:sp>
      <p:sp>
        <p:nvSpPr>
          <p:cNvPr id="92166" name="AutoShape 10"/>
          <p:cNvSpPr>
            <a:spLocks noChangeArrowheads="1"/>
          </p:cNvSpPr>
          <p:nvPr/>
        </p:nvSpPr>
        <p:spPr bwMode="auto">
          <a:xfrm>
            <a:off x="6300788" y="2997200"/>
            <a:ext cx="2159000" cy="1831975"/>
          </a:xfrm>
          <a:prstGeom prst="flowChartOnlineStorage">
            <a:avLst/>
          </a:prstGeom>
          <a:solidFill>
            <a:srgbClr val="CCECFF"/>
          </a:solidFill>
          <a:ln w="19050">
            <a:solidFill>
              <a:srgbClr val="000000"/>
            </a:solidFill>
            <a:miter lim="800000"/>
            <a:headEnd/>
            <a:tailEnd/>
          </a:ln>
        </p:spPr>
        <p:txBody>
          <a:bodyPr wrap="none" anchor="ctr"/>
          <a:lstStyle/>
          <a:p>
            <a:endParaRPr lang="es-ES">
              <a:solidFill>
                <a:srgbClr val="000000"/>
              </a:solidFill>
            </a:endParaRPr>
          </a:p>
        </p:txBody>
      </p:sp>
      <p:sp>
        <p:nvSpPr>
          <p:cNvPr id="92167" name="AutoShape 11"/>
          <p:cNvSpPr>
            <a:spLocks noChangeArrowheads="1"/>
          </p:cNvSpPr>
          <p:nvPr/>
        </p:nvSpPr>
        <p:spPr bwMode="auto">
          <a:xfrm>
            <a:off x="3059113" y="3573463"/>
            <a:ext cx="2808287" cy="935037"/>
          </a:xfrm>
          <a:prstGeom prst="rightArrow">
            <a:avLst>
              <a:gd name="adj1" fmla="val 50000"/>
              <a:gd name="adj2" fmla="val 75085"/>
            </a:avLst>
          </a:prstGeom>
          <a:solidFill>
            <a:schemeClr val="accent1"/>
          </a:solidFill>
          <a:ln w="9525">
            <a:solidFill>
              <a:schemeClr val="tx1"/>
            </a:solidFill>
            <a:miter lim="800000"/>
            <a:headEnd/>
            <a:tailEnd/>
          </a:ln>
        </p:spPr>
        <p:txBody>
          <a:bodyPr wrap="none" anchor="ctr"/>
          <a:lstStyle/>
          <a:p>
            <a:endParaRPr lang="es-ES"/>
          </a:p>
        </p:txBody>
      </p:sp>
      <p:sp>
        <p:nvSpPr>
          <p:cNvPr id="92168" name="Text Box 12"/>
          <p:cNvSpPr txBox="1">
            <a:spLocks noChangeArrowheads="1"/>
          </p:cNvSpPr>
          <p:nvPr/>
        </p:nvSpPr>
        <p:spPr bwMode="auto">
          <a:xfrm>
            <a:off x="3132138" y="3860800"/>
            <a:ext cx="1944687" cy="366713"/>
          </a:xfrm>
          <a:prstGeom prst="rect">
            <a:avLst/>
          </a:prstGeom>
          <a:noFill/>
          <a:ln w="9525">
            <a:noFill/>
            <a:miter lim="800000"/>
            <a:headEnd/>
            <a:tailEnd/>
          </a:ln>
        </p:spPr>
        <p:txBody>
          <a:bodyPr>
            <a:spAutoFit/>
          </a:bodyPr>
          <a:lstStyle/>
          <a:p>
            <a:pPr>
              <a:spcBef>
                <a:spcPct val="50000"/>
              </a:spcBef>
            </a:pPr>
            <a:r>
              <a:rPr lang="es-ES"/>
              <a:t>   GLUTAMATO</a:t>
            </a:r>
          </a:p>
        </p:txBody>
      </p:sp>
      <p:sp>
        <p:nvSpPr>
          <p:cNvPr id="92169" name="AutoShape 13"/>
          <p:cNvSpPr>
            <a:spLocks noChangeArrowheads="1"/>
          </p:cNvSpPr>
          <p:nvPr/>
        </p:nvSpPr>
        <p:spPr bwMode="auto">
          <a:xfrm rot="-3316871">
            <a:off x="5050632" y="2374106"/>
            <a:ext cx="647700" cy="1462087"/>
          </a:xfrm>
          <a:prstGeom prst="upArrow">
            <a:avLst>
              <a:gd name="adj1" fmla="val 50000"/>
              <a:gd name="adj2" fmla="val 56434"/>
            </a:avLst>
          </a:prstGeom>
          <a:solidFill>
            <a:schemeClr val="accent1"/>
          </a:solidFill>
          <a:ln w="9525">
            <a:solidFill>
              <a:schemeClr val="tx1"/>
            </a:solidFill>
            <a:miter lim="800000"/>
            <a:headEnd/>
            <a:tailEnd/>
          </a:ln>
        </p:spPr>
        <p:txBody>
          <a:bodyPr wrap="none" anchor="ctr"/>
          <a:lstStyle/>
          <a:p>
            <a:endParaRPr lang="es-ES"/>
          </a:p>
        </p:txBody>
      </p:sp>
      <p:sp>
        <p:nvSpPr>
          <p:cNvPr id="92170" name="AutoShape 14"/>
          <p:cNvSpPr>
            <a:spLocks noChangeArrowheads="1"/>
          </p:cNvSpPr>
          <p:nvPr/>
        </p:nvSpPr>
        <p:spPr bwMode="auto">
          <a:xfrm>
            <a:off x="6156325" y="3573463"/>
            <a:ext cx="360363" cy="792162"/>
          </a:xfrm>
          <a:prstGeom prst="chevron">
            <a:avLst>
              <a:gd name="adj" fmla="val 25000"/>
            </a:avLst>
          </a:prstGeom>
          <a:solidFill>
            <a:srgbClr val="6666FF"/>
          </a:solidFill>
          <a:ln w="9525">
            <a:solidFill>
              <a:schemeClr val="tx1"/>
            </a:solidFill>
            <a:miter lim="800000"/>
            <a:headEnd/>
            <a:tailEnd/>
          </a:ln>
        </p:spPr>
        <p:txBody>
          <a:bodyPr wrap="none" anchor="ctr"/>
          <a:lstStyle/>
          <a:p>
            <a:endParaRPr lang="es-ES">
              <a:solidFill>
                <a:srgbClr val="33CC33"/>
              </a:solidFill>
            </a:endParaRPr>
          </a:p>
        </p:txBody>
      </p:sp>
      <p:sp>
        <p:nvSpPr>
          <p:cNvPr id="92171" name="Text Box 19"/>
          <p:cNvSpPr txBox="1">
            <a:spLocks noChangeArrowheads="1"/>
          </p:cNvSpPr>
          <p:nvPr/>
        </p:nvSpPr>
        <p:spPr bwMode="auto">
          <a:xfrm>
            <a:off x="4067175" y="1628775"/>
            <a:ext cx="1368425" cy="457200"/>
          </a:xfrm>
          <a:prstGeom prst="rect">
            <a:avLst/>
          </a:prstGeom>
          <a:noFill/>
          <a:ln w="9525">
            <a:noFill/>
            <a:miter lim="800000"/>
            <a:headEnd/>
            <a:tailEnd/>
          </a:ln>
        </p:spPr>
        <p:txBody>
          <a:bodyPr>
            <a:spAutoFit/>
          </a:bodyPr>
          <a:lstStyle/>
          <a:p>
            <a:pPr>
              <a:spcBef>
                <a:spcPct val="50000"/>
              </a:spcBef>
            </a:pPr>
            <a:r>
              <a:rPr lang="es-ES" sz="1200">
                <a:solidFill>
                  <a:srgbClr val="000000"/>
                </a:solidFill>
              </a:rPr>
              <a:t>Toma dentro de   la célula glial</a:t>
            </a:r>
          </a:p>
        </p:txBody>
      </p:sp>
      <p:sp>
        <p:nvSpPr>
          <p:cNvPr id="92172" name="Text Box 20"/>
          <p:cNvSpPr txBox="1">
            <a:spLocks noChangeArrowheads="1"/>
          </p:cNvSpPr>
          <p:nvPr/>
        </p:nvSpPr>
        <p:spPr bwMode="auto">
          <a:xfrm>
            <a:off x="900113" y="5013325"/>
            <a:ext cx="1368425" cy="549275"/>
          </a:xfrm>
          <a:prstGeom prst="rect">
            <a:avLst/>
          </a:prstGeom>
          <a:noFill/>
          <a:ln w="9525">
            <a:noFill/>
            <a:miter lim="800000"/>
            <a:headEnd/>
            <a:tailEnd/>
          </a:ln>
        </p:spPr>
        <p:txBody>
          <a:bodyPr>
            <a:spAutoFit/>
          </a:bodyPr>
          <a:lstStyle/>
          <a:p>
            <a:pPr>
              <a:spcBef>
                <a:spcPct val="50000"/>
              </a:spcBef>
            </a:pPr>
            <a:r>
              <a:rPr lang="es-ES" sz="1200"/>
              <a:t>Presináptica</a:t>
            </a:r>
          </a:p>
          <a:p>
            <a:pPr>
              <a:spcBef>
                <a:spcPct val="50000"/>
              </a:spcBef>
            </a:pPr>
            <a:r>
              <a:rPr lang="es-ES" sz="1200"/>
              <a:t>Señal neuronal</a:t>
            </a:r>
          </a:p>
        </p:txBody>
      </p:sp>
      <p:sp>
        <p:nvSpPr>
          <p:cNvPr id="92173" name="Text Box 21"/>
          <p:cNvSpPr txBox="1">
            <a:spLocks noChangeArrowheads="1"/>
          </p:cNvSpPr>
          <p:nvPr/>
        </p:nvSpPr>
        <p:spPr bwMode="auto">
          <a:xfrm>
            <a:off x="6804025" y="4868863"/>
            <a:ext cx="1655763" cy="549275"/>
          </a:xfrm>
          <a:prstGeom prst="rect">
            <a:avLst/>
          </a:prstGeom>
          <a:noFill/>
          <a:ln w="9525">
            <a:noFill/>
            <a:miter lim="800000"/>
            <a:headEnd/>
            <a:tailEnd/>
          </a:ln>
        </p:spPr>
        <p:txBody>
          <a:bodyPr>
            <a:spAutoFit/>
          </a:bodyPr>
          <a:lstStyle/>
          <a:p>
            <a:pPr>
              <a:spcBef>
                <a:spcPct val="50000"/>
              </a:spcBef>
            </a:pPr>
            <a:r>
              <a:rPr lang="es-ES" sz="1200"/>
              <a:t>Postsináptica</a:t>
            </a:r>
          </a:p>
          <a:p>
            <a:pPr>
              <a:spcBef>
                <a:spcPct val="50000"/>
              </a:spcBef>
            </a:pPr>
            <a:r>
              <a:rPr lang="es-ES" sz="1200"/>
              <a:t>Señal detectada</a:t>
            </a:r>
          </a:p>
        </p:txBody>
      </p:sp>
      <p:sp>
        <p:nvSpPr>
          <p:cNvPr id="92174" name="Line 22"/>
          <p:cNvSpPr>
            <a:spLocks noChangeShapeType="1"/>
          </p:cNvSpPr>
          <p:nvPr/>
        </p:nvSpPr>
        <p:spPr bwMode="auto">
          <a:xfrm>
            <a:off x="1042988" y="4149725"/>
            <a:ext cx="215900" cy="0"/>
          </a:xfrm>
          <a:prstGeom prst="line">
            <a:avLst/>
          </a:prstGeom>
          <a:noFill/>
          <a:ln w="9525">
            <a:solidFill>
              <a:srgbClr val="000000"/>
            </a:solidFill>
            <a:round/>
            <a:headEnd/>
            <a:tailEnd/>
          </a:ln>
        </p:spPr>
        <p:txBody>
          <a:bodyPr/>
          <a:lstStyle/>
          <a:p>
            <a:endParaRPr lang="es-ES"/>
          </a:p>
        </p:txBody>
      </p:sp>
      <p:sp>
        <p:nvSpPr>
          <p:cNvPr id="92175" name="Line 23"/>
          <p:cNvSpPr>
            <a:spLocks noChangeShapeType="1"/>
          </p:cNvSpPr>
          <p:nvPr/>
        </p:nvSpPr>
        <p:spPr bwMode="auto">
          <a:xfrm flipV="1">
            <a:off x="1258888" y="3644900"/>
            <a:ext cx="217487" cy="504825"/>
          </a:xfrm>
          <a:prstGeom prst="line">
            <a:avLst/>
          </a:prstGeom>
          <a:noFill/>
          <a:ln w="9525">
            <a:solidFill>
              <a:srgbClr val="000000"/>
            </a:solidFill>
            <a:round/>
            <a:headEnd/>
            <a:tailEnd/>
          </a:ln>
        </p:spPr>
        <p:txBody>
          <a:bodyPr/>
          <a:lstStyle/>
          <a:p>
            <a:endParaRPr lang="es-ES"/>
          </a:p>
        </p:txBody>
      </p:sp>
      <p:sp>
        <p:nvSpPr>
          <p:cNvPr id="92176" name="Line 24"/>
          <p:cNvSpPr>
            <a:spLocks noChangeShapeType="1"/>
          </p:cNvSpPr>
          <p:nvPr/>
        </p:nvSpPr>
        <p:spPr bwMode="auto">
          <a:xfrm>
            <a:off x="1476375" y="3644900"/>
            <a:ext cx="215900" cy="504825"/>
          </a:xfrm>
          <a:prstGeom prst="line">
            <a:avLst/>
          </a:prstGeom>
          <a:noFill/>
          <a:ln w="9525">
            <a:solidFill>
              <a:srgbClr val="000000"/>
            </a:solidFill>
            <a:round/>
            <a:headEnd/>
            <a:tailEnd/>
          </a:ln>
        </p:spPr>
        <p:txBody>
          <a:bodyPr/>
          <a:lstStyle/>
          <a:p>
            <a:endParaRPr lang="es-ES"/>
          </a:p>
        </p:txBody>
      </p:sp>
      <p:sp>
        <p:nvSpPr>
          <p:cNvPr id="92177" name="Line 25"/>
          <p:cNvSpPr>
            <a:spLocks noChangeShapeType="1"/>
          </p:cNvSpPr>
          <p:nvPr/>
        </p:nvSpPr>
        <p:spPr bwMode="auto">
          <a:xfrm>
            <a:off x="1692275" y="4149725"/>
            <a:ext cx="215900" cy="0"/>
          </a:xfrm>
          <a:prstGeom prst="line">
            <a:avLst/>
          </a:prstGeom>
          <a:noFill/>
          <a:ln w="9525">
            <a:solidFill>
              <a:srgbClr val="000000"/>
            </a:solidFill>
            <a:round/>
            <a:headEnd/>
            <a:tailEnd/>
          </a:ln>
        </p:spPr>
        <p:txBody>
          <a:bodyPr/>
          <a:lstStyle/>
          <a:p>
            <a:endParaRPr lang="es-ES"/>
          </a:p>
        </p:txBody>
      </p:sp>
      <p:sp>
        <p:nvSpPr>
          <p:cNvPr id="92178" name="Line 26"/>
          <p:cNvSpPr>
            <a:spLocks noChangeShapeType="1"/>
          </p:cNvSpPr>
          <p:nvPr/>
        </p:nvSpPr>
        <p:spPr bwMode="auto">
          <a:xfrm>
            <a:off x="6804025" y="4005263"/>
            <a:ext cx="215900" cy="0"/>
          </a:xfrm>
          <a:prstGeom prst="line">
            <a:avLst/>
          </a:prstGeom>
          <a:noFill/>
          <a:ln w="9525">
            <a:solidFill>
              <a:srgbClr val="000000"/>
            </a:solidFill>
            <a:round/>
            <a:headEnd/>
            <a:tailEnd/>
          </a:ln>
        </p:spPr>
        <p:txBody>
          <a:bodyPr/>
          <a:lstStyle/>
          <a:p>
            <a:endParaRPr lang="es-ES"/>
          </a:p>
        </p:txBody>
      </p:sp>
      <p:sp>
        <p:nvSpPr>
          <p:cNvPr id="92179" name="Line 27"/>
          <p:cNvSpPr>
            <a:spLocks noChangeShapeType="1"/>
          </p:cNvSpPr>
          <p:nvPr/>
        </p:nvSpPr>
        <p:spPr bwMode="auto">
          <a:xfrm flipV="1">
            <a:off x="7019925" y="3500438"/>
            <a:ext cx="215900" cy="504825"/>
          </a:xfrm>
          <a:prstGeom prst="line">
            <a:avLst/>
          </a:prstGeom>
          <a:noFill/>
          <a:ln w="9525">
            <a:solidFill>
              <a:srgbClr val="000000"/>
            </a:solidFill>
            <a:round/>
            <a:headEnd/>
            <a:tailEnd/>
          </a:ln>
        </p:spPr>
        <p:txBody>
          <a:bodyPr/>
          <a:lstStyle/>
          <a:p>
            <a:endParaRPr lang="es-ES"/>
          </a:p>
        </p:txBody>
      </p:sp>
      <p:sp>
        <p:nvSpPr>
          <p:cNvPr id="92180" name="Line 28"/>
          <p:cNvSpPr>
            <a:spLocks noChangeShapeType="1"/>
          </p:cNvSpPr>
          <p:nvPr/>
        </p:nvSpPr>
        <p:spPr bwMode="auto">
          <a:xfrm>
            <a:off x="7235825" y="3500438"/>
            <a:ext cx="215900" cy="504825"/>
          </a:xfrm>
          <a:prstGeom prst="line">
            <a:avLst/>
          </a:prstGeom>
          <a:noFill/>
          <a:ln w="9525">
            <a:solidFill>
              <a:srgbClr val="000000"/>
            </a:solidFill>
            <a:round/>
            <a:headEnd/>
            <a:tailEnd/>
          </a:ln>
        </p:spPr>
        <p:txBody>
          <a:bodyPr/>
          <a:lstStyle/>
          <a:p>
            <a:endParaRPr lang="es-ES"/>
          </a:p>
        </p:txBody>
      </p:sp>
      <p:sp>
        <p:nvSpPr>
          <p:cNvPr id="92181" name="Line 30"/>
          <p:cNvSpPr>
            <a:spLocks noChangeShapeType="1"/>
          </p:cNvSpPr>
          <p:nvPr/>
        </p:nvSpPr>
        <p:spPr bwMode="auto">
          <a:xfrm>
            <a:off x="7451725" y="4005263"/>
            <a:ext cx="144463" cy="0"/>
          </a:xfrm>
          <a:prstGeom prst="line">
            <a:avLst/>
          </a:prstGeom>
          <a:noFill/>
          <a:ln w="9525">
            <a:solidFill>
              <a:srgbClr val="000000"/>
            </a:solidFill>
            <a:round/>
            <a:headEnd/>
            <a:tailEnd/>
          </a:ln>
        </p:spPr>
        <p:txBody>
          <a:bodyPr/>
          <a:lstStyle/>
          <a:p>
            <a:endParaRPr lang="es-ES"/>
          </a:p>
        </p:txBody>
      </p:sp>
      <p:sp>
        <p:nvSpPr>
          <p:cNvPr id="346143" name="Text Box 31"/>
          <p:cNvSpPr txBox="1">
            <a:spLocks noChangeArrowheads="1"/>
          </p:cNvSpPr>
          <p:nvPr/>
        </p:nvSpPr>
        <p:spPr bwMode="auto">
          <a:xfrm>
            <a:off x="2843213" y="4797425"/>
            <a:ext cx="3455987" cy="1328738"/>
          </a:xfrm>
          <a:prstGeom prst="rect">
            <a:avLst/>
          </a:prstGeom>
          <a:noFill/>
          <a:ln w="9525">
            <a:noFill/>
            <a:miter lim="800000"/>
            <a:headEnd/>
            <a:tailEnd/>
          </a:ln>
          <a:effectLst/>
        </p:spPr>
        <p:txBody>
          <a:bodyPr>
            <a:spAutoFit/>
          </a:bodyPr>
          <a:lstStyle/>
          <a:p>
            <a:pPr>
              <a:spcBef>
                <a:spcPct val="50000"/>
              </a:spcBef>
              <a:defRPr/>
            </a:pPr>
            <a:r>
              <a:rPr lang="es-ES">
                <a:effectLst>
                  <a:outerShdw blurRad="38100" dist="38100" dir="2700000" algn="tl">
                    <a:srgbClr val="000000"/>
                  </a:outerShdw>
                </a:effectLst>
              </a:rPr>
              <a:t>El Glutamato transmite la señal              a través del receptor.</a:t>
            </a:r>
          </a:p>
          <a:p>
            <a:pPr>
              <a:spcBef>
                <a:spcPct val="50000"/>
              </a:spcBef>
              <a:defRPr/>
            </a:pPr>
            <a:r>
              <a:rPr lang="es-ES">
                <a:effectLst>
                  <a:outerShdw blurRad="38100" dist="38100" dir="2700000" algn="tl">
                    <a:srgbClr val="000000"/>
                  </a:outerShdw>
                </a:effectLst>
              </a:rPr>
              <a:t>Reciclaje del Glutamato                        en la célula Glial</a:t>
            </a:r>
          </a:p>
        </p:txBody>
      </p:sp>
      <p:sp>
        <p:nvSpPr>
          <p:cNvPr id="92183" name="Text Box 34"/>
          <p:cNvSpPr txBox="1">
            <a:spLocks noChangeArrowheads="1"/>
          </p:cNvSpPr>
          <p:nvPr/>
        </p:nvSpPr>
        <p:spPr bwMode="auto">
          <a:xfrm>
            <a:off x="6227763" y="3573463"/>
            <a:ext cx="184150" cy="274637"/>
          </a:xfrm>
          <a:prstGeom prst="rect">
            <a:avLst/>
          </a:prstGeom>
          <a:noFill/>
          <a:ln w="9525">
            <a:noFill/>
            <a:miter lim="800000"/>
            <a:headEnd/>
            <a:tailEnd/>
          </a:ln>
        </p:spPr>
        <p:txBody>
          <a:bodyPr>
            <a:spAutoFit/>
          </a:bodyPr>
          <a:lstStyle/>
          <a:p>
            <a:pPr>
              <a:spcBef>
                <a:spcPct val="50000"/>
              </a:spcBef>
            </a:pPr>
            <a:endParaRPr lang="es-ES" sz="1200"/>
          </a:p>
        </p:txBody>
      </p:sp>
      <p:sp>
        <p:nvSpPr>
          <p:cNvPr id="92184" name="Text Box 37"/>
          <p:cNvSpPr txBox="1">
            <a:spLocks noChangeArrowheads="1"/>
          </p:cNvSpPr>
          <p:nvPr/>
        </p:nvSpPr>
        <p:spPr bwMode="auto">
          <a:xfrm>
            <a:off x="6156325" y="3573463"/>
            <a:ext cx="215900" cy="822325"/>
          </a:xfrm>
          <a:prstGeom prst="rect">
            <a:avLst/>
          </a:prstGeom>
          <a:noFill/>
          <a:ln w="9525">
            <a:noFill/>
            <a:miter lim="800000"/>
            <a:headEnd/>
            <a:tailEnd/>
          </a:ln>
        </p:spPr>
        <p:txBody>
          <a:bodyPr>
            <a:spAutoFit/>
          </a:bodyPr>
          <a:lstStyle/>
          <a:p>
            <a:pPr>
              <a:spcBef>
                <a:spcPct val="50000"/>
              </a:spcBef>
            </a:pPr>
            <a:r>
              <a:rPr lang="es-ES" sz="1200"/>
              <a:t>NMDA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461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120" grpId="0" animBg="1"/>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57200" y="274638"/>
            <a:ext cx="7470775" cy="1143000"/>
          </a:xfrm>
        </p:spPr>
        <p:txBody>
          <a:bodyPr>
            <a:normAutofit fontScale="90000"/>
          </a:bodyPr>
          <a:lstStyle/>
          <a:p>
            <a:r>
              <a:rPr lang="es-ES" sz="4000">
                <a:solidFill>
                  <a:srgbClr val="FF0066"/>
                </a:solidFill>
              </a:rPr>
              <a:t>            Mecanismo de Acción</a:t>
            </a:r>
            <a:br>
              <a:rPr lang="es-ES" sz="4000">
                <a:solidFill>
                  <a:srgbClr val="FF0066"/>
                </a:solidFill>
              </a:rPr>
            </a:br>
            <a:r>
              <a:rPr lang="es-ES" sz="4000">
                <a:solidFill>
                  <a:srgbClr val="FF0066"/>
                </a:solidFill>
              </a:rPr>
              <a:t>                 </a:t>
            </a:r>
            <a:r>
              <a:rPr lang="es-ES" sz="4000">
                <a:solidFill>
                  <a:srgbClr val="FFFF00"/>
                </a:solidFill>
              </a:rPr>
              <a:t>E. de Alzheimer</a:t>
            </a:r>
          </a:p>
        </p:txBody>
      </p:sp>
      <p:sp>
        <p:nvSpPr>
          <p:cNvPr id="94211" name="AutoShape 3"/>
          <p:cNvSpPr>
            <a:spLocks noChangeArrowheads="1"/>
          </p:cNvSpPr>
          <p:nvPr/>
        </p:nvSpPr>
        <p:spPr bwMode="auto">
          <a:xfrm>
            <a:off x="827088" y="2852738"/>
            <a:ext cx="2016125" cy="2089150"/>
          </a:xfrm>
          <a:prstGeom prst="flowChartDelay">
            <a:avLst/>
          </a:prstGeom>
          <a:solidFill>
            <a:srgbClr val="CCECFF"/>
          </a:solidFill>
          <a:ln w="19050">
            <a:solidFill>
              <a:srgbClr val="000000"/>
            </a:solidFill>
            <a:miter lim="800000"/>
            <a:headEnd/>
            <a:tailEnd/>
          </a:ln>
        </p:spPr>
        <p:txBody>
          <a:bodyPr wrap="none" anchor="ctr"/>
          <a:lstStyle/>
          <a:p>
            <a:endParaRPr lang="es-ES">
              <a:solidFill>
                <a:srgbClr val="CCECFF"/>
              </a:solidFill>
            </a:endParaRPr>
          </a:p>
        </p:txBody>
      </p:sp>
      <p:sp>
        <p:nvSpPr>
          <p:cNvPr id="94212" name="AutoShape 4"/>
          <p:cNvSpPr>
            <a:spLocks noChangeArrowheads="1"/>
          </p:cNvSpPr>
          <p:nvPr/>
        </p:nvSpPr>
        <p:spPr bwMode="auto">
          <a:xfrm rot="5400000">
            <a:off x="4222751" y="1330325"/>
            <a:ext cx="914400" cy="1368425"/>
          </a:xfrm>
          <a:prstGeom prst="flowChartDisplay">
            <a:avLst/>
          </a:prstGeom>
          <a:solidFill>
            <a:srgbClr val="FFCC99"/>
          </a:solidFill>
          <a:ln w="9525">
            <a:solidFill>
              <a:srgbClr val="000000"/>
            </a:solidFill>
            <a:miter lim="800000"/>
            <a:headEnd/>
            <a:tailEnd/>
          </a:ln>
        </p:spPr>
        <p:txBody>
          <a:bodyPr wrap="none" anchor="ctr"/>
          <a:lstStyle/>
          <a:p>
            <a:endParaRPr lang="es-ES"/>
          </a:p>
        </p:txBody>
      </p:sp>
      <p:sp>
        <p:nvSpPr>
          <p:cNvPr id="94213" name="AutoShape 5"/>
          <p:cNvSpPr>
            <a:spLocks noChangeArrowheads="1"/>
          </p:cNvSpPr>
          <p:nvPr/>
        </p:nvSpPr>
        <p:spPr bwMode="auto">
          <a:xfrm>
            <a:off x="3708400" y="2060575"/>
            <a:ext cx="914400" cy="914400"/>
          </a:xfrm>
          <a:prstGeom prst="sun">
            <a:avLst>
              <a:gd name="adj" fmla="val 25000"/>
            </a:avLst>
          </a:prstGeom>
          <a:solidFill>
            <a:schemeClr val="accent1"/>
          </a:solidFill>
          <a:ln w="9525">
            <a:solidFill>
              <a:schemeClr val="tx1"/>
            </a:solidFill>
            <a:miter lim="800000"/>
            <a:headEnd/>
            <a:tailEnd/>
          </a:ln>
        </p:spPr>
        <p:txBody>
          <a:bodyPr wrap="none" anchor="ctr"/>
          <a:lstStyle/>
          <a:p>
            <a:endParaRPr lang="es-ES"/>
          </a:p>
        </p:txBody>
      </p:sp>
      <p:sp>
        <p:nvSpPr>
          <p:cNvPr id="94214" name="AutoShape 6"/>
          <p:cNvSpPr>
            <a:spLocks noChangeArrowheads="1"/>
          </p:cNvSpPr>
          <p:nvPr/>
        </p:nvSpPr>
        <p:spPr bwMode="auto">
          <a:xfrm>
            <a:off x="6300788" y="2997200"/>
            <a:ext cx="2159000" cy="1831975"/>
          </a:xfrm>
          <a:prstGeom prst="flowChartOnlineStorage">
            <a:avLst/>
          </a:prstGeom>
          <a:solidFill>
            <a:srgbClr val="CCECFF"/>
          </a:solidFill>
          <a:ln w="19050">
            <a:solidFill>
              <a:srgbClr val="000000"/>
            </a:solidFill>
            <a:miter lim="800000"/>
            <a:headEnd/>
            <a:tailEnd/>
          </a:ln>
        </p:spPr>
        <p:txBody>
          <a:bodyPr wrap="none" anchor="ctr"/>
          <a:lstStyle/>
          <a:p>
            <a:endParaRPr lang="es-ES">
              <a:solidFill>
                <a:srgbClr val="000000"/>
              </a:solidFill>
            </a:endParaRPr>
          </a:p>
        </p:txBody>
      </p:sp>
      <p:sp>
        <p:nvSpPr>
          <p:cNvPr id="94215" name="AutoShape 7"/>
          <p:cNvSpPr>
            <a:spLocks noChangeArrowheads="1"/>
          </p:cNvSpPr>
          <p:nvPr/>
        </p:nvSpPr>
        <p:spPr bwMode="auto">
          <a:xfrm>
            <a:off x="3059113" y="3573463"/>
            <a:ext cx="2808287" cy="935037"/>
          </a:xfrm>
          <a:prstGeom prst="rightArrow">
            <a:avLst>
              <a:gd name="adj1" fmla="val 50000"/>
              <a:gd name="adj2" fmla="val 75085"/>
            </a:avLst>
          </a:prstGeom>
          <a:solidFill>
            <a:schemeClr val="accent1"/>
          </a:solidFill>
          <a:ln w="9525">
            <a:solidFill>
              <a:schemeClr val="tx1"/>
            </a:solidFill>
            <a:miter lim="800000"/>
            <a:headEnd/>
            <a:tailEnd/>
          </a:ln>
        </p:spPr>
        <p:txBody>
          <a:bodyPr wrap="none" anchor="ctr"/>
          <a:lstStyle/>
          <a:p>
            <a:endParaRPr lang="es-ES"/>
          </a:p>
        </p:txBody>
      </p:sp>
      <p:sp>
        <p:nvSpPr>
          <p:cNvPr id="94216" name="Text Box 8"/>
          <p:cNvSpPr txBox="1">
            <a:spLocks noChangeArrowheads="1"/>
          </p:cNvSpPr>
          <p:nvPr/>
        </p:nvSpPr>
        <p:spPr bwMode="auto">
          <a:xfrm>
            <a:off x="3132138" y="3860800"/>
            <a:ext cx="1944687" cy="366713"/>
          </a:xfrm>
          <a:prstGeom prst="rect">
            <a:avLst/>
          </a:prstGeom>
          <a:noFill/>
          <a:ln w="9525">
            <a:noFill/>
            <a:miter lim="800000"/>
            <a:headEnd/>
            <a:tailEnd/>
          </a:ln>
        </p:spPr>
        <p:txBody>
          <a:bodyPr>
            <a:spAutoFit/>
          </a:bodyPr>
          <a:lstStyle/>
          <a:p>
            <a:pPr>
              <a:spcBef>
                <a:spcPct val="50000"/>
              </a:spcBef>
            </a:pPr>
            <a:r>
              <a:rPr lang="es-ES"/>
              <a:t>   GLUTAMATO</a:t>
            </a:r>
          </a:p>
        </p:txBody>
      </p:sp>
      <p:sp>
        <p:nvSpPr>
          <p:cNvPr id="94217" name="AutoShape 9"/>
          <p:cNvSpPr>
            <a:spLocks noChangeArrowheads="1"/>
          </p:cNvSpPr>
          <p:nvPr/>
        </p:nvSpPr>
        <p:spPr bwMode="auto">
          <a:xfrm>
            <a:off x="6156325" y="3573463"/>
            <a:ext cx="360363" cy="792162"/>
          </a:xfrm>
          <a:prstGeom prst="chevron">
            <a:avLst>
              <a:gd name="adj" fmla="val 25111"/>
            </a:avLst>
          </a:prstGeom>
          <a:solidFill>
            <a:srgbClr val="6666FF"/>
          </a:solidFill>
          <a:ln w="9525">
            <a:solidFill>
              <a:schemeClr val="tx1"/>
            </a:solidFill>
            <a:miter lim="800000"/>
            <a:headEnd/>
            <a:tailEnd/>
          </a:ln>
        </p:spPr>
        <p:txBody>
          <a:bodyPr wrap="none" anchor="ctr"/>
          <a:lstStyle/>
          <a:p>
            <a:pPr>
              <a:spcBef>
                <a:spcPct val="50000"/>
              </a:spcBef>
            </a:pPr>
            <a:r>
              <a:rPr lang="es-ES" sz="1200"/>
              <a:t> </a:t>
            </a:r>
          </a:p>
          <a:p>
            <a:pPr>
              <a:spcBef>
                <a:spcPct val="50000"/>
              </a:spcBef>
            </a:pPr>
            <a:r>
              <a:rPr lang="es-ES" sz="1200"/>
              <a:t> </a:t>
            </a:r>
          </a:p>
          <a:p>
            <a:pPr>
              <a:spcBef>
                <a:spcPct val="50000"/>
              </a:spcBef>
            </a:pPr>
            <a:endParaRPr lang="es-ES" sz="1200"/>
          </a:p>
          <a:p>
            <a:endParaRPr lang="es-ES">
              <a:solidFill>
                <a:srgbClr val="33CC33"/>
              </a:solidFill>
            </a:endParaRPr>
          </a:p>
        </p:txBody>
      </p:sp>
      <p:sp>
        <p:nvSpPr>
          <p:cNvPr id="94218" name="Text Box 10"/>
          <p:cNvSpPr txBox="1">
            <a:spLocks noChangeArrowheads="1"/>
          </p:cNvSpPr>
          <p:nvPr/>
        </p:nvSpPr>
        <p:spPr bwMode="auto">
          <a:xfrm>
            <a:off x="4067175" y="1628775"/>
            <a:ext cx="1368425" cy="457200"/>
          </a:xfrm>
          <a:prstGeom prst="rect">
            <a:avLst/>
          </a:prstGeom>
          <a:noFill/>
          <a:ln w="9525">
            <a:noFill/>
            <a:miter lim="800000"/>
            <a:headEnd/>
            <a:tailEnd/>
          </a:ln>
        </p:spPr>
        <p:txBody>
          <a:bodyPr>
            <a:spAutoFit/>
          </a:bodyPr>
          <a:lstStyle/>
          <a:p>
            <a:pPr>
              <a:spcBef>
                <a:spcPct val="50000"/>
              </a:spcBef>
            </a:pPr>
            <a:r>
              <a:rPr lang="es-ES" sz="1200">
                <a:solidFill>
                  <a:srgbClr val="000000"/>
                </a:solidFill>
              </a:rPr>
              <a:t>Toma dentro de   la célula glial</a:t>
            </a:r>
          </a:p>
        </p:txBody>
      </p:sp>
      <p:sp>
        <p:nvSpPr>
          <p:cNvPr id="94219" name="Text Box 11"/>
          <p:cNvSpPr txBox="1">
            <a:spLocks noChangeArrowheads="1"/>
          </p:cNvSpPr>
          <p:nvPr/>
        </p:nvSpPr>
        <p:spPr bwMode="auto">
          <a:xfrm>
            <a:off x="900113" y="5013325"/>
            <a:ext cx="1511300" cy="623888"/>
          </a:xfrm>
          <a:prstGeom prst="rect">
            <a:avLst/>
          </a:prstGeom>
          <a:noFill/>
          <a:ln w="9525">
            <a:noFill/>
            <a:miter lim="800000"/>
            <a:headEnd/>
            <a:tailEnd/>
          </a:ln>
        </p:spPr>
        <p:txBody>
          <a:bodyPr>
            <a:spAutoFit/>
          </a:bodyPr>
          <a:lstStyle/>
          <a:p>
            <a:pPr>
              <a:spcBef>
                <a:spcPct val="50000"/>
              </a:spcBef>
            </a:pPr>
            <a:r>
              <a:rPr lang="es-ES" sz="1400"/>
              <a:t>Presináptica</a:t>
            </a:r>
          </a:p>
          <a:p>
            <a:pPr>
              <a:spcBef>
                <a:spcPct val="50000"/>
              </a:spcBef>
            </a:pPr>
            <a:r>
              <a:rPr lang="es-ES" sz="1400"/>
              <a:t>Señal neuronal</a:t>
            </a:r>
          </a:p>
        </p:txBody>
      </p:sp>
      <p:sp>
        <p:nvSpPr>
          <p:cNvPr id="94220" name="Text Box 12"/>
          <p:cNvSpPr txBox="1">
            <a:spLocks noChangeArrowheads="1"/>
          </p:cNvSpPr>
          <p:nvPr/>
        </p:nvSpPr>
        <p:spPr bwMode="auto">
          <a:xfrm>
            <a:off x="6659563" y="4868863"/>
            <a:ext cx="2016125" cy="836612"/>
          </a:xfrm>
          <a:prstGeom prst="rect">
            <a:avLst/>
          </a:prstGeom>
          <a:noFill/>
          <a:ln w="9525">
            <a:noFill/>
            <a:miter lim="800000"/>
            <a:headEnd/>
            <a:tailEnd/>
          </a:ln>
        </p:spPr>
        <p:txBody>
          <a:bodyPr>
            <a:spAutoFit/>
          </a:bodyPr>
          <a:lstStyle/>
          <a:p>
            <a:pPr>
              <a:spcBef>
                <a:spcPct val="50000"/>
              </a:spcBef>
            </a:pPr>
            <a:r>
              <a:rPr lang="es-ES" sz="1400"/>
              <a:t>Postsináptica</a:t>
            </a:r>
          </a:p>
          <a:p>
            <a:pPr>
              <a:spcBef>
                <a:spcPct val="50000"/>
              </a:spcBef>
            </a:pPr>
            <a:r>
              <a:rPr lang="es-ES" sz="1400">
                <a:solidFill>
                  <a:srgbClr val="FF0066"/>
                </a:solidFill>
              </a:rPr>
              <a:t>Estabilización de la detección de la señal</a:t>
            </a:r>
          </a:p>
        </p:txBody>
      </p:sp>
      <p:sp>
        <p:nvSpPr>
          <p:cNvPr id="94221" name="Line 13"/>
          <p:cNvSpPr>
            <a:spLocks noChangeShapeType="1"/>
          </p:cNvSpPr>
          <p:nvPr/>
        </p:nvSpPr>
        <p:spPr bwMode="auto">
          <a:xfrm>
            <a:off x="1042988" y="4149725"/>
            <a:ext cx="215900" cy="0"/>
          </a:xfrm>
          <a:prstGeom prst="line">
            <a:avLst/>
          </a:prstGeom>
          <a:noFill/>
          <a:ln w="9525">
            <a:solidFill>
              <a:srgbClr val="000000"/>
            </a:solidFill>
            <a:round/>
            <a:headEnd/>
            <a:tailEnd/>
          </a:ln>
        </p:spPr>
        <p:txBody>
          <a:bodyPr/>
          <a:lstStyle/>
          <a:p>
            <a:endParaRPr lang="es-ES"/>
          </a:p>
        </p:txBody>
      </p:sp>
      <p:sp>
        <p:nvSpPr>
          <p:cNvPr id="94222" name="Line 14"/>
          <p:cNvSpPr>
            <a:spLocks noChangeShapeType="1"/>
          </p:cNvSpPr>
          <p:nvPr/>
        </p:nvSpPr>
        <p:spPr bwMode="auto">
          <a:xfrm flipV="1">
            <a:off x="1258888" y="3644900"/>
            <a:ext cx="217487" cy="504825"/>
          </a:xfrm>
          <a:prstGeom prst="line">
            <a:avLst/>
          </a:prstGeom>
          <a:noFill/>
          <a:ln w="9525">
            <a:solidFill>
              <a:srgbClr val="000000"/>
            </a:solidFill>
            <a:round/>
            <a:headEnd/>
            <a:tailEnd/>
          </a:ln>
        </p:spPr>
        <p:txBody>
          <a:bodyPr/>
          <a:lstStyle/>
          <a:p>
            <a:endParaRPr lang="es-ES"/>
          </a:p>
        </p:txBody>
      </p:sp>
      <p:sp>
        <p:nvSpPr>
          <p:cNvPr id="94223" name="Line 15"/>
          <p:cNvSpPr>
            <a:spLocks noChangeShapeType="1"/>
          </p:cNvSpPr>
          <p:nvPr/>
        </p:nvSpPr>
        <p:spPr bwMode="auto">
          <a:xfrm>
            <a:off x="1476375" y="3644900"/>
            <a:ext cx="215900" cy="504825"/>
          </a:xfrm>
          <a:prstGeom prst="line">
            <a:avLst/>
          </a:prstGeom>
          <a:noFill/>
          <a:ln w="9525">
            <a:solidFill>
              <a:srgbClr val="000000"/>
            </a:solidFill>
            <a:round/>
            <a:headEnd/>
            <a:tailEnd/>
          </a:ln>
        </p:spPr>
        <p:txBody>
          <a:bodyPr/>
          <a:lstStyle/>
          <a:p>
            <a:endParaRPr lang="es-ES"/>
          </a:p>
        </p:txBody>
      </p:sp>
      <p:sp>
        <p:nvSpPr>
          <p:cNvPr id="94224" name="Line 16"/>
          <p:cNvSpPr>
            <a:spLocks noChangeShapeType="1"/>
          </p:cNvSpPr>
          <p:nvPr/>
        </p:nvSpPr>
        <p:spPr bwMode="auto">
          <a:xfrm>
            <a:off x="1692275" y="4149725"/>
            <a:ext cx="215900" cy="0"/>
          </a:xfrm>
          <a:prstGeom prst="line">
            <a:avLst/>
          </a:prstGeom>
          <a:noFill/>
          <a:ln w="9525">
            <a:solidFill>
              <a:srgbClr val="000000"/>
            </a:solidFill>
            <a:round/>
            <a:headEnd/>
            <a:tailEnd/>
          </a:ln>
        </p:spPr>
        <p:txBody>
          <a:bodyPr/>
          <a:lstStyle/>
          <a:p>
            <a:endParaRPr lang="es-ES"/>
          </a:p>
        </p:txBody>
      </p:sp>
      <p:sp>
        <p:nvSpPr>
          <p:cNvPr id="94225" name="Line 17"/>
          <p:cNvSpPr>
            <a:spLocks noChangeShapeType="1"/>
          </p:cNvSpPr>
          <p:nvPr/>
        </p:nvSpPr>
        <p:spPr bwMode="auto">
          <a:xfrm>
            <a:off x="6804025" y="4005263"/>
            <a:ext cx="215900" cy="0"/>
          </a:xfrm>
          <a:prstGeom prst="line">
            <a:avLst/>
          </a:prstGeom>
          <a:noFill/>
          <a:ln w="9525">
            <a:solidFill>
              <a:srgbClr val="000000"/>
            </a:solidFill>
            <a:round/>
            <a:headEnd/>
            <a:tailEnd/>
          </a:ln>
        </p:spPr>
        <p:txBody>
          <a:bodyPr/>
          <a:lstStyle/>
          <a:p>
            <a:endParaRPr lang="es-ES"/>
          </a:p>
        </p:txBody>
      </p:sp>
      <p:sp>
        <p:nvSpPr>
          <p:cNvPr id="94226" name="Line 18"/>
          <p:cNvSpPr>
            <a:spLocks noChangeShapeType="1"/>
          </p:cNvSpPr>
          <p:nvPr/>
        </p:nvSpPr>
        <p:spPr bwMode="auto">
          <a:xfrm flipV="1">
            <a:off x="7019925" y="3500438"/>
            <a:ext cx="215900" cy="504825"/>
          </a:xfrm>
          <a:prstGeom prst="line">
            <a:avLst/>
          </a:prstGeom>
          <a:noFill/>
          <a:ln w="9525">
            <a:solidFill>
              <a:srgbClr val="000000"/>
            </a:solidFill>
            <a:round/>
            <a:headEnd/>
            <a:tailEnd/>
          </a:ln>
        </p:spPr>
        <p:txBody>
          <a:bodyPr/>
          <a:lstStyle/>
          <a:p>
            <a:endParaRPr lang="es-ES"/>
          </a:p>
        </p:txBody>
      </p:sp>
      <p:sp>
        <p:nvSpPr>
          <p:cNvPr id="94227" name="Line 19"/>
          <p:cNvSpPr>
            <a:spLocks noChangeShapeType="1"/>
          </p:cNvSpPr>
          <p:nvPr/>
        </p:nvSpPr>
        <p:spPr bwMode="auto">
          <a:xfrm>
            <a:off x="7235825" y="3500438"/>
            <a:ext cx="215900" cy="504825"/>
          </a:xfrm>
          <a:prstGeom prst="line">
            <a:avLst/>
          </a:prstGeom>
          <a:noFill/>
          <a:ln w="9525">
            <a:solidFill>
              <a:srgbClr val="000000"/>
            </a:solidFill>
            <a:round/>
            <a:headEnd/>
            <a:tailEnd/>
          </a:ln>
        </p:spPr>
        <p:txBody>
          <a:bodyPr/>
          <a:lstStyle/>
          <a:p>
            <a:endParaRPr lang="es-ES"/>
          </a:p>
        </p:txBody>
      </p:sp>
      <p:sp>
        <p:nvSpPr>
          <p:cNvPr id="94228" name="Line 20"/>
          <p:cNvSpPr>
            <a:spLocks noChangeShapeType="1"/>
          </p:cNvSpPr>
          <p:nvPr/>
        </p:nvSpPr>
        <p:spPr bwMode="auto">
          <a:xfrm>
            <a:off x="7451725" y="4005263"/>
            <a:ext cx="144463" cy="0"/>
          </a:xfrm>
          <a:prstGeom prst="line">
            <a:avLst/>
          </a:prstGeom>
          <a:noFill/>
          <a:ln w="9525">
            <a:solidFill>
              <a:srgbClr val="000000"/>
            </a:solidFill>
            <a:round/>
            <a:headEnd/>
            <a:tailEnd/>
          </a:ln>
        </p:spPr>
        <p:txBody>
          <a:bodyPr/>
          <a:lstStyle/>
          <a:p>
            <a:endParaRPr lang="es-ES"/>
          </a:p>
        </p:txBody>
      </p:sp>
      <p:sp>
        <p:nvSpPr>
          <p:cNvPr id="351253" name="Text Box 21"/>
          <p:cNvSpPr txBox="1">
            <a:spLocks noChangeArrowheads="1"/>
          </p:cNvSpPr>
          <p:nvPr/>
        </p:nvSpPr>
        <p:spPr bwMode="auto">
          <a:xfrm>
            <a:off x="2843213" y="4797425"/>
            <a:ext cx="3455987" cy="1328738"/>
          </a:xfrm>
          <a:prstGeom prst="rect">
            <a:avLst/>
          </a:prstGeom>
          <a:noFill/>
          <a:ln w="9525">
            <a:noFill/>
            <a:miter lim="800000"/>
            <a:headEnd/>
            <a:tailEnd/>
          </a:ln>
          <a:effectLst/>
        </p:spPr>
        <p:txBody>
          <a:bodyPr>
            <a:spAutoFit/>
          </a:bodyPr>
          <a:lstStyle/>
          <a:p>
            <a:pPr>
              <a:spcBef>
                <a:spcPct val="50000"/>
              </a:spcBef>
              <a:defRPr/>
            </a:pPr>
            <a:r>
              <a:rPr lang="es-ES" dirty="0">
                <a:solidFill>
                  <a:srgbClr val="FF0066"/>
                </a:solidFill>
                <a:effectLst>
                  <a:outerShdw blurRad="38100" dist="38100" dir="2700000" algn="tl">
                    <a:srgbClr val="000000"/>
                  </a:outerShdw>
                </a:effectLst>
              </a:rPr>
              <a:t>La </a:t>
            </a:r>
            <a:r>
              <a:rPr lang="es-ES" dirty="0" err="1">
                <a:solidFill>
                  <a:srgbClr val="FF0066"/>
                </a:solidFill>
                <a:effectLst>
                  <a:outerShdw blurRad="38100" dist="38100" dir="2700000" algn="tl">
                    <a:srgbClr val="000000"/>
                  </a:outerShdw>
                </a:effectLst>
              </a:rPr>
              <a:t>Memantina</a:t>
            </a:r>
            <a:r>
              <a:rPr lang="es-ES" dirty="0">
                <a:solidFill>
                  <a:srgbClr val="FF0066"/>
                </a:solidFill>
                <a:effectLst>
                  <a:outerShdw blurRad="38100" dist="38100" dir="2700000" algn="tl">
                    <a:srgbClr val="000000"/>
                  </a:outerShdw>
                </a:effectLst>
              </a:rPr>
              <a:t> bloquea el efecto del exceso de </a:t>
            </a:r>
            <a:r>
              <a:rPr lang="es-ES" dirty="0" err="1">
                <a:solidFill>
                  <a:srgbClr val="FF0066"/>
                </a:solidFill>
                <a:effectLst>
                  <a:outerShdw blurRad="38100" dist="38100" dir="2700000" algn="tl">
                    <a:srgbClr val="000000"/>
                  </a:outerShdw>
                </a:effectLst>
              </a:rPr>
              <a:t>Glutamato</a:t>
            </a:r>
            <a:endParaRPr lang="es-ES" dirty="0">
              <a:solidFill>
                <a:srgbClr val="FF0066"/>
              </a:solidFill>
              <a:effectLst>
                <a:outerShdw blurRad="38100" dist="38100" dir="2700000" algn="tl">
                  <a:srgbClr val="000000"/>
                </a:outerShdw>
              </a:effectLst>
            </a:endParaRPr>
          </a:p>
          <a:p>
            <a:pPr>
              <a:spcBef>
                <a:spcPct val="50000"/>
              </a:spcBef>
              <a:defRPr/>
            </a:pPr>
            <a:r>
              <a:rPr lang="es-ES" dirty="0">
                <a:solidFill>
                  <a:srgbClr val="FF0066"/>
                </a:solidFill>
                <a:effectLst>
                  <a:outerShdw blurRad="38100" dist="38100" dir="2700000" algn="tl">
                    <a:srgbClr val="000000"/>
                  </a:outerShdw>
                </a:effectLst>
              </a:rPr>
              <a:t>Restauración de la transmisión de la señal fisiológica</a:t>
            </a:r>
          </a:p>
        </p:txBody>
      </p:sp>
      <p:sp>
        <p:nvSpPr>
          <p:cNvPr id="94230" name="AutoShape 22"/>
          <p:cNvSpPr>
            <a:spLocks noChangeArrowheads="1"/>
          </p:cNvSpPr>
          <p:nvPr/>
        </p:nvSpPr>
        <p:spPr bwMode="auto">
          <a:xfrm>
            <a:off x="3708400" y="2565400"/>
            <a:ext cx="144463" cy="169863"/>
          </a:xfrm>
          <a:prstGeom prst="flowChartConnector">
            <a:avLst/>
          </a:prstGeom>
          <a:solidFill>
            <a:srgbClr val="FFFF00"/>
          </a:solidFill>
          <a:ln w="9525">
            <a:solidFill>
              <a:schemeClr val="tx1"/>
            </a:solidFill>
            <a:round/>
            <a:headEnd/>
            <a:tailEnd/>
          </a:ln>
        </p:spPr>
        <p:txBody>
          <a:bodyPr wrap="none" anchor="ctr"/>
          <a:lstStyle/>
          <a:p>
            <a:endParaRPr lang="es-ES"/>
          </a:p>
        </p:txBody>
      </p:sp>
      <p:sp>
        <p:nvSpPr>
          <p:cNvPr id="94231" name="AutoShape 23"/>
          <p:cNvSpPr>
            <a:spLocks noChangeArrowheads="1"/>
          </p:cNvSpPr>
          <p:nvPr/>
        </p:nvSpPr>
        <p:spPr bwMode="auto">
          <a:xfrm>
            <a:off x="3924300" y="2781300"/>
            <a:ext cx="142875" cy="168275"/>
          </a:xfrm>
          <a:prstGeom prst="flowChartConnector">
            <a:avLst/>
          </a:prstGeom>
          <a:solidFill>
            <a:srgbClr val="FFFF00"/>
          </a:solidFill>
          <a:ln w="9525">
            <a:solidFill>
              <a:schemeClr val="tx1"/>
            </a:solidFill>
            <a:round/>
            <a:headEnd/>
            <a:tailEnd/>
          </a:ln>
        </p:spPr>
        <p:txBody>
          <a:bodyPr wrap="none" anchor="ctr"/>
          <a:lstStyle/>
          <a:p>
            <a:endParaRPr lang="es-ES"/>
          </a:p>
        </p:txBody>
      </p:sp>
      <p:sp>
        <p:nvSpPr>
          <p:cNvPr id="94232" name="AutoShape 24"/>
          <p:cNvSpPr>
            <a:spLocks noChangeArrowheads="1"/>
          </p:cNvSpPr>
          <p:nvPr/>
        </p:nvSpPr>
        <p:spPr bwMode="auto">
          <a:xfrm>
            <a:off x="3635375" y="2781300"/>
            <a:ext cx="144463" cy="168275"/>
          </a:xfrm>
          <a:prstGeom prst="flowChartConnector">
            <a:avLst/>
          </a:prstGeom>
          <a:solidFill>
            <a:srgbClr val="FFFF00"/>
          </a:solidFill>
          <a:ln w="9525">
            <a:solidFill>
              <a:schemeClr val="tx1"/>
            </a:solidFill>
            <a:round/>
            <a:headEnd/>
            <a:tailEnd/>
          </a:ln>
        </p:spPr>
        <p:txBody>
          <a:bodyPr wrap="none" anchor="ctr"/>
          <a:lstStyle/>
          <a:p>
            <a:endParaRPr lang="es-ES"/>
          </a:p>
        </p:txBody>
      </p:sp>
      <p:sp>
        <p:nvSpPr>
          <p:cNvPr id="94233" name="AutoShape 25"/>
          <p:cNvSpPr>
            <a:spLocks noChangeArrowheads="1"/>
          </p:cNvSpPr>
          <p:nvPr/>
        </p:nvSpPr>
        <p:spPr bwMode="auto">
          <a:xfrm>
            <a:off x="3779838" y="2924175"/>
            <a:ext cx="144462" cy="168275"/>
          </a:xfrm>
          <a:prstGeom prst="flowChartConnector">
            <a:avLst/>
          </a:prstGeom>
          <a:solidFill>
            <a:srgbClr val="FFFF00"/>
          </a:solidFill>
          <a:ln w="9525">
            <a:solidFill>
              <a:schemeClr val="tx1"/>
            </a:solidFill>
            <a:round/>
            <a:headEnd/>
            <a:tailEnd/>
          </a:ln>
        </p:spPr>
        <p:txBody>
          <a:bodyPr wrap="none" anchor="ctr"/>
          <a:lstStyle/>
          <a:p>
            <a:endParaRPr lang="es-ES"/>
          </a:p>
        </p:txBody>
      </p:sp>
      <p:sp>
        <p:nvSpPr>
          <p:cNvPr id="94234" name="AutoShape 27"/>
          <p:cNvSpPr>
            <a:spLocks noChangeArrowheads="1"/>
          </p:cNvSpPr>
          <p:nvPr/>
        </p:nvSpPr>
        <p:spPr bwMode="auto">
          <a:xfrm rot="-2096806">
            <a:off x="5270500" y="2208213"/>
            <a:ext cx="1785938" cy="935037"/>
          </a:xfrm>
          <a:prstGeom prst="curvedDownArrow">
            <a:avLst>
              <a:gd name="adj1" fmla="val 38200"/>
              <a:gd name="adj2" fmla="val 76401"/>
              <a:gd name="adj3" fmla="val 74236"/>
            </a:avLst>
          </a:prstGeom>
          <a:solidFill>
            <a:schemeClr val="accent1"/>
          </a:solidFill>
          <a:ln w="9525">
            <a:solidFill>
              <a:schemeClr val="tx1"/>
            </a:solidFill>
            <a:miter lim="800000"/>
            <a:headEnd/>
            <a:tailEnd/>
          </a:ln>
        </p:spPr>
        <p:txBody>
          <a:bodyPr wrap="none" anchor="ctr"/>
          <a:lstStyle/>
          <a:p>
            <a:endParaRPr lang="es-ES"/>
          </a:p>
        </p:txBody>
      </p:sp>
      <p:sp>
        <p:nvSpPr>
          <p:cNvPr id="94235" name="Text Box 30"/>
          <p:cNvSpPr txBox="1">
            <a:spLocks noChangeArrowheads="1"/>
          </p:cNvSpPr>
          <p:nvPr/>
        </p:nvSpPr>
        <p:spPr bwMode="auto">
          <a:xfrm rot="-5843130">
            <a:off x="5080000" y="2776538"/>
            <a:ext cx="1158875" cy="304800"/>
          </a:xfrm>
          <a:prstGeom prst="rect">
            <a:avLst/>
          </a:prstGeom>
          <a:noFill/>
          <a:ln w="9525">
            <a:noFill/>
            <a:miter lim="800000"/>
            <a:headEnd/>
            <a:tailEnd/>
          </a:ln>
        </p:spPr>
        <p:txBody>
          <a:bodyPr>
            <a:spAutoFit/>
          </a:bodyPr>
          <a:lstStyle/>
          <a:p>
            <a:pPr>
              <a:spcBef>
                <a:spcPct val="50000"/>
              </a:spcBef>
            </a:pPr>
            <a:r>
              <a:rPr lang="es-ES" sz="1400"/>
              <a:t>Exceso</a:t>
            </a:r>
          </a:p>
        </p:txBody>
      </p:sp>
      <p:sp>
        <p:nvSpPr>
          <p:cNvPr id="94236" name="Text Box 31"/>
          <p:cNvSpPr txBox="1">
            <a:spLocks noChangeArrowheads="1"/>
          </p:cNvSpPr>
          <p:nvPr/>
        </p:nvSpPr>
        <p:spPr bwMode="auto">
          <a:xfrm rot="-4372310">
            <a:off x="5336381" y="2304257"/>
            <a:ext cx="792163" cy="304800"/>
          </a:xfrm>
          <a:prstGeom prst="rect">
            <a:avLst/>
          </a:prstGeom>
          <a:noFill/>
          <a:ln w="9525">
            <a:noFill/>
            <a:miter lim="800000"/>
            <a:headEnd/>
            <a:tailEnd/>
          </a:ln>
        </p:spPr>
        <p:txBody>
          <a:bodyPr>
            <a:spAutoFit/>
          </a:bodyPr>
          <a:lstStyle/>
          <a:p>
            <a:pPr>
              <a:spcBef>
                <a:spcPct val="50000"/>
              </a:spcBef>
            </a:pPr>
            <a:r>
              <a:rPr lang="es-ES" sz="1400"/>
              <a:t>de</a:t>
            </a:r>
          </a:p>
        </p:txBody>
      </p:sp>
      <p:sp>
        <p:nvSpPr>
          <p:cNvPr id="94237" name="Text Box 32"/>
          <p:cNvSpPr txBox="1">
            <a:spLocks noChangeArrowheads="1"/>
          </p:cNvSpPr>
          <p:nvPr/>
        </p:nvSpPr>
        <p:spPr bwMode="auto">
          <a:xfrm rot="1630111">
            <a:off x="5867400" y="2420938"/>
            <a:ext cx="1584325" cy="304800"/>
          </a:xfrm>
          <a:prstGeom prst="rect">
            <a:avLst/>
          </a:prstGeom>
          <a:noFill/>
          <a:ln w="9525">
            <a:noFill/>
            <a:miter lim="800000"/>
            <a:headEnd/>
            <a:tailEnd/>
          </a:ln>
        </p:spPr>
        <p:txBody>
          <a:bodyPr>
            <a:spAutoFit/>
          </a:bodyPr>
          <a:lstStyle/>
          <a:p>
            <a:pPr>
              <a:spcBef>
                <a:spcPct val="50000"/>
              </a:spcBef>
            </a:pPr>
            <a:r>
              <a:rPr lang="es-ES" sz="1400"/>
              <a:t>Glutamato</a:t>
            </a:r>
          </a:p>
        </p:txBody>
      </p:sp>
      <p:sp>
        <p:nvSpPr>
          <p:cNvPr id="94238" name="AutoShape 34"/>
          <p:cNvSpPr>
            <a:spLocks noChangeArrowheads="1"/>
          </p:cNvSpPr>
          <p:nvPr/>
        </p:nvSpPr>
        <p:spPr bwMode="auto">
          <a:xfrm>
            <a:off x="5940425" y="2636838"/>
            <a:ext cx="792163" cy="769937"/>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FF0066"/>
          </a:solidFill>
          <a:ln w="9525">
            <a:solidFill>
              <a:schemeClr val="tx1"/>
            </a:solidFill>
            <a:miter lim="800000"/>
            <a:headEnd/>
            <a:tailEnd/>
          </a:ln>
        </p:spPr>
        <p:txBody>
          <a:bodyPr wrap="none" anchor="ctr"/>
          <a:lstStyle/>
          <a:p>
            <a:endParaRPr lang="es-ES"/>
          </a:p>
        </p:txBody>
      </p:sp>
      <p:sp>
        <p:nvSpPr>
          <p:cNvPr id="94239" name="Text Box 35"/>
          <p:cNvSpPr txBox="1">
            <a:spLocks noChangeArrowheads="1"/>
          </p:cNvSpPr>
          <p:nvPr/>
        </p:nvSpPr>
        <p:spPr bwMode="auto">
          <a:xfrm>
            <a:off x="5867400" y="2924175"/>
            <a:ext cx="1009650" cy="244475"/>
          </a:xfrm>
          <a:prstGeom prst="rect">
            <a:avLst/>
          </a:prstGeom>
          <a:noFill/>
          <a:ln w="9525">
            <a:noFill/>
            <a:miter lim="800000"/>
            <a:headEnd/>
            <a:tailEnd/>
          </a:ln>
        </p:spPr>
        <p:txBody>
          <a:bodyPr>
            <a:spAutoFit/>
          </a:bodyPr>
          <a:lstStyle/>
          <a:p>
            <a:pPr>
              <a:spcBef>
                <a:spcPct val="50000"/>
              </a:spcBef>
            </a:pPr>
            <a:r>
              <a:rPr lang="es-ES" sz="1000"/>
              <a:t>MEMANTINA</a:t>
            </a:r>
          </a:p>
        </p:txBody>
      </p:sp>
      <p:sp>
        <p:nvSpPr>
          <p:cNvPr id="94240" name="AutoShape 36"/>
          <p:cNvSpPr>
            <a:spLocks noChangeArrowheads="1"/>
          </p:cNvSpPr>
          <p:nvPr/>
        </p:nvSpPr>
        <p:spPr bwMode="auto">
          <a:xfrm>
            <a:off x="3995738" y="2997200"/>
            <a:ext cx="142875" cy="169863"/>
          </a:xfrm>
          <a:prstGeom prst="flowChartConnector">
            <a:avLst/>
          </a:prstGeom>
          <a:solidFill>
            <a:srgbClr val="FFFF00"/>
          </a:solidFill>
          <a:ln w="9525">
            <a:solidFill>
              <a:schemeClr val="tx1"/>
            </a:solidFill>
            <a:round/>
            <a:headEnd/>
            <a:tailEnd/>
          </a:ln>
        </p:spPr>
        <p:txBody>
          <a:bodyPr wrap="none" anchor="ctr"/>
          <a:lstStyle/>
          <a:p>
            <a:endParaRPr lang="es-ES"/>
          </a:p>
        </p:txBody>
      </p:sp>
      <p:sp>
        <p:nvSpPr>
          <p:cNvPr id="94241" name="Text Box 40"/>
          <p:cNvSpPr txBox="1">
            <a:spLocks noChangeArrowheads="1"/>
          </p:cNvSpPr>
          <p:nvPr/>
        </p:nvSpPr>
        <p:spPr bwMode="auto">
          <a:xfrm>
            <a:off x="6156325" y="3573463"/>
            <a:ext cx="287338" cy="822325"/>
          </a:xfrm>
          <a:prstGeom prst="rect">
            <a:avLst/>
          </a:prstGeom>
          <a:noFill/>
          <a:ln w="9525">
            <a:noFill/>
            <a:miter lim="800000"/>
            <a:headEnd/>
            <a:tailEnd/>
          </a:ln>
        </p:spPr>
        <p:txBody>
          <a:bodyPr>
            <a:spAutoFit/>
          </a:bodyPr>
          <a:lstStyle/>
          <a:p>
            <a:pPr>
              <a:spcBef>
                <a:spcPct val="50000"/>
              </a:spcBef>
            </a:pPr>
            <a:r>
              <a:rPr lang="es-ES" sz="1200"/>
              <a:t>NMDA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835" name="Rectangle 77834">
            <a:extLst>
              <a:ext uri="{FF2B5EF4-FFF2-40B4-BE49-F238E27FC236}">
                <a16:creationId xmlns:a16="http://schemas.microsoft.com/office/drawing/2014/main" id="{74751229-0244-4FBB-BED1-407467F4C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26" name="Rectangle 2"/>
          <p:cNvSpPr>
            <a:spLocks noGrp="1" noChangeArrowheads="1"/>
          </p:cNvSpPr>
          <p:nvPr>
            <p:ph type="ctrTitle"/>
          </p:nvPr>
        </p:nvSpPr>
        <p:spPr>
          <a:xfrm>
            <a:off x="1647825" y="735283"/>
            <a:ext cx="3733800" cy="3165045"/>
          </a:xfrm>
        </p:spPr>
        <p:txBody>
          <a:bodyPr anchor="b">
            <a:normAutofit/>
          </a:bodyPr>
          <a:lstStyle/>
          <a:p>
            <a:pPr algn="l" eaLnBrk="1" hangingPunct="1">
              <a:defRPr/>
            </a:pPr>
            <a:r>
              <a:rPr lang="es-ES" sz="4500" u="sng">
                <a:latin typeface="+mn-lt"/>
              </a:rPr>
              <a:t>ESTABILIZANTE DEL ÁNIMO</a:t>
            </a:r>
          </a:p>
        </p:txBody>
      </p:sp>
      <p:pic>
        <p:nvPicPr>
          <p:cNvPr id="77830" name="Graphic 77829" descr="Smiling Face with No Fill">
            <a:extLst>
              <a:ext uri="{FF2B5EF4-FFF2-40B4-BE49-F238E27FC236}">
                <a16:creationId xmlns:a16="http://schemas.microsoft.com/office/drawing/2014/main" id="{71A66427-6518-1FC7-860A-003F5148C45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8161" y="2937750"/>
            <a:ext cx="966789" cy="966789"/>
          </a:xfrm>
          <a:prstGeom prst="rect">
            <a:avLst/>
          </a:prstGeom>
        </p:spPr>
      </p:pic>
      <p:pic>
        <p:nvPicPr>
          <p:cNvPr id="77834" name="Graphic 77831" descr="Smiling Face with No Fill">
            <a:extLst>
              <a:ext uri="{FF2B5EF4-FFF2-40B4-BE49-F238E27FC236}">
                <a16:creationId xmlns:a16="http://schemas.microsoft.com/office/drawing/2014/main" id="{DA557950-F94C-449F-8252-7E005141A03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55861" y="1392825"/>
            <a:ext cx="4058507" cy="4058507"/>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2"/>
          <p:cNvSpPr>
            <a:spLocks noChangeArrowheads="1"/>
          </p:cNvSpPr>
          <p:nvPr/>
        </p:nvSpPr>
        <p:spPr bwMode="auto">
          <a:xfrm>
            <a:off x="1116013" y="981075"/>
            <a:ext cx="7129462" cy="1569660"/>
          </a:xfrm>
          <a:prstGeom prst="rect">
            <a:avLst/>
          </a:prstGeom>
          <a:noFill/>
          <a:ln w="9525">
            <a:noFill/>
            <a:miter lim="800000"/>
            <a:headEnd/>
            <a:tailEnd/>
          </a:ln>
          <a:effectLst/>
        </p:spPr>
        <p:txBody>
          <a:bodyPr>
            <a:spAutoFit/>
          </a:bodyPr>
          <a:lstStyle/>
          <a:p>
            <a:pPr algn="just">
              <a:defRPr/>
            </a:pPr>
            <a:r>
              <a:rPr lang="es-ES" sz="2400" b="1" u="sng" dirty="0">
                <a:solidFill>
                  <a:srgbClr val="D60093"/>
                </a:solidFill>
              </a:rPr>
              <a:t>La ansiedad</a:t>
            </a:r>
            <a:r>
              <a:rPr lang="es-ES" sz="2400" b="1" dirty="0"/>
              <a:t> es un síntoma frecuente que aparece </a:t>
            </a:r>
            <a:r>
              <a:rPr lang="es-ES" sz="2400" b="1" u="sng" dirty="0"/>
              <a:t>a lo largo de todas las fases de la demencia</a:t>
            </a:r>
            <a:r>
              <a:rPr lang="es-ES" sz="2400" b="1" dirty="0"/>
              <a:t>, aunque sus causas  y formas de manifestarse sean diferentes en cada una  de ellas.</a:t>
            </a:r>
            <a:r>
              <a:rPr lang="es-ES" sz="2000" b="1" dirty="0"/>
              <a:t> </a:t>
            </a:r>
          </a:p>
        </p:txBody>
      </p:sp>
      <p:sp>
        <p:nvSpPr>
          <p:cNvPr id="460805" name="Rectangle 5"/>
          <p:cNvSpPr>
            <a:spLocks noChangeArrowheads="1"/>
          </p:cNvSpPr>
          <p:nvPr/>
        </p:nvSpPr>
        <p:spPr bwMode="auto">
          <a:xfrm>
            <a:off x="1187624" y="3284984"/>
            <a:ext cx="6696075" cy="1938992"/>
          </a:xfrm>
          <a:prstGeom prst="rect">
            <a:avLst/>
          </a:prstGeom>
          <a:noFill/>
          <a:ln w="9525">
            <a:noFill/>
            <a:miter lim="800000"/>
            <a:headEnd/>
            <a:tailEnd/>
          </a:ln>
          <a:effectLst/>
        </p:spPr>
        <p:txBody>
          <a:bodyPr>
            <a:spAutoFit/>
          </a:bodyPr>
          <a:lstStyle/>
          <a:p>
            <a:pPr algn="just">
              <a:defRPr/>
            </a:pPr>
            <a:r>
              <a:rPr lang="es-ES" sz="2400" b="1" u="sng" dirty="0">
                <a:solidFill>
                  <a:srgbClr val="D60093"/>
                </a:solidFill>
              </a:rPr>
              <a:t>El reconocimiento de los cuadros de ansiedad  en los pacientes con demencia</a:t>
            </a:r>
            <a:r>
              <a:rPr lang="es-ES" sz="2400" b="1" dirty="0"/>
              <a:t> resulta una tarea difícil, la mayoría de las ocasiones debido </a:t>
            </a:r>
            <a:r>
              <a:rPr lang="es-ES" sz="2400" b="1" u="sng" dirty="0"/>
              <a:t>al solapamiento de síntomas de la ansiedad, la depresión y la demencia</a:t>
            </a:r>
            <a:r>
              <a:rPr lang="es-ES" sz="2400" b="1" dirty="0"/>
              <a:t>.</a:t>
            </a:r>
            <a:r>
              <a:rPr lang="es-ES" sz="2400" b="1" dirty="0">
                <a:solidFill>
                  <a:schemeClr val="tx2"/>
                </a:solidFill>
              </a:rPr>
              <a:t> </a:t>
            </a:r>
            <a:r>
              <a:rPr lang="es-ES" sz="2400" b="1" dirty="0"/>
              <a:t>(</a:t>
            </a:r>
            <a:r>
              <a:rPr lang="es-ES" sz="2400" b="1" dirty="0" err="1"/>
              <a:t>Seignourel</a:t>
            </a:r>
            <a:r>
              <a:rPr lang="es-ES" sz="2400" b="1" dirty="0"/>
              <a:t> 2008).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7" name="Rectangle 3"/>
          <p:cNvSpPr>
            <a:spLocks noChangeArrowheads="1"/>
          </p:cNvSpPr>
          <p:nvPr/>
        </p:nvSpPr>
        <p:spPr bwMode="auto">
          <a:xfrm>
            <a:off x="900113" y="3933825"/>
            <a:ext cx="7559675" cy="1569660"/>
          </a:xfrm>
          <a:prstGeom prst="rect">
            <a:avLst/>
          </a:prstGeom>
          <a:noFill/>
          <a:ln w="9525">
            <a:noFill/>
            <a:miter lim="800000"/>
            <a:headEnd/>
            <a:tailEnd/>
          </a:ln>
          <a:effectLst/>
        </p:spPr>
        <p:txBody>
          <a:bodyPr>
            <a:spAutoFit/>
          </a:bodyPr>
          <a:lstStyle/>
          <a:p>
            <a:pPr algn="just">
              <a:defRPr/>
            </a:pPr>
            <a:r>
              <a:rPr lang="es-ES" sz="2400" b="1" i="1" dirty="0"/>
              <a:t>Además, habría que añadir la posibilidad de que   </a:t>
            </a:r>
            <a:r>
              <a:rPr lang="es-ES" sz="2400" b="1" i="1" u="sng" dirty="0">
                <a:solidFill>
                  <a:srgbClr val="D60093"/>
                </a:solidFill>
              </a:rPr>
              <a:t>la agitación sea un síntoma más del trastorno por ansiedad generalizada</a:t>
            </a:r>
            <a:r>
              <a:rPr lang="es-ES" sz="2400" b="1" i="1" dirty="0"/>
              <a:t> </a:t>
            </a:r>
            <a:r>
              <a:rPr lang="es-ES" sz="2400" b="1" i="1" u="sng" dirty="0"/>
              <a:t>en los pacientes ancianos con demencia. </a:t>
            </a:r>
          </a:p>
          <a:p>
            <a:pPr algn="just">
              <a:defRPr/>
            </a:pPr>
            <a:r>
              <a:rPr lang="es-ES" sz="2400" b="1" i="1" dirty="0"/>
              <a:t>(</a:t>
            </a:r>
            <a:r>
              <a:rPr lang="es-ES" sz="2400" b="1" i="1" dirty="0" err="1"/>
              <a:t>Mintzer</a:t>
            </a:r>
            <a:r>
              <a:rPr lang="es-ES" sz="2400" b="1" i="1" dirty="0"/>
              <a:t> 1996) </a:t>
            </a:r>
          </a:p>
        </p:txBody>
      </p:sp>
      <p:sp>
        <p:nvSpPr>
          <p:cNvPr id="461828" name="Rectangle 4"/>
          <p:cNvSpPr>
            <a:spLocks noChangeArrowheads="1"/>
          </p:cNvSpPr>
          <p:nvPr/>
        </p:nvSpPr>
        <p:spPr bwMode="auto">
          <a:xfrm>
            <a:off x="900113" y="836613"/>
            <a:ext cx="7561262" cy="2308324"/>
          </a:xfrm>
          <a:prstGeom prst="rect">
            <a:avLst/>
          </a:prstGeom>
          <a:noFill/>
          <a:ln w="9525">
            <a:noFill/>
            <a:miter lim="800000"/>
            <a:headEnd/>
            <a:tailEnd/>
          </a:ln>
          <a:effectLst/>
        </p:spPr>
        <p:txBody>
          <a:bodyPr>
            <a:spAutoFit/>
          </a:bodyPr>
          <a:lstStyle/>
          <a:p>
            <a:pPr algn="just">
              <a:defRPr/>
            </a:pPr>
            <a:r>
              <a:rPr lang="es-ES" sz="2400" b="1" u="sng" dirty="0"/>
              <a:t>En los estadios avanzados</a:t>
            </a:r>
            <a:r>
              <a:rPr lang="es-ES" sz="2400" b="1" dirty="0"/>
              <a:t>, utilizaríamos más el término de </a:t>
            </a:r>
            <a:r>
              <a:rPr lang="es-ES" sz="2400" b="1" u="sng" dirty="0">
                <a:solidFill>
                  <a:srgbClr val="D60093"/>
                </a:solidFill>
              </a:rPr>
              <a:t>trastornos  conductuales que de ansiedad propiamente dicha</a:t>
            </a:r>
            <a:r>
              <a:rPr lang="es-ES" sz="2400" b="1" dirty="0"/>
              <a:t>, con una expresión más simple de los síntomas como </a:t>
            </a:r>
            <a:r>
              <a:rPr lang="es-ES" sz="2400" b="1" u="sng" dirty="0">
                <a:solidFill>
                  <a:srgbClr val="CC3399"/>
                </a:solidFill>
              </a:rPr>
              <a:t>tensión</a:t>
            </a:r>
            <a:r>
              <a:rPr lang="es-ES" sz="2400" b="1" dirty="0">
                <a:solidFill>
                  <a:srgbClr val="CC3399"/>
                </a:solidFill>
              </a:rPr>
              <a:t>, </a:t>
            </a:r>
            <a:r>
              <a:rPr lang="es-ES" sz="2400" b="1" u="sng" dirty="0">
                <a:solidFill>
                  <a:srgbClr val="CC3399"/>
                </a:solidFill>
              </a:rPr>
              <a:t>malestar interno </a:t>
            </a:r>
            <a:r>
              <a:rPr lang="es-ES" sz="2400" b="1" u="sng" dirty="0">
                <a:solidFill>
                  <a:srgbClr val="D60093"/>
                </a:solidFill>
              </a:rPr>
              <a:t>y alteraciones psicomotoras, </a:t>
            </a:r>
            <a:r>
              <a:rPr lang="es-ES" sz="2400" b="1" dirty="0"/>
              <a:t>siendo las manifestaciones cognitivo-emocionales más imprecisas.</a:t>
            </a:r>
            <a:r>
              <a:rPr lang="es-ES" sz="2400" b="1" dirty="0">
                <a:solidFill>
                  <a:schemeClr val="tx2"/>
                </a:solidFill>
              </a:rPr>
              <a:t> </a:t>
            </a:r>
            <a:r>
              <a:rPr lang="es-ES" sz="2400" b="1" dirty="0"/>
              <a:t>(Agüera 2005)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solidFill>
            <a:schemeClr val="accent1"/>
          </a:solidFill>
        </p:spPr>
        <p:txBody>
          <a:bodyPr/>
          <a:lstStyle/>
          <a:p>
            <a:r>
              <a:rPr lang="es-ES" dirty="0"/>
              <a:t>PREGABALINA </a:t>
            </a:r>
          </a:p>
        </p:txBody>
      </p:sp>
      <p:sp>
        <p:nvSpPr>
          <p:cNvPr id="7" name="6 CuadroTexto"/>
          <p:cNvSpPr txBox="1"/>
          <p:nvPr/>
        </p:nvSpPr>
        <p:spPr>
          <a:xfrm>
            <a:off x="539552" y="1484784"/>
            <a:ext cx="8064896" cy="4801314"/>
          </a:xfrm>
          <a:prstGeom prst="rect">
            <a:avLst/>
          </a:prstGeom>
          <a:noFill/>
        </p:spPr>
        <p:txBody>
          <a:bodyPr wrap="square" rtlCol="0">
            <a:spAutoFit/>
          </a:bodyPr>
          <a:lstStyle/>
          <a:p>
            <a:pPr algn="just">
              <a:buFont typeface="Arial" pitchFamily="34" charset="0"/>
              <a:buChar char="•"/>
            </a:pPr>
            <a:r>
              <a:rPr lang="es-ES" dirty="0"/>
              <a:t> </a:t>
            </a:r>
            <a:r>
              <a:rPr lang="es-ES" sz="2400" dirty="0"/>
              <a:t>Comienzo con 25 mg, tras 7 días incrementar si es posible.</a:t>
            </a:r>
          </a:p>
          <a:p>
            <a:pPr algn="just"/>
            <a:endParaRPr lang="es-ES" sz="2400" dirty="0"/>
          </a:p>
          <a:p>
            <a:pPr algn="just">
              <a:buFont typeface="Arial" pitchFamily="34" charset="0"/>
              <a:buChar char="•"/>
            </a:pPr>
            <a:r>
              <a:rPr lang="es-ES" sz="2400" dirty="0"/>
              <a:t> Dosis media: 100-150mg/día; repartidas en 2-3 tomas.</a:t>
            </a:r>
          </a:p>
          <a:p>
            <a:pPr algn="just">
              <a:buFont typeface="Arial" pitchFamily="34" charset="0"/>
              <a:buChar char="•"/>
            </a:pPr>
            <a:endParaRPr lang="es-ES" sz="2400" dirty="0"/>
          </a:p>
          <a:p>
            <a:pPr algn="just">
              <a:buFont typeface="Arial" pitchFamily="34" charset="0"/>
              <a:buChar char="•"/>
            </a:pPr>
            <a:r>
              <a:rPr lang="es-ES" sz="2400" dirty="0"/>
              <a:t> Actúa sobre el </a:t>
            </a:r>
            <a:r>
              <a:rPr lang="es-ES" sz="2400" dirty="0" err="1"/>
              <a:t>glutamato</a:t>
            </a:r>
            <a:r>
              <a:rPr lang="es-ES" sz="2400" dirty="0"/>
              <a:t> (el mayor excitador del cerebro).</a:t>
            </a:r>
          </a:p>
          <a:p>
            <a:pPr algn="just"/>
            <a:endParaRPr lang="es-ES" sz="2400" dirty="0"/>
          </a:p>
          <a:p>
            <a:pPr algn="just">
              <a:buFont typeface="Arial" pitchFamily="34" charset="0"/>
              <a:buChar char="•"/>
            </a:pPr>
            <a:r>
              <a:rPr lang="es-ES" sz="2400" dirty="0"/>
              <a:t> Indicaciones: TAG, Ansiedad, Insomnio y Trastorno de conducta en la Demencia.</a:t>
            </a:r>
          </a:p>
          <a:p>
            <a:pPr algn="just"/>
            <a:endParaRPr lang="es-ES" sz="2400" dirty="0"/>
          </a:p>
          <a:p>
            <a:pPr algn="just">
              <a:buFont typeface="Arial" pitchFamily="34" charset="0"/>
              <a:buChar char="•"/>
            </a:pPr>
            <a:r>
              <a:rPr lang="es-ES" sz="2400" dirty="0"/>
              <a:t> Precisa ajuste en IR.</a:t>
            </a:r>
          </a:p>
          <a:p>
            <a:pPr algn="just"/>
            <a:endParaRPr lang="es-ES" sz="2400" dirty="0"/>
          </a:p>
          <a:p>
            <a:pPr algn="just">
              <a:buFont typeface="Arial" pitchFamily="34" charset="0"/>
              <a:buChar char="•"/>
            </a:pPr>
            <a:r>
              <a:rPr lang="es-ES" sz="2400" dirty="0"/>
              <a:t>Pocas interacciones. </a:t>
            </a:r>
          </a:p>
          <a:p>
            <a:pPr>
              <a:buFont typeface="Arial" pitchFamily="34" charset="0"/>
              <a:buChar char="•"/>
            </a:pPr>
            <a:endParaRPr lang="es-E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ChangeArrowheads="1"/>
          </p:cNvSpPr>
          <p:nvPr/>
        </p:nvSpPr>
        <p:spPr bwMode="auto">
          <a:xfrm>
            <a:off x="457200" y="762000"/>
            <a:ext cx="8137525" cy="1200329"/>
          </a:xfrm>
          <a:prstGeom prst="rect">
            <a:avLst/>
          </a:prstGeom>
          <a:noFill/>
          <a:ln w="9525">
            <a:noFill/>
            <a:miter lim="800000"/>
            <a:headEnd/>
            <a:tailEnd/>
          </a:ln>
        </p:spPr>
        <p:txBody>
          <a:bodyPr>
            <a:spAutoFit/>
          </a:bodyPr>
          <a:lstStyle/>
          <a:p>
            <a:pPr algn="l">
              <a:spcBef>
                <a:spcPct val="50000"/>
              </a:spcBef>
            </a:pPr>
            <a:r>
              <a:rPr lang="es-ES" sz="2400" dirty="0"/>
              <a:t>Existen numerosos trabajos que demuestran la eficacia de la </a:t>
            </a:r>
            <a:r>
              <a:rPr lang="es-ES" sz="2400" dirty="0" err="1"/>
              <a:t>pregabalina</a:t>
            </a:r>
            <a:r>
              <a:rPr lang="es-ES" sz="2400" dirty="0"/>
              <a:t> como </a:t>
            </a:r>
            <a:r>
              <a:rPr lang="es-ES" sz="2400" dirty="0" err="1"/>
              <a:t>neuromodulador</a:t>
            </a:r>
            <a:r>
              <a:rPr lang="es-ES" sz="2400" dirty="0"/>
              <a:t>, capaz de reducir la excitación neuronal </a:t>
            </a:r>
            <a:r>
              <a:rPr lang="es-ES" b="1" i="1" dirty="0"/>
              <a:t>(Ramos García 2010).</a:t>
            </a:r>
            <a:endParaRPr lang="es-ES" sz="2400" b="1" dirty="0"/>
          </a:p>
        </p:txBody>
      </p:sp>
      <p:sp>
        <p:nvSpPr>
          <p:cNvPr id="101379" name="Rectangle 3"/>
          <p:cNvSpPr>
            <a:spLocks noChangeArrowheads="1"/>
          </p:cNvSpPr>
          <p:nvPr/>
        </p:nvSpPr>
        <p:spPr bwMode="auto">
          <a:xfrm>
            <a:off x="533400" y="2514600"/>
            <a:ext cx="7848600" cy="3739485"/>
          </a:xfrm>
          <a:prstGeom prst="rect">
            <a:avLst/>
          </a:prstGeom>
          <a:noFill/>
          <a:ln w="9525">
            <a:noFill/>
            <a:miter lim="800000"/>
            <a:headEnd/>
            <a:tailEnd/>
          </a:ln>
        </p:spPr>
        <p:txBody>
          <a:bodyPr>
            <a:spAutoFit/>
          </a:bodyPr>
          <a:lstStyle/>
          <a:p>
            <a:pPr algn="l"/>
            <a:r>
              <a:rPr lang="en-US" sz="2400" dirty="0">
                <a:sym typeface="Symbol" pitchFamily="18" charset="2"/>
              </a:rPr>
              <a:t>La </a:t>
            </a:r>
            <a:r>
              <a:rPr lang="en-US" sz="2400" dirty="0" err="1">
                <a:sym typeface="Symbol" pitchFamily="18" charset="2"/>
              </a:rPr>
              <a:t>pregabalina</a:t>
            </a:r>
            <a:r>
              <a:rPr lang="en-US" sz="2400" dirty="0">
                <a:sym typeface="Symbol" pitchFamily="18" charset="2"/>
              </a:rPr>
              <a:t> se </a:t>
            </a:r>
            <a:r>
              <a:rPr lang="en-US" sz="2400" dirty="0" err="1">
                <a:sym typeface="Symbol" pitchFamily="18" charset="2"/>
              </a:rPr>
              <a:t>une</a:t>
            </a:r>
            <a:r>
              <a:rPr lang="en-US" sz="2400" dirty="0">
                <a:sym typeface="Symbol" pitchFamily="18" charset="2"/>
              </a:rPr>
              <a:t> </a:t>
            </a:r>
            <a:r>
              <a:rPr lang="en-US" sz="2400" dirty="0" err="1">
                <a:sym typeface="Symbol" pitchFamily="18" charset="2"/>
              </a:rPr>
              <a:t>potentemente</a:t>
            </a:r>
            <a:r>
              <a:rPr lang="en-US" sz="2400" dirty="0">
                <a:sym typeface="Symbol" pitchFamily="18" charset="2"/>
              </a:rPr>
              <a:t> a la </a:t>
            </a:r>
            <a:r>
              <a:rPr lang="en-US" sz="2400" dirty="0" err="1">
                <a:sym typeface="Symbol" pitchFamily="18" charset="2"/>
              </a:rPr>
              <a:t>subunidad</a:t>
            </a:r>
            <a:r>
              <a:rPr lang="en-US" sz="2400" dirty="0">
                <a:sym typeface="Symbol" pitchFamily="18" charset="2"/>
              </a:rPr>
              <a:t> </a:t>
            </a:r>
            <a:r>
              <a:rPr lang="en-GB" sz="2400" dirty="0">
                <a:sym typeface="Symbol" pitchFamily="18" charset="2"/>
              </a:rPr>
              <a:t>2- </a:t>
            </a:r>
            <a:r>
              <a:rPr lang="en-US" sz="2400" dirty="0">
                <a:sym typeface="Symbol" pitchFamily="18" charset="2"/>
              </a:rPr>
              <a:t>en el </a:t>
            </a:r>
            <a:r>
              <a:rPr lang="en-US" sz="2400" dirty="0" err="1">
                <a:sym typeface="Symbol" pitchFamily="18" charset="2"/>
              </a:rPr>
              <a:t>cerebro</a:t>
            </a:r>
            <a:r>
              <a:rPr lang="en-US" sz="2400" dirty="0">
                <a:sym typeface="Symbol" pitchFamily="18" charset="2"/>
              </a:rPr>
              <a:t>, </a:t>
            </a:r>
            <a:r>
              <a:rPr lang="en-US" sz="2400" dirty="0" err="1">
                <a:sym typeface="Symbol" pitchFamily="18" charset="2"/>
              </a:rPr>
              <a:t>desencadenando</a:t>
            </a:r>
            <a:r>
              <a:rPr lang="en-US" sz="2400" dirty="0">
                <a:sym typeface="Symbol" pitchFamily="18" charset="2"/>
              </a:rPr>
              <a:t>:</a:t>
            </a:r>
          </a:p>
          <a:p>
            <a:pPr algn="l"/>
            <a:endParaRPr lang="en-US" sz="2400" dirty="0">
              <a:sym typeface="Symbol" pitchFamily="18" charset="2"/>
            </a:endParaRPr>
          </a:p>
          <a:p>
            <a:pPr lvl="1" algn="l"/>
            <a:r>
              <a:rPr lang="en-US" sz="2400" dirty="0">
                <a:sym typeface="Symbol" pitchFamily="18" charset="2"/>
              </a:rPr>
              <a:t>  1.- </a:t>
            </a:r>
            <a:r>
              <a:rPr lang="en-US" sz="2400" dirty="0" err="1">
                <a:sym typeface="Symbol" pitchFamily="18" charset="2"/>
              </a:rPr>
              <a:t>Reducción</a:t>
            </a:r>
            <a:r>
              <a:rPr lang="en-US" sz="2400" dirty="0">
                <a:sym typeface="Symbol" pitchFamily="18" charset="2"/>
              </a:rPr>
              <a:t> del </a:t>
            </a:r>
            <a:r>
              <a:rPr lang="en-US" sz="2400" dirty="0" err="1">
                <a:sym typeface="Symbol" pitchFamily="18" charset="2"/>
              </a:rPr>
              <a:t>flujo</a:t>
            </a:r>
            <a:r>
              <a:rPr lang="en-US" sz="2400" dirty="0">
                <a:sym typeface="Symbol" pitchFamily="18" charset="2"/>
              </a:rPr>
              <a:t> de </a:t>
            </a:r>
            <a:r>
              <a:rPr lang="en-US" sz="2400" dirty="0" err="1">
                <a:sym typeface="Symbol" pitchFamily="18" charset="2"/>
              </a:rPr>
              <a:t>iones</a:t>
            </a:r>
            <a:r>
              <a:rPr lang="en-US" sz="2400" dirty="0">
                <a:sym typeface="Symbol" pitchFamily="18" charset="2"/>
              </a:rPr>
              <a:t> </a:t>
            </a:r>
            <a:r>
              <a:rPr lang="en-US" sz="2400" dirty="0" err="1">
                <a:sym typeface="Symbol" pitchFamily="18" charset="2"/>
              </a:rPr>
              <a:t>calcio</a:t>
            </a:r>
            <a:r>
              <a:rPr lang="en-US" sz="2400" dirty="0">
                <a:sym typeface="Symbol" pitchFamily="18" charset="2"/>
              </a:rPr>
              <a:t> </a:t>
            </a:r>
            <a:r>
              <a:rPr lang="en-US" sz="2400" dirty="0" err="1">
                <a:sym typeface="Symbol" pitchFamily="18" charset="2"/>
              </a:rPr>
              <a:t>inducido</a:t>
            </a:r>
            <a:r>
              <a:rPr lang="en-US" sz="2400" dirty="0">
                <a:sym typeface="Symbol" pitchFamily="18" charset="2"/>
              </a:rPr>
              <a:t> </a:t>
            </a:r>
            <a:r>
              <a:rPr lang="en-US" sz="2400" dirty="0" err="1">
                <a:sym typeface="Symbol" pitchFamily="18" charset="2"/>
              </a:rPr>
              <a:t>por</a:t>
            </a:r>
            <a:r>
              <a:rPr lang="en-US" sz="2400" dirty="0">
                <a:sym typeface="Symbol" pitchFamily="18" charset="2"/>
              </a:rPr>
              <a:t>  la </a:t>
            </a:r>
            <a:r>
              <a:rPr lang="en-US" sz="2400" dirty="0" err="1">
                <a:sym typeface="Symbol" pitchFamily="18" charset="2"/>
              </a:rPr>
              <a:t>despolarización</a:t>
            </a:r>
            <a:r>
              <a:rPr lang="en-US" sz="2400" dirty="0">
                <a:sym typeface="Symbol" pitchFamily="18" charset="2"/>
              </a:rPr>
              <a:t> </a:t>
            </a:r>
            <a:r>
              <a:rPr lang="en-US" sz="2400" dirty="0" err="1">
                <a:sym typeface="Symbol" pitchFamily="18" charset="2"/>
              </a:rPr>
              <a:t>hacia</a:t>
            </a:r>
            <a:r>
              <a:rPr lang="en-US" sz="2400" dirty="0">
                <a:sym typeface="Symbol" pitchFamily="18" charset="2"/>
              </a:rPr>
              <a:t> el interior de </a:t>
            </a:r>
            <a:r>
              <a:rPr lang="en-US" sz="2400" dirty="0" err="1">
                <a:sym typeface="Symbol" pitchFamily="18" charset="2"/>
              </a:rPr>
              <a:t>las</a:t>
            </a:r>
            <a:r>
              <a:rPr lang="en-US" sz="2400" dirty="0">
                <a:sym typeface="Symbol" pitchFamily="18" charset="2"/>
              </a:rPr>
              <a:t> </a:t>
            </a:r>
            <a:r>
              <a:rPr lang="en-US" sz="2400" dirty="0" err="1">
                <a:sym typeface="Symbol" pitchFamily="18" charset="2"/>
              </a:rPr>
              <a:t>células</a:t>
            </a:r>
            <a:r>
              <a:rPr lang="en-US" sz="2400" dirty="0">
                <a:sym typeface="Symbol" pitchFamily="18" charset="2"/>
              </a:rPr>
              <a:t>.</a:t>
            </a:r>
          </a:p>
          <a:p>
            <a:pPr lvl="1" algn="l"/>
            <a:endParaRPr lang="en-US" sz="2400" dirty="0">
              <a:sym typeface="Symbol" pitchFamily="18" charset="2"/>
            </a:endParaRPr>
          </a:p>
          <a:p>
            <a:pPr lvl="1" algn="l"/>
            <a:r>
              <a:rPr lang="en-US" sz="2400" dirty="0">
                <a:sym typeface="Symbol" pitchFamily="18" charset="2"/>
              </a:rPr>
              <a:t>  2</a:t>
            </a:r>
            <a:r>
              <a:rPr lang="en-US" sz="2400" u="sng" dirty="0">
                <a:sym typeface="Symbol" pitchFamily="18" charset="2"/>
              </a:rPr>
              <a:t>.- </a:t>
            </a:r>
            <a:r>
              <a:rPr lang="en-US" sz="2400" u="sng" dirty="0" err="1">
                <a:sym typeface="Symbol" pitchFamily="18" charset="2"/>
              </a:rPr>
              <a:t>Reducción</a:t>
            </a:r>
            <a:r>
              <a:rPr lang="en-US" sz="2400" u="sng" dirty="0">
                <a:sym typeface="Symbol" pitchFamily="18" charset="2"/>
              </a:rPr>
              <a:t> en la </a:t>
            </a:r>
            <a:r>
              <a:rPr lang="en-US" sz="2400" u="sng" dirty="0" err="1">
                <a:sym typeface="Symbol" pitchFamily="18" charset="2"/>
              </a:rPr>
              <a:t>liberación</a:t>
            </a:r>
            <a:r>
              <a:rPr lang="en-US" sz="2400" u="sng" dirty="0">
                <a:sym typeface="Symbol" pitchFamily="18" charset="2"/>
              </a:rPr>
              <a:t> de </a:t>
            </a:r>
            <a:r>
              <a:rPr lang="en-US" sz="2400" u="sng" dirty="0" err="1">
                <a:sym typeface="Symbol" pitchFamily="18" charset="2"/>
              </a:rPr>
              <a:t>neurotransmisores</a:t>
            </a:r>
            <a:r>
              <a:rPr lang="en-US" sz="2400" u="sng" dirty="0">
                <a:sym typeface="Symbol" pitchFamily="18" charset="2"/>
              </a:rPr>
              <a:t> </a:t>
            </a:r>
            <a:r>
              <a:rPr lang="en-US" sz="2400" u="sng" dirty="0" err="1">
                <a:sym typeface="Symbol" pitchFamily="18" charset="2"/>
              </a:rPr>
              <a:t>excitadores</a:t>
            </a:r>
            <a:r>
              <a:rPr lang="en-US" sz="2400" dirty="0">
                <a:sym typeface="Symbol" pitchFamily="18" charset="2"/>
              </a:rPr>
              <a:t>: </a:t>
            </a:r>
            <a:r>
              <a:rPr lang="en-US" sz="2400" dirty="0" err="1">
                <a:sym typeface="Symbol" pitchFamily="18" charset="2"/>
              </a:rPr>
              <a:t>glutamato</a:t>
            </a:r>
            <a:r>
              <a:rPr lang="en-US" sz="2400" dirty="0">
                <a:sym typeface="Symbol" pitchFamily="18" charset="2"/>
              </a:rPr>
              <a:t>, </a:t>
            </a:r>
            <a:r>
              <a:rPr lang="en-US" sz="2400" dirty="0" err="1">
                <a:sym typeface="Symbol" pitchFamily="18" charset="2"/>
              </a:rPr>
              <a:t>noradrenalina</a:t>
            </a:r>
            <a:r>
              <a:rPr lang="en-US" sz="2400" dirty="0">
                <a:sym typeface="Symbol" pitchFamily="18" charset="2"/>
              </a:rPr>
              <a:t> y </a:t>
            </a:r>
            <a:r>
              <a:rPr lang="en-US" sz="2400" dirty="0" err="1">
                <a:sym typeface="Symbol" pitchFamily="18" charset="2"/>
              </a:rPr>
              <a:t>sustancia</a:t>
            </a:r>
            <a:r>
              <a:rPr lang="en-US" sz="2400" dirty="0">
                <a:sym typeface="Symbol" pitchFamily="18" charset="2"/>
              </a:rPr>
              <a:t> P.</a:t>
            </a:r>
          </a:p>
          <a:p>
            <a:pPr algn="l"/>
            <a:r>
              <a:rPr lang="en-US" b="1" i="1" dirty="0">
                <a:sym typeface="Symbol" pitchFamily="18" charset="2"/>
              </a:rPr>
              <a:t>			(French et al. Neurology 2003; 60:1631-37).</a:t>
            </a:r>
          </a:p>
          <a:p>
            <a:pPr algn="l">
              <a:spcBef>
                <a:spcPct val="50000"/>
              </a:spcBef>
            </a:pPr>
            <a:endParaRPr lang="es-ES" b="1" i="1" dirty="0">
              <a:solidFill>
                <a:srgbClr val="00FFFF"/>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1060450"/>
            <a:ext cx="7886700" cy="4690534"/>
          </a:xfrm>
        </p:spPr>
        <p:txBody>
          <a:bodyPr>
            <a:normAutofit/>
          </a:bodyPr>
          <a:lstStyle/>
          <a:p>
            <a:pPr marL="0" indent="0">
              <a:buNone/>
            </a:pPr>
            <a:r>
              <a:rPr lang="es-ES_tradnl" sz="1500" dirty="0"/>
              <a:t>Anticonvulsivantes</a:t>
            </a:r>
          </a:p>
          <a:p>
            <a:r>
              <a:rPr lang="es-ES_tradnl" sz="1500" dirty="0"/>
              <a:t>Se consideran fármacos de 2a línea cuando los fármacos de 1a línea no son eficaces o se toleran mal.</a:t>
            </a:r>
          </a:p>
          <a:p>
            <a:r>
              <a:rPr lang="es-ES_tradnl" sz="1500" dirty="0"/>
              <a:t>Efecto sobre Ansiedad. Agitación. Impulsividad. Agresividad. Hostilidad </a:t>
            </a:r>
          </a:p>
          <a:p>
            <a:pPr marL="0" indent="0">
              <a:buNone/>
            </a:pPr>
            <a:r>
              <a:rPr lang="es-ES_tradnl" sz="1500" dirty="0"/>
              <a:t>A. clásicos: problemas de tolerabilidad</a:t>
            </a:r>
          </a:p>
          <a:p>
            <a:pPr>
              <a:buFont typeface="Wingdings" charset="2"/>
              <a:buChar char="ü"/>
            </a:pPr>
            <a:r>
              <a:rPr lang="es-ES_tradnl" sz="1500" dirty="0" err="1"/>
              <a:t>Carbamacepina</a:t>
            </a:r>
            <a:r>
              <a:rPr lang="es-ES_tradnl" sz="1500" dirty="0"/>
              <a:t>,</a:t>
            </a:r>
          </a:p>
          <a:p>
            <a:pPr>
              <a:buFont typeface="Wingdings" charset="2"/>
              <a:buChar char="ü"/>
            </a:pPr>
            <a:r>
              <a:rPr lang="es-ES_tradnl" sz="1500" dirty="0" err="1"/>
              <a:t>Valproato</a:t>
            </a:r>
            <a:endParaRPr lang="es-ES_tradnl" sz="1500" dirty="0"/>
          </a:p>
          <a:p>
            <a:pPr marL="0" indent="0">
              <a:buNone/>
            </a:pPr>
            <a:r>
              <a:rPr lang="es-ES_tradnl" sz="1500" dirty="0"/>
              <a:t>A. Modernos: mejor tolerados</a:t>
            </a:r>
          </a:p>
          <a:p>
            <a:pPr>
              <a:buFont typeface="Wingdings" charset="2"/>
              <a:buChar char="ü"/>
            </a:pPr>
            <a:r>
              <a:rPr lang="es-ES_tradnl" sz="1500" dirty="0" err="1"/>
              <a:t>Gabapentina</a:t>
            </a:r>
            <a:endParaRPr lang="es-ES_tradnl" sz="1500" dirty="0"/>
          </a:p>
          <a:p>
            <a:pPr>
              <a:buFont typeface="Wingdings" charset="2"/>
              <a:buChar char="ü"/>
            </a:pPr>
            <a:r>
              <a:rPr lang="es-ES_tradnl" sz="1500" dirty="0" err="1"/>
              <a:t>Lamotrigina</a:t>
            </a:r>
            <a:endParaRPr lang="es-ES_tradnl" sz="1500" dirty="0"/>
          </a:p>
          <a:p>
            <a:pPr>
              <a:buFont typeface="Wingdings" charset="2"/>
              <a:buChar char="ü"/>
            </a:pPr>
            <a:r>
              <a:rPr lang="es-ES_tradnl" sz="1500" dirty="0"/>
              <a:t>Topiramato</a:t>
            </a:r>
          </a:p>
          <a:p>
            <a:pPr>
              <a:buFont typeface="Wingdings" charset="2"/>
              <a:buChar char="ü"/>
            </a:pPr>
            <a:r>
              <a:rPr lang="es-ES_tradnl" sz="1500" dirty="0" err="1"/>
              <a:t>Zonisamida</a:t>
            </a:r>
            <a:endParaRPr lang="es-ES_tradnl" sz="1500" dirty="0"/>
          </a:p>
          <a:p>
            <a:r>
              <a:rPr lang="es-ES_tradnl" sz="1500" dirty="0"/>
              <a:t>Disfunción cognitiva: TOP &gt; GBP &gt; CBZ &gt; LAM</a:t>
            </a:r>
          </a:p>
        </p:txBody>
      </p:sp>
    </p:spTree>
    <p:extLst>
      <p:ext uri="{BB962C8B-B14F-4D97-AF65-F5344CB8AC3E}">
        <p14:creationId xmlns:p14="http://schemas.microsoft.com/office/powerpoint/2010/main" val="34695595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1145117"/>
            <a:ext cx="7886700" cy="4344856"/>
          </a:xfrm>
        </p:spPr>
        <p:txBody>
          <a:bodyPr/>
          <a:lstStyle/>
          <a:p>
            <a:r>
              <a:rPr lang="es-ES_tradnl" sz="1500" dirty="0" err="1"/>
              <a:t>Carbamacepina</a:t>
            </a:r>
            <a:r>
              <a:rPr lang="es-ES_tradnl" sz="1500" dirty="0"/>
              <a:t>: 300-600mg/día. Es el que tiene más grado de evidencia, Eficaz en los subdominios de la agresividad, hostilidad y agitación. Escasa disfunción cognitiva. Limitan su uso su perfil desfavorable de efectos adversos y de interacciones farmacológicas.</a:t>
            </a:r>
          </a:p>
          <a:p>
            <a:r>
              <a:rPr lang="es-ES_tradnl" sz="1500" dirty="0"/>
              <a:t>Valproico500-1000 mg/día Actualmente hay evidencia para no recomendar su uso de en el </a:t>
            </a:r>
            <a:r>
              <a:rPr lang="es-ES_tradnl" sz="1500" dirty="0" err="1"/>
              <a:t>Tto</a:t>
            </a:r>
            <a:r>
              <a:rPr lang="es-ES_tradnl" sz="1500" dirty="0"/>
              <a:t> de la agitación y agresividad asociadas a la demencia.</a:t>
            </a:r>
          </a:p>
          <a:p>
            <a:r>
              <a:rPr lang="es-ES_tradnl" sz="1500" dirty="0"/>
              <a:t>Gabapentina600-1200 mg/día Ha demostrado ser eficaz y segura en el </a:t>
            </a:r>
            <a:r>
              <a:rPr lang="es-ES_tradnl" sz="1500" dirty="0" err="1"/>
              <a:t>Tto</a:t>
            </a:r>
            <a:r>
              <a:rPr lang="es-ES_tradnl" sz="1500" dirty="0"/>
              <a:t> de las alteraciones conductuales asociadas a la demencia aunque faltan más ensayos clínicos. Limitada eficacia para la agitación.</a:t>
            </a:r>
          </a:p>
          <a:p>
            <a:r>
              <a:rPr lang="es-ES_tradnl" sz="1500" dirty="0"/>
              <a:t>Topiramato 25-100 md/día. No se recomienda su uso generalizado por efectos deletéreos a nivel cognitivo. Un estudio señala que a dosis bajas (25-50 mg/d) podría ser tan eficaz como RIS, en monoterapia o combinado con otros APA, en el </a:t>
            </a:r>
            <a:r>
              <a:rPr lang="es-ES_tradnl" sz="1500" dirty="0" err="1"/>
              <a:t>Tto</a:t>
            </a:r>
            <a:r>
              <a:rPr lang="es-ES_tradnl" sz="1500" dirty="0"/>
              <a:t> de la agresividad asociada a la demencia.</a:t>
            </a:r>
          </a:p>
          <a:p>
            <a:r>
              <a:rPr lang="es-ES_tradnl" sz="1500" dirty="0"/>
              <a:t>Lamotrigina100-200 mg/día Puede ser eficaz para tratar la agresividad, agitación, y síntomas maniacos y depresivos asociados a la demencia, pero se necesitan estudios. Buen perfil cognitivo.</a:t>
            </a:r>
          </a:p>
          <a:p>
            <a:r>
              <a:rPr lang="es-ES_tradnl" sz="1500" dirty="0"/>
              <a:t>Zonisamida25-100 mg/día</a:t>
            </a:r>
          </a:p>
          <a:p>
            <a:r>
              <a:rPr lang="es-ES_tradnl" sz="1500" dirty="0" err="1"/>
              <a:t>Oxcarbamacepina</a:t>
            </a:r>
            <a:r>
              <a:rPr lang="es-ES_tradnl" sz="1500" dirty="0"/>
              <a:t> Apenas hay datos. Atención a la hiponatremia</a:t>
            </a:r>
          </a:p>
          <a:p>
            <a:endParaRPr lang="es-ES_tradnl" dirty="0"/>
          </a:p>
        </p:txBody>
      </p:sp>
    </p:spTree>
    <p:extLst>
      <p:ext uri="{BB962C8B-B14F-4D97-AF65-F5344CB8AC3E}">
        <p14:creationId xmlns:p14="http://schemas.microsoft.com/office/powerpoint/2010/main" val="11981100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ChangeArrowheads="1"/>
          </p:cNvSpPr>
          <p:nvPr/>
        </p:nvSpPr>
        <p:spPr bwMode="auto">
          <a:xfrm>
            <a:off x="323528" y="1863405"/>
            <a:ext cx="8640960" cy="2339102"/>
          </a:xfrm>
          <a:prstGeom prst="rect">
            <a:avLst/>
          </a:prstGeom>
          <a:noFill/>
          <a:ln w="9525">
            <a:noFill/>
            <a:miter lim="800000"/>
            <a:headEnd/>
            <a:tailEnd/>
          </a:ln>
        </p:spPr>
        <p:txBody>
          <a:bodyPr wrap="square" anchor="ctr">
            <a:spAutoFit/>
          </a:bodyPr>
          <a:lstStyle/>
          <a:p>
            <a:pPr algn="just"/>
            <a:r>
              <a:rPr lang="es-ES" b="1" dirty="0"/>
              <a:t>TRATAMIENTO DE LOS EPISODIOS DE AGITACIÓN NOCTURNA CON QUETIAPINA Y PREGABALINA EN PACIENTES ANCIANOS DIAGNOSTICADOS DE DEMENCIA VASCULAR SUBCORTICAL</a:t>
            </a:r>
          </a:p>
          <a:p>
            <a:endParaRPr lang="es-ES" b="1" dirty="0">
              <a:solidFill>
                <a:srgbClr val="00FFFF"/>
              </a:solidFill>
            </a:endParaRPr>
          </a:p>
          <a:p>
            <a:r>
              <a:rPr lang="es-ES" sz="1000" b="1" dirty="0"/>
              <a:t> L.M. GARCIA SANTOS*; M. MARTÍNEZ CAMACHO**; E. RODRÍGUEZ JIMÉNEZ**; L.J. FERNÁNDEZ CLEMENTE***; M.D. LÓPEZ PIZARRO**** </a:t>
            </a:r>
          </a:p>
          <a:p>
            <a:r>
              <a:rPr lang="es-ES" sz="1200" b="1" dirty="0"/>
              <a:t>          </a:t>
            </a:r>
          </a:p>
          <a:p>
            <a:r>
              <a:rPr lang="es-ES" sz="1200" b="1" dirty="0"/>
              <a:t> </a:t>
            </a:r>
            <a:r>
              <a:rPr lang="es-ES" sz="1000" b="1" dirty="0"/>
              <a:t>*Unidad de Psicogeriatría. Hospital Virgen del Valle. Toledo</a:t>
            </a:r>
          </a:p>
          <a:p>
            <a:r>
              <a:rPr lang="es-ES" sz="1000" b="1" dirty="0"/>
              <a:t> **Servicio de Farmacia. Hospital Virgen del Valle. Toledo</a:t>
            </a:r>
          </a:p>
          <a:p>
            <a:r>
              <a:rPr lang="es-ES" sz="1000" b="1" dirty="0"/>
              <a:t> ***Servicio de Psiquiatría. Hospital Provincial de la Misericordia. Toledo</a:t>
            </a:r>
          </a:p>
          <a:p>
            <a:r>
              <a:rPr lang="es-ES" sz="1000" b="1" dirty="0"/>
              <a:t>  ****Servicio de Radiodiagnóstico. Hospital Campo Arañuelo. </a:t>
            </a:r>
            <a:r>
              <a:rPr lang="es-ES" sz="1000" b="1" dirty="0" err="1"/>
              <a:t>Navalmoral</a:t>
            </a:r>
            <a:r>
              <a:rPr lang="es-ES" sz="1000" b="1" dirty="0"/>
              <a:t> de la Mata. Cáceres    </a:t>
            </a:r>
          </a:p>
          <a:p>
            <a:pPr eaLnBrk="0" hangingPunct="0"/>
            <a:endParaRPr lang="es-ES" sz="1000" b="1"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539750" y="2492375"/>
            <a:ext cx="7772400" cy="1143000"/>
          </a:xfrm>
        </p:spPr>
        <p:txBody>
          <a:bodyPr/>
          <a:lstStyle/>
          <a:p>
            <a:pPr algn="ctr" eaLnBrk="1" hangingPunct="1">
              <a:defRPr/>
            </a:pPr>
            <a:r>
              <a:rPr lang="es-ES" sz="5400" u="sng" dirty="0">
                <a:solidFill>
                  <a:srgbClr val="FF0000"/>
                </a:solidFill>
                <a:latin typeface="+mn-lt"/>
              </a:rPr>
              <a:t>NEUROLÉPTICO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ChangeArrowheads="1"/>
          </p:cNvSpPr>
          <p:nvPr>
            <p:ph sz="half" idx="1"/>
          </p:nvPr>
        </p:nvSpPr>
        <p:spPr>
          <a:xfrm>
            <a:off x="323850" y="2205038"/>
            <a:ext cx="4392166" cy="4038600"/>
          </a:xfrm>
        </p:spPr>
        <p:txBody>
          <a:bodyPr>
            <a:normAutofit lnSpcReduction="10000"/>
          </a:bodyPr>
          <a:lstStyle/>
          <a:p>
            <a:pPr marL="420624" indent="-384048" eaLnBrk="1" fontAlgn="auto" hangingPunct="1">
              <a:spcAft>
                <a:spcPts val="0"/>
              </a:spcAft>
              <a:buFont typeface="Wingdings" pitchFamily="2" charset="2"/>
              <a:buNone/>
              <a:defRPr/>
            </a:pPr>
            <a:r>
              <a:rPr lang="es-ES" sz="2100" u="sng" dirty="0"/>
              <a:t>Antagonistas</a:t>
            </a:r>
            <a:r>
              <a:rPr lang="es-ES" sz="2100" dirty="0"/>
              <a:t> de los receptores </a:t>
            </a:r>
            <a:r>
              <a:rPr lang="es-ES" sz="2100" b="1" u="sng" dirty="0"/>
              <a:t>D2.</a:t>
            </a:r>
          </a:p>
          <a:p>
            <a:pPr marL="420624" indent="-384048" eaLnBrk="1" fontAlgn="auto" hangingPunct="1">
              <a:spcAft>
                <a:spcPts val="0"/>
              </a:spcAft>
              <a:buFont typeface="Wingdings" pitchFamily="2" charset="2"/>
              <a:buNone/>
              <a:defRPr/>
            </a:pPr>
            <a:endParaRPr lang="es-ES" sz="2100" u="sng" dirty="0"/>
          </a:p>
          <a:p>
            <a:pPr marL="420624" indent="-384048" algn="just" eaLnBrk="1" fontAlgn="auto" hangingPunct="1">
              <a:spcAft>
                <a:spcPts val="0"/>
              </a:spcAft>
              <a:buFont typeface="Wingdings" pitchFamily="2" charset="2"/>
              <a:buNone/>
              <a:defRPr/>
            </a:pPr>
            <a:r>
              <a:rPr lang="es-ES" sz="2100" u="sng" dirty="0"/>
              <a:t>Producen  importante </a:t>
            </a:r>
            <a:r>
              <a:rPr lang="es-ES" sz="2100" dirty="0"/>
              <a:t>sintomatología </a:t>
            </a:r>
            <a:r>
              <a:rPr lang="es-ES" sz="2100" dirty="0" err="1"/>
              <a:t>extrapiramidal</a:t>
            </a:r>
            <a:r>
              <a:rPr lang="es-ES" sz="2100" dirty="0"/>
              <a:t>. </a:t>
            </a:r>
          </a:p>
          <a:p>
            <a:pPr marL="420624" indent="-384048" eaLnBrk="1" fontAlgn="auto" hangingPunct="1">
              <a:spcAft>
                <a:spcPts val="0"/>
              </a:spcAft>
              <a:buFont typeface="Wingdings" pitchFamily="2" charset="2"/>
              <a:buNone/>
              <a:defRPr/>
            </a:pPr>
            <a:endParaRPr lang="es-ES" sz="2100" dirty="0"/>
          </a:p>
          <a:p>
            <a:pPr marL="420624" indent="-384048" eaLnBrk="1" fontAlgn="auto" hangingPunct="1">
              <a:spcAft>
                <a:spcPts val="0"/>
              </a:spcAft>
              <a:buFont typeface="Wingdings" pitchFamily="2" charset="2"/>
              <a:buNone/>
              <a:defRPr/>
            </a:pPr>
            <a:r>
              <a:rPr lang="es-ES" sz="2100" u="sng" dirty="0"/>
              <a:t>Aumentan</a:t>
            </a:r>
            <a:r>
              <a:rPr lang="es-ES" sz="2100" dirty="0"/>
              <a:t> la liberación de prolactina.</a:t>
            </a:r>
          </a:p>
          <a:p>
            <a:pPr marL="420624" indent="-384048" eaLnBrk="1" fontAlgn="auto" hangingPunct="1">
              <a:spcAft>
                <a:spcPts val="0"/>
              </a:spcAft>
              <a:buFont typeface="Wingdings" pitchFamily="2" charset="2"/>
              <a:buNone/>
              <a:defRPr/>
            </a:pPr>
            <a:endParaRPr lang="es-ES" sz="2100" dirty="0"/>
          </a:p>
          <a:p>
            <a:pPr marL="420624" indent="-384048" eaLnBrk="1" fontAlgn="auto" hangingPunct="1">
              <a:spcAft>
                <a:spcPts val="0"/>
              </a:spcAft>
              <a:buFont typeface="Wingdings" pitchFamily="2" charset="2"/>
              <a:buNone/>
              <a:defRPr/>
            </a:pPr>
            <a:r>
              <a:rPr lang="es-ES" sz="2100" u="sng" dirty="0"/>
              <a:t>Mejoran poco</a:t>
            </a:r>
            <a:r>
              <a:rPr lang="es-ES" sz="2100" dirty="0"/>
              <a:t> los síntomas negativos y cognitivos.</a:t>
            </a:r>
          </a:p>
          <a:p>
            <a:pPr marL="420624" indent="-384048" eaLnBrk="1" fontAlgn="auto" hangingPunct="1">
              <a:spcAft>
                <a:spcPts val="0"/>
              </a:spcAft>
              <a:buFont typeface="Wingdings" pitchFamily="2" charset="2"/>
              <a:buNone/>
              <a:defRPr/>
            </a:pPr>
            <a:endParaRPr lang="es-ES" sz="2100" dirty="0">
              <a:solidFill>
                <a:srgbClr val="0066FF"/>
              </a:solidFill>
            </a:endParaRPr>
          </a:p>
          <a:p>
            <a:pPr marL="420624" indent="-384048" eaLnBrk="1" fontAlgn="auto" hangingPunct="1">
              <a:spcAft>
                <a:spcPts val="0"/>
              </a:spcAft>
              <a:buFont typeface="Wingdings" pitchFamily="2" charset="2"/>
              <a:buNone/>
              <a:defRPr/>
            </a:pPr>
            <a:endParaRPr lang="es-ES" sz="2500" dirty="0">
              <a:solidFill>
                <a:srgbClr val="FFFF00"/>
              </a:solidFill>
            </a:endParaRPr>
          </a:p>
          <a:p>
            <a:pPr marL="420624" indent="-384048" eaLnBrk="1" fontAlgn="auto" hangingPunct="1">
              <a:spcAft>
                <a:spcPts val="0"/>
              </a:spcAft>
              <a:buFont typeface="Wingdings" pitchFamily="2" charset="2"/>
              <a:buNone/>
              <a:defRPr/>
            </a:pPr>
            <a:endParaRPr lang="es-ES" sz="2500" u="sng" dirty="0">
              <a:solidFill>
                <a:srgbClr val="FFFF00"/>
              </a:solidFill>
            </a:endParaRPr>
          </a:p>
          <a:p>
            <a:pPr marL="420624" indent="-384048" eaLnBrk="1" fontAlgn="auto" hangingPunct="1">
              <a:spcAft>
                <a:spcPts val="0"/>
              </a:spcAft>
              <a:buFont typeface="Wingdings" pitchFamily="2" charset="2"/>
              <a:buNone/>
              <a:defRPr/>
            </a:pPr>
            <a:endParaRPr lang="es-ES" sz="2500" u="sng" dirty="0">
              <a:solidFill>
                <a:srgbClr val="FFFF00"/>
              </a:solidFill>
            </a:endParaRPr>
          </a:p>
          <a:p>
            <a:pPr marL="420624" indent="-384048" eaLnBrk="1" fontAlgn="auto" hangingPunct="1">
              <a:spcAft>
                <a:spcPts val="0"/>
              </a:spcAft>
              <a:buFont typeface="Wingdings" pitchFamily="2" charset="2"/>
              <a:buNone/>
              <a:defRPr/>
            </a:pPr>
            <a:endParaRPr lang="es-ES" sz="2500" u="sng" dirty="0">
              <a:solidFill>
                <a:srgbClr val="FFFF00"/>
              </a:solidFill>
            </a:endParaRPr>
          </a:p>
          <a:p>
            <a:pPr marL="420624" indent="-384048" eaLnBrk="1" fontAlgn="auto" hangingPunct="1">
              <a:spcAft>
                <a:spcPts val="0"/>
              </a:spcAft>
              <a:buFont typeface="Wingdings" pitchFamily="2" charset="2"/>
              <a:buNone/>
              <a:defRPr/>
            </a:pPr>
            <a:endParaRPr lang="es-ES" sz="2500" u="sng" dirty="0">
              <a:solidFill>
                <a:srgbClr val="FFFF00"/>
              </a:solidFill>
            </a:endParaRPr>
          </a:p>
          <a:p>
            <a:pPr marL="420624" indent="-384048" eaLnBrk="1" fontAlgn="auto" hangingPunct="1">
              <a:spcAft>
                <a:spcPts val="0"/>
              </a:spcAft>
              <a:buFont typeface="Wingdings" pitchFamily="2" charset="2"/>
              <a:buNone/>
              <a:defRPr/>
            </a:pPr>
            <a:endParaRPr lang="es-ES" sz="2500" dirty="0"/>
          </a:p>
        </p:txBody>
      </p:sp>
      <p:sp>
        <p:nvSpPr>
          <p:cNvPr id="467971" name="Rectangle 3"/>
          <p:cNvSpPr>
            <a:spLocks noGrp="1" noChangeArrowheads="1"/>
          </p:cNvSpPr>
          <p:nvPr>
            <p:ph sz="half" idx="2"/>
          </p:nvPr>
        </p:nvSpPr>
        <p:spPr>
          <a:xfrm>
            <a:off x="4787900" y="2205038"/>
            <a:ext cx="4104580" cy="4038600"/>
          </a:xfrm>
        </p:spPr>
        <p:txBody>
          <a:bodyPr>
            <a:normAutofit lnSpcReduction="10000"/>
          </a:bodyPr>
          <a:lstStyle/>
          <a:p>
            <a:pPr marL="420624" indent="-384048" eaLnBrk="1" fontAlgn="auto" hangingPunct="1">
              <a:spcAft>
                <a:spcPts val="0"/>
              </a:spcAft>
              <a:buFont typeface="Wingdings" pitchFamily="2" charset="2"/>
              <a:buNone/>
              <a:defRPr/>
            </a:pPr>
            <a:r>
              <a:rPr lang="es-ES" sz="2100" u="sng" dirty="0"/>
              <a:t>Antagonistas</a:t>
            </a:r>
            <a:r>
              <a:rPr lang="es-ES" sz="2100" dirty="0"/>
              <a:t> de los receptores </a:t>
            </a:r>
            <a:r>
              <a:rPr lang="es-ES" sz="2100" b="1" u="sng" dirty="0"/>
              <a:t>D2</a:t>
            </a:r>
            <a:r>
              <a:rPr lang="es-ES" sz="2100" b="1" dirty="0"/>
              <a:t> </a:t>
            </a:r>
            <a:r>
              <a:rPr lang="es-ES" sz="2100" dirty="0"/>
              <a:t> y </a:t>
            </a:r>
            <a:r>
              <a:rPr lang="es-ES" sz="2100" b="1" dirty="0"/>
              <a:t> </a:t>
            </a:r>
            <a:r>
              <a:rPr lang="es-ES" sz="2100" b="1" u="sng" dirty="0"/>
              <a:t>5-HT2A </a:t>
            </a:r>
            <a:r>
              <a:rPr lang="es-ES" sz="2100" dirty="0"/>
              <a:t>.</a:t>
            </a:r>
          </a:p>
          <a:p>
            <a:pPr marL="420624" indent="-384048" eaLnBrk="1" fontAlgn="auto" hangingPunct="1">
              <a:spcAft>
                <a:spcPts val="0"/>
              </a:spcAft>
              <a:buFont typeface="Wingdings" pitchFamily="2" charset="2"/>
              <a:buNone/>
              <a:defRPr/>
            </a:pPr>
            <a:endParaRPr lang="es-ES" sz="2100" dirty="0"/>
          </a:p>
          <a:p>
            <a:pPr marL="420624" indent="-384048" eaLnBrk="1" fontAlgn="auto" hangingPunct="1">
              <a:spcAft>
                <a:spcPts val="0"/>
              </a:spcAft>
              <a:buFont typeface="Wingdings" pitchFamily="2" charset="2"/>
              <a:buNone/>
              <a:defRPr/>
            </a:pPr>
            <a:r>
              <a:rPr lang="es-ES" sz="2100" u="sng" dirty="0"/>
              <a:t>Producen menor</a:t>
            </a:r>
            <a:r>
              <a:rPr lang="es-ES" sz="2100" dirty="0"/>
              <a:t> sintomatología </a:t>
            </a:r>
          </a:p>
          <a:p>
            <a:pPr marL="420624" indent="-384048" eaLnBrk="1" fontAlgn="auto" hangingPunct="1">
              <a:spcAft>
                <a:spcPts val="0"/>
              </a:spcAft>
              <a:buFont typeface="Wingdings" pitchFamily="2" charset="2"/>
              <a:buNone/>
              <a:defRPr/>
            </a:pPr>
            <a:r>
              <a:rPr lang="es-ES" sz="2100" dirty="0" err="1"/>
              <a:t>Extrapiramidal</a:t>
            </a:r>
            <a:r>
              <a:rPr lang="es-ES" sz="2100" dirty="0"/>
              <a:t>. </a:t>
            </a:r>
          </a:p>
          <a:p>
            <a:pPr marL="420624" indent="-384048" eaLnBrk="1" fontAlgn="auto" hangingPunct="1">
              <a:spcAft>
                <a:spcPts val="0"/>
              </a:spcAft>
              <a:buFont typeface="Wingdings" pitchFamily="2" charset="2"/>
              <a:buNone/>
              <a:defRPr/>
            </a:pPr>
            <a:endParaRPr lang="es-ES" sz="2100" dirty="0"/>
          </a:p>
          <a:p>
            <a:pPr marL="420624" indent="-384048" eaLnBrk="1" fontAlgn="auto" hangingPunct="1">
              <a:spcAft>
                <a:spcPts val="0"/>
              </a:spcAft>
              <a:buFont typeface="Wingdings" pitchFamily="2" charset="2"/>
              <a:buNone/>
              <a:defRPr/>
            </a:pPr>
            <a:r>
              <a:rPr lang="es-ES" sz="2100" u="sng" dirty="0"/>
              <a:t>No estimulan tanto</a:t>
            </a:r>
            <a:r>
              <a:rPr lang="es-ES" sz="2100" dirty="0"/>
              <a:t> la liberación de prolactina.</a:t>
            </a:r>
          </a:p>
          <a:p>
            <a:pPr marL="420624" indent="-384048" eaLnBrk="1" fontAlgn="auto" hangingPunct="1">
              <a:spcAft>
                <a:spcPts val="0"/>
              </a:spcAft>
              <a:buFont typeface="Wingdings" pitchFamily="2" charset="2"/>
              <a:buNone/>
              <a:defRPr/>
            </a:pPr>
            <a:endParaRPr lang="es-ES" sz="2100" dirty="0"/>
          </a:p>
          <a:p>
            <a:pPr marL="420624" indent="-384048" eaLnBrk="1" fontAlgn="auto" hangingPunct="1">
              <a:spcAft>
                <a:spcPts val="0"/>
              </a:spcAft>
              <a:buFont typeface="Wingdings" pitchFamily="2" charset="2"/>
              <a:buNone/>
              <a:defRPr/>
            </a:pPr>
            <a:r>
              <a:rPr lang="es-ES" sz="2100" u="sng" dirty="0"/>
              <a:t>Mejoran de forma importante</a:t>
            </a:r>
            <a:r>
              <a:rPr lang="es-ES" sz="2100" dirty="0"/>
              <a:t> los síntomas negativos y cognitivos.</a:t>
            </a:r>
          </a:p>
        </p:txBody>
      </p:sp>
      <p:sp>
        <p:nvSpPr>
          <p:cNvPr id="106500" name="Text Box 4"/>
          <p:cNvSpPr txBox="1">
            <a:spLocks noChangeArrowheads="1"/>
          </p:cNvSpPr>
          <p:nvPr/>
        </p:nvSpPr>
        <p:spPr bwMode="auto">
          <a:xfrm>
            <a:off x="323850" y="549275"/>
            <a:ext cx="8496300" cy="519113"/>
          </a:xfrm>
          <a:prstGeom prst="rect">
            <a:avLst/>
          </a:prstGeom>
          <a:noFill/>
          <a:ln w="9525">
            <a:noFill/>
            <a:miter lim="800000"/>
            <a:headEnd/>
            <a:tailEnd/>
          </a:ln>
        </p:spPr>
        <p:txBody>
          <a:bodyPr>
            <a:spAutoFit/>
          </a:bodyPr>
          <a:lstStyle/>
          <a:p>
            <a:pPr algn="ctr">
              <a:spcBef>
                <a:spcPct val="50000"/>
              </a:spcBef>
            </a:pPr>
            <a:r>
              <a:rPr lang="es-ES" sz="2800" b="1" dirty="0"/>
              <a:t>DIFERENCIAS ENTRE LOS NEUROLÉPTICOS</a:t>
            </a:r>
          </a:p>
        </p:txBody>
      </p:sp>
      <p:sp>
        <p:nvSpPr>
          <p:cNvPr id="467973" name="Text Box 5"/>
          <p:cNvSpPr txBox="1">
            <a:spLocks noChangeArrowheads="1"/>
          </p:cNvSpPr>
          <p:nvPr/>
        </p:nvSpPr>
        <p:spPr bwMode="auto">
          <a:xfrm>
            <a:off x="539750" y="1773238"/>
            <a:ext cx="3671888" cy="396875"/>
          </a:xfrm>
          <a:prstGeom prst="rect">
            <a:avLst/>
          </a:prstGeom>
          <a:noFill/>
          <a:ln w="9525">
            <a:noFill/>
            <a:miter lim="800000"/>
            <a:headEnd/>
            <a:tailEnd/>
          </a:ln>
          <a:effectLst/>
        </p:spPr>
        <p:txBody>
          <a:bodyPr>
            <a:spAutoFit/>
          </a:bodyPr>
          <a:lstStyle/>
          <a:p>
            <a:pPr algn="ctr">
              <a:spcBef>
                <a:spcPct val="50000"/>
              </a:spcBef>
              <a:defRPr/>
            </a:pPr>
            <a:r>
              <a:rPr lang="es-ES" sz="2000" b="1" u="sng" dirty="0">
                <a:solidFill>
                  <a:srgbClr val="FF0000"/>
                </a:solidFill>
              </a:rPr>
              <a:t>TÍPICOS</a:t>
            </a:r>
          </a:p>
        </p:txBody>
      </p:sp>
      <p:sp>
        <p:nvSpPr>
          <p:cNvPr id="467974" name="Text Box 6"/>
          <p:cNvSpPr txBox="1">
            <a:spLocks noChangeArrowheads="1"/>
          </p:cNvSpPr>
          <p:nvPr/>
        </p:nvSpPr>
        <p:spPr bwMode="auto">
          <a:xfrm>
            <a:off x="5364163" y="1773238"/>
            <a:ext cx="2952750" cy="396875"/>
          </a:xfrm>
          <a:prstGeom prst="rect">
            <a:avLst/>
          </a:prstGeom>
          <a:noFill/>
          <a:ln w="9525">
            <a:noFill/>
            <a:miter lim="800000"/>
            <a:headEnd/>
            <a:tailEnd/>
          </a:ln>
          <a:effectLst/>
        </p:spPr>
        <p:txBody>
          <a:bodyPr>
            <a:spAutoFit/>
          </a:bodyPr>
          <a:lstStyle/>
          <a:p>
            <a:pPr algn="ctr">
              <a:spcBef>
                <a:spcPct val="50000"/>
              </a:spcBef>
              <a:defRPr/>
            </a:pPr>
            <a:r>
              <a:rPr lang="es-ES" sz="2000" b="1" u="sng" dirty="0">
                <a:solidFill>
                  <a:srgbClr val="FF0000"/>
                </a:solidFill>
              </a:rPr>
              <a:t>ATÍPICOS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AutoShape 2"/>
          <p:cNvSpPr>
            <a:spLocks noChangeArrowheads="1"/>
          </p:cNvSpPr>
          <p:nvPr/>
        </p:nvSpPr>
        <p:spPr bwMode="auto">
          <a:xfrm>
            <a:off x="3492500" y="3860800"/>
            <a:ext cx="2087563" cy="2016125"/>
          </a:xfrm>
          <a:prstGeom prst="octagon">
            <a:avLst>
              <a:gd name="adj" fmla="val 29287"/>
            </a:avLst>
          </a:prstGeom>
          <a:solidFill>
            <a:srgbClr val="0066FF"/>
          </a:solidFill>
          <a:ln w="9525">
            <a:solidFill>
              <a:schemeClr val="tx1"/>
            </a:solidFill>
            <a:miter lim="800000"/>
            <a:headEnd/>
            <a:tailEnd/>
          </a:ln>
        </p:spPr>
        <p:txBody>
          <a:bodyPr wrap="none" anchor="ctr"/>
          <a:lstStyle/>
          <a:p>
            <a:endParaRPr lang="es-ES">
              <a:solidFill>
                <a:srgbClr val="FF0000"/>
              </a:solidFill>
            </a:endParaRPr>
          </a:p>
        </p:txBody>
      </p:sp>
      <p:sp>
        <p:nvSpPr>
          <p:cNvPr id="107523" name="AutoShape 3"/>
          <p:cNvSpPr>
            <a:spLocks noChangeArrowheads="1"/>
          </p:cNvSpPr>
          <p:nvPr/>
        </p:nvSpPr>
        <p:spPr bwMode="auto">
          <a:xfrm>
            <a:off x="4067175" y="2636838"/>
            <a:ext cx="935038" cy="1081087"/>
          </a:xfrm>
          <a:prstGeom prst="triangle">
            <a:avLst>
              <a:gd name="adj" fmla="val 50000"/>
            </a:avLst>
          </a:prstGeom>
          <a:solidFill>
            <a:srgbClr val="00FFFF"/>
          </a:solidFill>
          <a:ln w="9525">
            <a:solidFill>
              <a:schemeClr val="tx1"/>
            </a:solidFill>
            <a:miter lim="800000"/>
            <a:headEnd/>
            <a:tailEnd/>
          </a:ln>
        </p:spPr>
        <p:txBody>
          <a:bodyPr wrap="none" anchor="ctr"/>
          <a:lstStyle/>
          <a:p>
            <a:endParaRPr lang="es-ES"/>
          </a:p>
        </p:txBody>
      </p:sp>
      <p:sp>
        <p:nvSpPr>
          <p:cNvPr id="107524" name="Text Box 4"/>
          <p:cNvSpPr txBox="1">
            <a:spLocks noChangeArrowheads="1"/>
          </p:cNvSpPr>
          <p:nvPr/>
        </p:nvSpPr>
        <p:spPr bwMode="auto">
          <a:xfrm>
            <a:off x="3995738" y="4652963"/>
            <a:ext cx="1079500" cy="366712"/>
          </a:xfrm>
          <a:prstGeom prst="rect">
            <a:avLst/>
          </a:prstGeom>
          <a:noFill/>
          <a:ln w="9525">
            <a:noFill/>
            <a:miter lim="800000"/>
            <a:headEnd/>
            <a:tailEnd/>
          </a:ln>
        </p:spPr>
        <p:txBody>
          <a:bodyPr>
            <a:spAutoFit/>
          </a:bodyPr>
          <a:lstStyle/>
          <a:p>
            <a:pPr algn="l">
              <a:spcBef>
                <a:spcPct val="50000"/>
              </a:spcBef>
            </a:pPr>
            <a:r>
              <a:rPr lang="es-ES" b="1">
                <a:solidFill>
                  <a:schemeClr val="bg1"/>
                </a:solidFill>
              </a:rPr>
              <a:t> </a:t>
            </a:r>
            <a:r>
              <a:rPr lang="es-ES" b="1"/>
              <a:t>TÍPICO</a:t>
            </a:r>
          </a:p>
        </p:txBody>
      </p:sp>
      <p:sp>
        <p:nvSpPr>
          <p:cNvPr id="107525" name="Text Box 5"/>
          <p:cNvSpPr txBox="1">
            <a:spLocks noChangeArrowheads="1"/>
          </p:cNvSpPr>
          <p:nvPr/>
        </p:nvSpPr>
        <p:spPr bwMode="auto">
          <a:xfrm>
            <a:off x="4284663" y="3284538"/>
            <a:ext cx="503237" cy="304800"/>
          </a:xfrm>
          <a:prstGeom prst="rect">
            <a:avLst/>
          </a:prstGeom>
          <a:noFill/>
          <a:ln w="9525">
            <a:noFill/>
            <a:miter lim="800000"/>
            <a:headEnd/>
            <a:tailEnd/>
          </a:ln>
        </p:spPr>
        <p:txBody>
          <a:bodyPr>
            <a:spAutoFit/>
          </a:bodyPr>
          <a:lstStyle/>
          <a:p>
            <a:pPr algn="l">
              <a:spcBef>
                <a:spcPct val="50000"/>
              </a:spcBef>
            </a:pPr>
            <a:r>
              <a:rPr lang="es-ES" sz="1200"/>
              <a:t> </a:t>
            </a:r>
            <a:r>
              <a:rPr lang="es-ES" sz="1400" b="1">
                <a:solidFill>
                  <a:srgbClr val="000000"/>
                </a:solidFill>
              </a:rPr>
              <a:t>D</a:t>
            </a:r>
            <a:r>
              <a:rPr lang="es-ES" sz="1000" b="1">
                <a:solidFill>
                  <a:srgbClr val="000000"/>
                </a:solidFill>
              </a:rPr>
              <a:t>2</a:t>
            </a:r>
          </a:p>
        </p:txBody>
      </p:sp>
      <p:pic>
        <p:nvPicPr>
          <p:cNvPr id="107526" name="Picture 7" descr="MC900425814[1]"/>
          <p:cNvPicPr>
            <a:picLocks noChangeAspect="1" noChangeArrowheads="1"/>
          </p:cNvPicPr>
          <p:nvPr/>
        </p:nvPicPr>
        <p:blipFill>
          <a:blip r:embed="rId2" cstate="print"/>
          <a:srcRect/>
          <a:stretch>
            <a:fillRect/>
          </a:stretch>
        </p:blipFill>
        <p:spPr bwMode="auto">
          <a:xfrm>
            <a:off x="971550" y="1916113"/>
            <a:ext cx="2009775" cy="1441450"/>
          </a:xfrm>
          <a:prstGeom prst="rect">
            <a:avLst/>
          </a:prstGeom>
          <a:noFill/>
          <a:ln w="9525">
            <a:noFill/>
            <a:miter lim="800000"/>
            <a:headEnd/>
            <a:tailEnd/>
          </a:ln>
        </p:spPr>
      </p:pic>
      <p:pic>
        <p:nvPicPr>
          <p:cNvPr id="107527" name="Picture 8" descr="gatito mordiendo">
            <a:hlinkClick r:id="rId3"/>
          </p:cNvPr>
          <p:cNvPicPr>
            <a:picLocks noChangeAspect="1" noChangeArrowheads="1"/>
          </p:cNvPicPr>
          <p:nvPr/>
        </p:nvPicPr>
        <p:blipFill>
          <a:blip r:embed="rId4" cstate="print"/>
          <a:srcRect/>
          <a:stretch>
            <a:fillRect/>
          </a:stretch>
        </p:blipFill>
        <p:spPr bwMode="auto">
          <a:xfrm>
            <a:off x="900113" y="4005263"/>
            <a:ext cx="2016125" cy="1871662"/>
          </a:xfrm>
          <a:prstGeom prst="rect">
            <a:avLst/>
          </a:prstGeom>
          <a:noFill/>
          <a:ln w="9525">
            <a:noFill/>
            <a:miter lim="800000"/>
            <a:headEnd/>
            <a:tailEnd/>
          </a:ln>
        </p:spPr>
      </p:pic>
      <p:pic>
        <p:nvPicPr>
          <p:cNvPr id="107528" name="Picture 9" descr="ANd9GcQk7QubrXUOwT2A3yzzTP-4_LWjsO7i-7KmYxWoeDqzBadFADF6ZQ"/>
          <p:cNvPicPr>
            <a:picLocks noChangeAspect="1" noChangeArrowheads="1"/>
          </p:cNvPicPr>
          <p:nvPr/>
        </p:nvPicPr>
        <p:blipFill>
          <a:blip r:embed="rId5" cstate="print"/>
          <a:srcRect/>
          <a:stretch>
            <a:fillRect/>
          </a:stretch>
        </p:blipFill>
        <p:spPr bwMode="auto">
          <a:xfrm>
            <a:off x="6516688" y="4076700"/>
            <a:ext cx="1800225" cy="1655763"/>
          </a:xfrm>
          <a:prstGeom prst="rect">
            <a:avLst/>
          </a:prstGeom>
          <a:noFill/>
          <a:ln w="9525">
            <a:noFill/>
            <a:miter lim="800000"/>
            <a:headEnd/>
            <a:tailEnd/>
          </a:ln>
        </p:spPr>
      </p:pic>
      <p:sp>
        <p:nvSpPr>
          <p:cNvPr id="107529" name="AutoShape 10"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sp>
        <p:nvSpPr>
          <p:cNvPr id="107530" name="AutoShape 11"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pic>
        <p:nvPicPr>
          <p:cNvPr id="107531" name="Picture 12" descr="ANd9GcTwGvRHsZf8EXKFZkFYU75mHZtfjahTq5CmRegdrzWShzrbtzCd"/>
          <p:cNvPicPr>
            <a:picLocks noChangeAspect="1" noChangeArrowheads="1"/>
          </p:cNvPicPr>
          <p:nvPr/>
        </p:nvPicPr>
        <p:blipFill>
          <a:blip r:embed="rId6" cstate="print"/>
          <a:srcRect/>
          <a:stretch>
            <a:fillRect/>
          </a:stretch>
        </p:blipFill>
        <p:spPr bwMode="auto">
          <a:xfrm>
            <a:off x="6011863" y="2060575"/>
            <a:ext cx="2609850" cy="1295400"/>
          </a:xfrm>
          <a:prstGeom prst="rect">
            <a:avLst/>
          </a:prstGeom>
          <a:noFill/>
          <a:ln w="9525">
            <a:noFill/>
            <a:miter lim="800000"/>
            <a:headEnd/>
            <a:tailEnd/>
          </a:ln>
        </p:spPr>
      </p:pic>
      <p:sp>
        <p:nvSpPr>
          <p:cNvPr id="107532" name="AutoShape 13" descr="2Q=="/>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sp>
        <p:nvSpPr>
          <p:cNvPr id="107533" name="Text Box 14"/>
          <p:cNvSpPr txBox="1">
            <a:spLocks noChangeArrowheads="1"/>
          </p:cNvSpPr>
          <p:nvPr/>
        </p:nvSpPr>
        <p:spPr bwMode="auto">
          <a:xfrm>
            <a:off x="1331913" y="692150"/>
            <a:ext cx="6480175" cy="457200"/>
          </a:xfrm>
          <a:prstGeom prst="rect">
            <a:avLst/>
          </a:prstGeom>
          <a:noFill/>
          <a:ln w="9525">
            <a:noFill/>
            <a:miter lim="800000"/>
            <a:headEnd/>
            <a:tailEnd/>
          </a:ln>
        </p:spPr>
        <p:txBody>
          <a:bodyPr>
            <a:spAutoFit/>
          </a:bodyPr>
          <a:lstStyle/>
          <a:p>
            <a:pPr algn="ctr">
              <a:spcBef>
                <a:spcPct val="50000"/>
              </a:spcBef>
            </a:pPr>
            <a:r>
              <a:rPr lang="es-ES" sz="2400" b="1" dirty="0"/>
              <a:t>LA DISOCIACIÓN DE LOS RECEPTORES D</a:t>
            </a:r>
            <a:r>
              <a:rPr lang="es-ES" b="1" dirty="0"/>
              <a:t>2</a:t>
            </a:r>
          </a:p>
        </p:txBody>
      </p:sp>
      <p:sp>
        <p:nvSpPr>
          <p:cNvPr id="107534" name="Text Box 15"/>
          <p:cNvSpPr txBox="1">
            <a:spLocks noChangeArrowheads="1"/>
          </p:cNvSpPr>
          <p:nvPr/>
        </p:nvSpPr>
        <p:spPr bwMode="auto">
          <a:xfrm>
            <a:off x="3563938" y="1989138"/>
            <a:ext cx="1944687" cy="376237"/>
          </a:xfrm>
          <a:prstGeom prst="rect">
            <a:avLst/>
          </a:prstGeom>
          <a:noFill/>
          <a:ln w="9525">
            <a:solidFill>
              <a:schemeClr val="tx1"/>
            </a:solidFill>
            <a:miter lim="800000"/>
            <a:headEnd/>
            <a:tailEnd/>
          </a:ln>
        </p:spPr>
        <p:txBody>
          <a:bodyPr>
            <a:spAutoFit/>
          </a:bodyPr>
          <a:lstStyle/>
          <a:p>
            <a:pPr algn="l">
              <a:spcBef>
                <a:spcPct val="50000"/>
              </a:spcBef>
            </a:pPr>
            <a:r>
              <a:rPr lang="es-ES"/>
              <a:t>UNIÓN FUERTE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AutoShape 2"/>
          <p:cNvSpPr>
            <a:spLocks noChangeArrowheads="1"/>
          </p:cNvSpPr>
          <p:nvPr/>
        </p:nvSpPr>
        <p:spPr bwMode="auto">
          <a:xfrm>
            <a:off x="6516688" y="5084763"/>
            <a:ext cx="863600" cy="865187"/>
          </a:xfrm>
          <a:prstGeom prst="roundRect">
            <a:avLst>
              <a:gd name="adj" fmla="val 16667"/>
            </a:avLst>
          </a:prstGeom>
          <a:solidFill>
            <a:srgbClr val="66FF33"/>
          </a:solidFill>
          <a:ln w="9525">
            <a:solidFill>
              <a:schemeClr val="tx1"/>
            </a:solidFill>
            <a:round/>
            <a:headEnd/>
            <a:tailEnd/>
          </a:ln>
        </p:spPr>
        <p:txBody>
          <a:bodyPr wrap="none" anchor="ctr"/>
          <a:lstStyle/>
          <a:p>
            <a:endParaRPr lang="es-ES">
              <a:solidFill>
                <a:srgbClr val="66FF33"/>
              </a:solidFill>
            </a:endParaRPr>
          </a:p>
        </p:txBody>
      </p:sp>
      <p:sp>
        <p:nvSpPr>
          <p:cNvPr id="108547" name="AutoShape 4"/>
          <p:cNvSpPr>
            <a:spLocks noChangeArrowheads="1"/>
          </p:cNvSpPr>
          <p:nvPr/>
        </p:nvSpPr>
        <p:spPr bwMode="auto">
          <a:xfrm>
            <a:off x="5867400" y="2997200"/>
            <a:ext cx="2087563" cy="2016125"/>
          </a:xfrm>
          <a:prstGeom prst="octagon">
            <a:avLst>
              <a:gd name="adj" fmla="val 29287"/>
            </a:avLst>
          </a:prstGeom>
          <a:solidFill>
            <a:schemeClr val="accent1"/>
          </a:solidFill>
          <a:ln w="9525">
            <a:solidFill>
              <a:schemeClr val="tx1"/>
            </a:solidFill>
            <a:miter lim="800000"/>
            <a:headEnd/>
            <a:tailEnd/>
          </a:ln>
        </p:spPr>
        <p:txBody>
          <a:bodyPr wrap="none" anchor="ctr"/>
          <a:lstStyle/>
          <a:p>
            <a:endParaRPr lang="es-ES">
              <a:solidFill>
                <a:srgbClr val="FF0000"/>
              </a:solidFill>
            </a:endParaRPr>
          </a:p>
        </p:txBody>
      </p:sp>
      <p:sp>
        <p:nvSpPr>
          <p:cNvPr id="108548" name="Text Box 5"/>
          <p:cNvSpPr txBox="1">
            <a:spLocks noChangeArrowheads="1"/>
          </p:cNvSpPr>
          <p:nvPr/>
        </p:nvSpPr>
        <p:spPr bwMode="auto">
          <a:xfrm>
            <a:off x="6372225" y="3789363"/>
            <a:ext cx="1150938" cy="366712"/>
          </a:xfrm>
          <a:prstGeom prst="rect">
            <a:avLst/>
          </a:prstGeom>
          <a:noFill/>
          <a:ln w="9525">
            <a:noFill/>
            <a:miter lim="800000"/>
            <a:headEnd/>
            <a:tailEnd/>
          </a:ln>
        </p:spPr>
        <p:txBody>
          <a:bodyPr>
            <a:spAutoFit/>
          </a:bodyPr>
          <a:lstStyle/>
          <a:p>
            <a:pPr algn="l">
              <a:spcBef>
                <a:spcPct val="50000"/>
              </a:spcBef>
            </a:pPr>
            <a:r>
              <a:rPr lang="es-ES" b="1"/>
              <a:t>ATÍPICO</a:t>
            </a:r>
          </a:p>
        </p:txBody>
      </p:sp>
      <p:sp>
        <p:nvSpPr>
          <p:cNvPr id="108549" name="AutoShape 6"/>
          <p:cNvSpPr>
            <a:spLocks noChangeArrowheads="1"/>
          </p:cNvSpPr>
          <p:nvPr/>
        </p:nvSpPr>
        <p:spPr bwMode="auto">
          <a:xfrm>
            <a:off x="6443663" y="1844675"/>
            <a:ext cx="935037" cy="1081088"/>
          </a:xfrm>
          <a:prstGeom prst="triangle">
            <a:avLst>
              <a:gd name="adj" fmla="val 50000"/>
            </a:avLst>
          </a:prstGeom>
          <a:solidFill>
            <a:srgbClr val="00FFFF"/>
          </a:solidFill>
          <a:ln w="9525">
            <a:solidFill>
              <a:schemeClr val="tx1"/>
            </a:solidFill>
            <a:miter lim="800000"/>
            <a:headEnd/>
            <a:tailEnd/>
          </a:ln>
        </p:spPr>
        <p:txBody>
          <a:bodyPr wrap="none" anchor="ctr"/>
          <a:lstStyle/>
          <a:p>
            <a:endParaRPr lang="es-ES">
              <a:solidFill>
                <a:srgbClr val="00FFFF"/>
              </a:solidFill>
            </a:endParaRPr>
          </a:p>
        </p:txBody>
      </p:sp>
      <p:sp>
        <p:nvSpPr>
          <p:cNvPr id="108550" name="Text Box 7"/>
          <p:cNvSpPr txBox="1">
            <a:spLocks noChangeArrowheads="1"/>
          </p:cNvSpPr>
          <p:nvPr/>
        </p:nvSpPr>
        <p:spPr bwMode="auto">
          <a:xfrm>
            <a:off x="6732588" y="2565400"/>
            <a:ext cx="433387" cy="304800"/>
          </a:xfrm>
          <a:prstGeom prst="rect">
            <a:avLst/>
          </a:prstGeom>
          <a:noFill/>
          <a:ln w="9525">
            <a:noFill/>
            <a:miter lim="800000"/>
            <a:headEnd/>
            <a:tailEnd/>
          </a:ln>
        </p:spPr>
        <p:txBody>
          <a:bodyPr>
            <a:spAutoFit/>
          </a:bodyPr>
          <a:lstStyle/>
          <a:p>
            <a:pPr algn="l">
              <a:spcBef>
                <a:spcPct val="50000"/>
              </a:spcBef>
            </a:pPr>
            <a:r>
              <a:rPr lang="es-ES" sz="1400" b="1">
                <a:solidFill>
                  <a:srgbClr val="000000"/>
                </a:solidFill>
              </a:rPr>
              <a:t>D</a:t>
            </a:r>
            <a:r>
              <a:rPr lang="es-ES" sz="1000" b="1">
                <a:solidFill>
                  <a:srgbClr val="000000"/>
                </a:solidFill>
              </a:rPr>
              <a:t>2</a:t>
            </a:r>
          </a:p>
        </p:txBody>
      </p:sp>
      <p:sp>
        <p:nvSpPr>
          <p:cNvPr id="108551" name="Text Box 8"/>
          <p:cNvSpPr txBox="1">
            <a:spLocks noChangeArrowheads="1"/>
          </p:cNvSpPr>
          <p:nvPr/>
        </p:nvSpPr>
        <p:spPr bwMode="auto">
          <a:xfrm>
            <a:off x="6588125" y="5373688"/>
            <a:ext cx="720725" cy="304800"/>
          </a:xfrm>
          <a:prstGeom prst="rect">
            <a:avLst/>
          </a:prstGeom>
          <a:noFill/>
          <a:ln w="9525">
            <a:noFill/>
            <a:miter lim="800000"/>
            <a:headEnd/>
            <a:tailEnd/>
          </a:ln>
        </p:spPr>
        <p:txBody>
          <a:bodyPr>
            <a:spAutoFit/>
          </a:bodyPr>
          <a:lstStyle/>
          <a:p>
            <a:pPr algn="l">
              <a:spcBef>
                <a:spcPct val="50000"/>
              </a:spcBef>
            </a:pPr>
            <a:r>
              <a:rPr lang="es-ES" sz="1400" b="1">
                <a:solidFill>
                  <a:srgbClr val="000000"/>
                </a:solidFill>
              </a:rPr>
              <a:t>5HT</a:t>
            </a:r>
            <a:r>
              <a:rPr lang="es-ES" sz="1000" b="1">
                <a:solidFill>
                  <a:srgbClr val="000000"/>
                </a:solidFill>
              </a:rPr>
              <a:t>2A</a:t>
            </a:r>
          </a:p>
        </p:txBody>
      </p:sp>
      <p:sp>
        <p:nvSpPr>
          <p:cNvPr id="108552" name="AutoShape 9" descr="9k="/>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sp>
        <p:nvSpPr>
          <p:cNvPr id="108553" name="AutoShape 10" descr="9k="/>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pic>
        <p:nvPicPr>
          <p:cNvPr id="108554" name="Picture 11" descr="tocar-timbre"/>
          <p:cNvPicPr>
            <a:picLocks noChangeAspect="1" noChangeArrowheads="1"/>
          </p:cNvPicPr>
          <p:nvPr/>
        </p:nvPicPr>
        <p:blipFill>
          <a:blip r:embed="rId3" cstate="print"/>
          <a:srcRect/>
          <a:stretch>
            <a:fillRect/>
          </a:stretch>
        </p:blipFill>
        <p:spPr bwMode="auto">
          <a:xfrm>
            <a:off x="3348038" y="2852738"/>
            <a:ext cx="2087562" cy="2089150"/>
          </a:xfrm>
          <a:prstGeom prst="rect">
            <a:avLst/>
          </a:prstGeom>
          <a:noFill/>
          <a:ln w="9525">
            <a:noFill/>
            <a:miter lim="800000"/>
            <a:headEnd/>
            <a:tailEnd/>
          </a:ln>
        </p:spPr>
      </p:pic>
      <p:pic>
        <p:nvPicPr>
          <p:cNvPr id="108555" name="Picture 12" descr="ANd9GcS2Ep36yeZlMDZu3RIpq5VullJeEV8yYwdB8mz7315j3hUjAkI3"/>
          <p:cNvPicPr>
            <a:picLocks noChangeAspect="1" noChangeArrowheads="1"/>
          </p:cNvPicPr>
          <p:nvPr/>
        </p:nvPicPr>
        <p:blipFill>
          <a:blip r:embed="rId4" cstate="print"/>
          <a:srcRect/>
          <a:stretch>
            <a:fillRect/>
          </a:stretch>
        </p:blipFill>
        <p:spPr bwMode="auto">
          <a:xfrm>
            <a:off x="755650" y="2852738"/>
            <a:ext cx="2143125" cy="2089150"/>
          </a:xfrm>
          <a:prstGeom prst="rect">
            <a:avLst/>
          </a:prstGeom>
          <a:noFill/>
          <a:ln w="9525">
            <a:noFill/>
            <a:miter lim="800000"/>
            <a:headEnd/>
            <a:tailEnd/>
          </a:ln>
        </p:spPr>
      </p:pic>
      <p:sp>
        <p:nvSpPr>
          <p:cNvPr id="108556" name="Text Box 13"/>
          <p:cNvSpPr txBox="1">
            <a:spLocks noChangeArrowheads="1"/>
          </p:cNvSpPr>
          <p:nvPr/>
        </p:nvSpPr>
        <p:spPr bwMode="auto">
          <a:xfrm>
            <a:off x="1116013" y="836613"/>
            <a:ext cx="6480175" cy="366712"/>
          </a:xfrm>
          <a:prstGeom prst="rect">
            <a:avLst/>
          </a:prstGeom>
          <a:noFill/>
          <a:ln w="9525">
            <a:noFill/>
            <a:miter lim="800000"/>
            <a:headEnd/>
            <a:tailEnd/>
          </a:ln>
        </p:spPr>
        <p:txBody>
          <a:bodyPr>
            <a:spAutoFit/>
          </a:bodyPr>
          <a:lstStyle/>
          <a:p>
            <a:pPr algn="l">
              <a:spcBef>
                <a:spcPct val="50000"/>
              </a:spcBef>
            </a:pPr>
            <a:endParaRPr lang="es-ES"/>
          </a:p>
        </p:txBody>
      </p:sp>
      <p:sp>
        <p:nvSpPr>
          <p:cNvPr id="108557" name="Text Box 14"/>
          <p:cNvSpPr txBox="1">
            <a:spLocks noChangeArrowheads="1"/>
          </p:cNvSpPr>
          <p:nvPr/>
        </p:nvSpPr>
        <p:spPr bwMode="auto">
          <a:xfrm>
            <a:off x="1331913" y="692150"/>
            <a:ext cx="6480175" cy="457200"/>
          </a:xfrm>
          <a:prstGeom prst="rect">
            <a:avLst/>
          </a:prstGeom>
          <a:noFill/>
          <a:ln w="9525">
            <a:noFill/>
            <a:miter lim="800000"/>
            <a:headEnd/>
            <a:tailEnd/>
          </a:ln>
        </p:spPr>
        <p:txBody>
          <a:bodyPr>
            <a:spAutoFit/>
          </a:bodyPr>
          <a:lstStyle/>
          <a:p>
            <a:pPr algn="ctr">
              <a:spcBef>
                <a:spcPct val="50000"/>
              </a:spcBef>
            </a:pPr>
            <a:r>
              <a:rPr lang="es-ES" sz="2400" b="1" dirty="0"/>
              <a:t>LA DISOCIACIÓN DE LOS RECEPTORES D</a:t>
            </a:r>
            <a:r>
              <a:rPr lang="es-ES" b="1" dirty="0"/>
              <a:t>2</a:t>
            </a:r>
          </a:p>
        </p:txBody>
      </p:sp>
      <p:sp>
        <p:nvSpPr>
          <p:cNvPr id="108558" name="Text Box 15"/>
          <p:cNvSpPr txBox="1">
            <a:spLocks noChangeArrowheads="1"/>
          </p:cNvSpPr>
          <p:nvPr/>
        </p:nvSpPr>
        <p:spPr bwMode="auto">
          <a:xfrm>
            <a:off x="3563938" y="1989138"/>
            <a:ext cx="1655762" cy="376237"/>
          </a:xfrm>
          <a:prstGeom prst="rect">
            <a:avLst/>
          </a:prstGeom>
          <a:noFill/>
          <a:ln w="9525">
            <a:solidFill>
              <a:schemeClr val="tx1"/>
            </a:solidFill>
            <a:miter lim="800000"/>
            <a:headEnd/>
            <a:tailEnd/>
          </a:ln>
        </p:spPr>
        <p:txBody>
          <a:bodyPr>
            <a:spAutoFit/>
          </a:bodyPr>
          <a:lstStyle/>
          <a:p>
            <a:pPr algn="l">
              <a:spcBef>
                <a:spcPct val="50000"/>
              </a:spcBef>
            </a:pPr>
            <a:r>
              <a:rPr lang="es-ES"/>
              <a:t>UNIÓN DÉBIL</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0" y="0"/>
            <a:ext cx="9144000" cy="1125538"/>
          </a:xfrm>
        </p:spPr>
        <p:txBody>
          <a:bodyPr/>
          <a:lstStyle/>
          <a:p>
            <a:pPr eaLnBrk="1" hangingPunct="1"/>
            <a:r>
              <a:rPr lang="es-ES_tradnl" sz="3200" b="1">
                <a:solidFill>
                  <a:srgbClr val="FF0000"/>
                </a:solidFill>
                <a:latin typeface="Arial Narrow" pitchFamily="34" charset="0"/>
              </a:rPr>
              <a:t> </a:t>
            </a:r>
            <a:r>
              <a:rPr lang="es-ES_tradnl" sz="3600" u="sng">
                <a:solidFill>
                  <a:srgbClr val="FF0000"/>
                </a:solidFill>
              </a:rPr>
              <a:t>NEUROLÉPTICOS  </a:t>
            </a:r>
            <a:r>
              <a:rPr lang="es-ES_tradnl" sz="3600" b="1">
                <a:solidFill>
                  <a:srgbClr val="FF0000"/>
                </a:solidFill>
                <a:latin typeface="Arial Narrow" pitchFamily="34" charset="0"/>
              </a:rPr>
              <a:t>                            </a:t>
            </a:r>
            <a:r>
              <a:rPr lang="es-ES_tradnl" sz="3200" b="1">
                <a:solidFill>
                  <a:srgbClr val="FF0000"/>
                </a:solidFill>
                <a:latin typeface="Arial Narrow" pitchFamily="34" charset="0"/>
              </a:rPr>
              <a:t>  </a:t>
            </a:r>
            <a:endParaRPr lang="es-ES" sz="3200" b="1">
              <a:solidFill>
                <a:srgbClr val="FF0000"/>
              </a:solidFill>
              <a:latin typeface="Arial Narrow" pitchFamily="34" charset="0"/>
            </a:endParaRPr>
          </a:p>
        </p:txBody>
      </p:sp>
      <p:graphicFrame>
        <p:nvGraphicFramePr>
          <p:cNvPr id="465969" name="Group 49"/>
          <p:cNvGraphicFramePr>
            <a:graphicFrameLocks noGrp="1"/>
          </p:cNvGraphicFramePr>
          <p:nvPr>
            <p:ph type="tbl" idx="1"/>
          </p:nvPr>
        </p:nvGraphicFramePr>
        <p:xfrm>
          <a:off x="0" y="1196975"/>
          <a:ext cx="9144000" cy="5810060"/>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3684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6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6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1" u="none" strike="noStrike" cap="none" normalizeH="0" baseline="0" dirty="0" err="1">
                          <a:ln>
                            <a:noFill/>
                          </a:ln>
                          <a:solidFill>
                            <a:srgbClr val="00CC99"/>
                          </a:solidFill>
                          <a:effectLst>
                            <a:outerShdw blurRad="38100" dist="38100" dir="2700000" algn="tl">
                              <a:srgbClr val="000000"/>
                            </a:outerShdw>
                          </a:effectLst>
                          <a:latin typeface="Arial Narrow" pitchFamily="34" charset="0"/>
                        </a:rPr>
                        <a:t>Clorpromazina</a:t>
                      </a:r>
                      <a:r>
                        <a:rPr kumimoji="0" lang="es-ES" sz="20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600" b="0" i="1" u="none" strike="noStrike" cap="none" normalizeH="0" baseline="0">
                          <a:ln>
                            <a:noFill/>
                          </a:ln>
                          <a:solidFill>
                            <a:schemeClr val="tx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600" b="0" i="1" u="none" strike="noStrike" cap="none" normalizeH="0" baseline="0">
                          <a:ln>
                            <a:noFill/>
                          </a:ln>
                          <a:solidFill>
                            <a:schemeClr val="tx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a:t>
                      </a: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 + +          + + +               </a:t>
                      </a:r>
                      <a:endParaRPr kumimoji="0" lang="es-ES" sz="2000" b="0" i="0"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445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600" b="0" i="1"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1" u="none" strike="noStrike" cap="none" normalizeH="0" baseline="0">
                          <a:ln>
                            <a:noFill/>
                          </a:ln>
                          <a:solidFill>
                            <a:srgbClr val="00CC99"/>
                          </a:solidFill>
                          <a:effectLst>
                            <a:outerShdw blurRad="38100" dist="38100" dir="2700000" algn="tl">
                              <a:srgbClr val="000000"/>
                            </a:outerShdw>
                          </a:effectLst>
                          <a:latin typeface="Arial Narrow" pitchFamily="34" charset="0"/>
                        </a:rPr>
                        <a:t>Levomepromazina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600" b="0" i="1" u="sng" strike="noStrike" cap="none" normalizeH="0" baseline="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a:ln>
                            <a:noFill/>
                          </a:ln>
                          <a:solidFill>
                            <a:srgbClr val="00CC99"/>
                          </a:solidFill>
                          <a:effectLst>
                            <a:outerShdw blurRad="38100" dist="38100" dir="2700000" algn="tl">
                              <a:srgbClr val="000000"/>
                            </a:outerShdw>
                          </a:effectLst>
                          <a:latin typeface="Arial Narrow" pitchFamily="34" charset="0"/>
                        </a:rPr>
                        <a:t>           </a:t>
                      </a:r>
                      <a:endPar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 + +          + + +</a:t>
                      </a:r>
                      <a:r>
                        <a:rPr kumimoji="0" lang="es-ES_tradnl"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endPar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033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1" u="none" strike="noStrike" cap="none" normalizeH="0" baseline="0">
                          <a:ln>
                            <a:noFill/>
                          </a:ln>
                          <a:solidFill>
                            <a:srgbClr val="00CC99"/>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1" u="none" strike="noStrike" cap="none" normalizeH="0" baseline="0">
                          <a:ln>
                            <a:noFill/>
                          </a:ln>
                          <a:solidFill>
                            <a:srgbClr val="0066FF"/>
                          </a:solidFill>
                          <a:effectLst>
                            <a:outerShdw blurRad="38100" dist="38100" dir="2700000" algn="tl">
                              <a:srgbClr val="000000"/>
                            </a:outerShdw>
                          </a:effectLst>
                          <a:latin typeface="Arial Narrow" pitchFamily="34" charset="0"/>
                        </a:rPr>
                        <a:t>Haloperidol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6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             +/-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31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600" b="0" i="1"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1" u="none" strike="noStrike" cap="none" normalizeH="0" baseline="0">
                          <a:ln>
                            <a:noFill/>
                          </a:ln>
                          <a:solidFill>
                            <a:srgbClr val="66FF33"/>
                          </a:solidFill>
                          <a:effectLst>
                            <a:outerShdw blurRad="38100" dist="38100" dir="2700000" algn="tl">
                              <a:srgbClr val="000000"/>
                            </a:outerShdw>
                          </a:effectLst>
                          <a:latin typeface="Arial Narrow" pitchFamily="34" charset="0"/>
                        </a:rPr>
                        <a:t>Risperidona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600" b="0" i="1" u="sng" strike="noStrike" cap="none" normalizeH="0" baseline="0">
                        <a:ln>
                          <a:noFill/>
                        </a:ln>
                        <a:solidFill>
                          <a:srgbClr val="00CC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600" b="0" i="0" u="none" strike="noStrike" cap="none" normalizeH="0" baseline="0">
                          <a:ln>
                            <a:noFill/>
                          </a:ln>
                          <a:solidFill>
                            <a:srgbClr val="00CC99"/>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a:t>
                      </a:r>
                      <a:r>
                        <a:rPr kumimoji="0" lang="es-ES" sz="16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            +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39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_tradnl" sz="2000" b="0" i="1" u="none" strike="noStrike" cap="none" normalizeH="0" baseline="0" dirty="0">
                        <a:ln>
                          <a:noFill/>
                        </a:ln>
                        <a:solidFill>
                          <a:srgbClr val="CC9900"/>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1" u="none" strike="noStrike" cap="none" normalizeH="0" baseline="0" dirty="0" err="1">
                          <a:ln>
                            <a:noFill/>
                          </a:ln>
                          <a:solidFill>
                            <a:srgbClr val="FF0066"/>
                          </a:solidFill>
                          <a:effectLst>
                            <a:outerShdw blurRad="38100" dist="38100" dir="2700000" algn="tl">
                              <a:srgbClr val="000000"/>
                            </a:outerShdw>
                          </a:effectLst>
                          <a:latin typeface="Arial Narrow" pitchFamily="34" charset="0"/>
                        </a:rPr>
                        <a:t>Quetiapina</a:t>
                      </a:r>
                      <a:endParaRPr kumimoji="0" lang="es-ES_tradnl" sz="2000" b="0" i="1" u="none" strike="noStrike" cap="none" normalizeH="0" baseline="0" dirty="0">
                        <a:ln>
                          <a:noFill/>
                        </a:ln>
                        <a:solidFill>
                          <a:srgbClr val="FF0066"/>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1600" b="0" i="1" u="none" strike="noStrike" cap="none" normalizeH="0" baseline="0" dirty="0">
                          <a:ln>
                            <a:noFill/>
                          </a:ln>
                          <a:solidFill>
                            <a:srgbClr val="CC9900"/>
                          </a:solidFill>
                          <a:effectLst>
                            <a:outerShdw blurRad="38100" dist="38100" dir="2700000" algn="tl">
                              <a:srgbClr val="000000"/>
                            </a:outerShdw>
                          </a:effectLst>
                          <a:latin typeface="Arial Narrow" pitchFamily="34" charset="0"/>
                        </a:rPr>
                        <a:t> </a:t>
                      </a:r>
                      <a:r>
                        <a:rPr kumimoji="0" lang="es-ES_tradnl" sz="2000" b="0" i="1" u="none" strike="noStrike" cap="none" normalizeH="0" baseline="0" dirty="0">
                          <a:ln>
                            <a:noFill/>
                          </a:ln>
                          <a:solidFill>
                            <a:srgbClr val="CC9900"/>
                          </a:solidFill>
                          <a:effectLst>
                            <a:outerShdw blurRad="38100" dist="38100" dir="2700000" algn="tl">
                              <a:srgbClr val="000000"/>
                            </a:outerShdw>
                          </a:effectLst>
                          <a:latin typeface="Arial Narrow" pitchFamily="34" charset="0"/>
                        </a:rPr>
                        <a:t> </a:t>
                      </a:r>
                      <a:r>
                        <a:rPr kumimoji="0" lang="es-ES_tradnl" sz="2000" b="0" i="0" u="none" strike="noStrike" cap="none" normalizeH="0" baseline="0" dirty="0">
                          <a:ln>
                            <a:noFill/>
                          </a:ln>
                          <a:solidFill>
                            <a:srgbClr val="CC9900"/>
                          </a:solidFill>
                          <a:effectLst>
                            <a:outerShdw blurRad="38100" dist="38100" dir="2700000" algn="tl">
                              <a:srgbClr val="000000"/>
                            </a:outerShdw>
                          </a:effectLst>
                          <a:latin typeface="Arial Narrow" pitchFamily="34" charset="0"/>
                        </a:rPr>
                        <a:t>  </a:t>
                      </a:r>
                      <a:r>
                        <a:rPr kumimoji="0" lang="es-ES_tradnl" sz="2000" b="0" i="0" u="none" strike="noStrike" cap="none" normalizeH="0" baseline="0" dirty="0">
                          <a:ln>
                            <a:noFill/>
                          </a:ln>
                          <a:solidFill>
                            <a:srgbClr val="00CC99"/>
                          </a:solidFill>
                          <a:effectLst>
                            <a:outerShdw blurRad="38100" dist="38100" dir="2700000" algn="tl">
                              <a:srgbClr val="000000"/>
                            </a:outerShdw>
                          </a:effectLst>
                          <a:latin typeface="Arial Narrow" pitchFamily="34" charset="0"/>
                        </a:rPr>
                        <a:t>   </a:t>
                      </a:r>
                      <a:endParaRPr kumimoji="0" lang="es-ES" sz="2000" b="0" i="0" u="none" strike="noStrike" cap="none" normalizeH="0" baseline="0" dirty="0">
                        <a:ln>
                          <a:noFill/>
                        </a:ln>
                        <a:solidFill>
                          <a:srgbClr val="00CC99"/>
                        </a:solidFill>
                        <a:effectLst>
                          <a:outerShdw blurRad="38100" dist="38100" dir="2700000" algn="tl">
                            <a:srgbClr val="000000"/>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400" b="0" i="0" u="none" strike="noStrike" cap="none" normalizeH="0" baseline="0">
                          <a:ln>
                            <a:noFill/>
                          </a:ln>
                          <a:solidFill>
                            <a:srgbClr val="00CC99"/>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400" b="0" i="0" u="none" strike="noStrike" cap="none" normalizeH="0" baseline="0">
                          <a:ln>
                            <a:noFill/>
                          </a:ln>
                          <a:solidFill>
                            <a:srgbClr val="00CC99"/>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a:t>
                      </a:r>
                      <a:endParaRPr kumimoji="0" lang="es-ES" sz="24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rgbClr val="00CC99"/>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09597" name="Line 29"/>
          <p:cNvSpPr>
            <a:spLocks noChangeShapeType="1"/>
          </p:cNvSpPr>
          <p:nvPr/>
        </p:nvSpPr>
        <p:spPr bwMode="auto">
          <a:xfrm>
            <a:off x="0" y="1773238"/>
            <a:ext cx="9144000" cy="0"/>
          </a:xfrm>
          <a:prstGeom prst="line">
            <a:avLst/>
          </a:prstGeom>
          <a:noFill/>
          <a:ln w="38100">
            <a:solidFill>
              <a:schemeClr val="tx1"/>
            </a:solidFill>
            <a:round/>
            <a:headEnd/>
            <a:tailEnd/>
          </a:ln>
        </p:spPr>
        <p:txBody>
          <a:bodyPr/>
          <a:lstStyle/>
          <a:p>
            <a:endParaRPr lang="es-ES"/>
          </a:p>
        </p:txBody>
      </p:sp>
      <p:sp>
        <p:nvSpPr>
          <p:cNvPr id="109598" name="Line 30"/>
          <p:cNvSpPr>
            <a:spLocks noChangeShapeType="1"/>
          </p:cNvSpPr>
          <p:nvPr/>
        </p:nvSpPr>
        <p:spPr bwMode="auto">
          <a:xfrm>
            <a:off x="0" y="6858000"/>
            <a:ext cx="9144000" cy="0"/>
          </a:xfrm>
          <a:prstGeom prst="line">
            <a:avLst/>
          </a:prstGeom>
          <a:noFill/>
          <a:ln w="38100">
            <a:solidFill>
              <a:schemeClr val="tx1"/>
            </a:solidFill>
            <a:round/>
            <a:headEnd/>
            <a:tailEnd/>
          </a:ln>
        </p:spPr>
        <p:txBody>
          <a:bodyPr/>
          <a:lstStyle/>
          <a:p>
            <a:endParaRPr lang="es-ES"/>
          </a:p>
        </p:txBody>
      </p:sp>
      <p:sp>
        <p:nvSpPr>
          <p:cNvPr id="109599" name="Line 31"/>
          <p:cNvSpPr>
            <a:spLocks noChangeShapeType="1"/>
          </p:cNvSpPr>
          <p:nvPr/>
        </p:nvSpPr>
        <p:spPr bwMode="auto">
          <a:xfrm>
            <a:off x="3059113" y="1196975"/>
            <a:ext cx="0" cy="5661025"/>
          </a:xfrm>
          <a:prstGeom prst="line">
            <a:avLst/>
          </a:prstGeom>
          <a:noFill/>
          <a:ln w="38100">
            <a:solidFill>
              <a:schemeClr val="tx1"/>
            </a:solidFill>
            <a:round/>
            <a:headEnd/>
            <a:tailEnd/>
          </a:ln>
        </p:spPr>
        <p:txBody>
          <a:bodyPr/>
          <a:lstStyle/>
          <a:p>
            <a:endParaRPr lang="es-ES"/>
          </a:p>
        </p:txBody>
      </p:sp>
      <p:sp>
        <p:nvSpPr>
          <p:cNvPr id="109600" name="Line 32"/>
          <p:cNvSpPr>
            <a:spLocks noChangeShapeType="1"/>
          </p:cNvSpPr>
          <p:nvPr/>
        </p:nvSpPr>
        <p:spPr bwMode="auto">
          <a:xfrm flipH="1">
            <a:off x="6084888" y="1196975"/>
            <a:ext cx="0" cy="5661025"/>
          </a:xfrm>
          <a:prstGeom prst="line">
            <a:avLst/>
          </a:prstGeom>
          <a:noFill/>
          <a:ln w="38100">
            <a:solidFill>
              <a:schemeClr val="tx1"/>
            </a:solidFill>
            <a:round/>
            <a:headEnd/>
            <a:tailEnd/>
          </a:ln>
        </p:spPr>
        <p:txBody>
          <a:bodyPr/>
          <a:lstStyle/>
          <a:p>
            <a:endParaRPr lang="es-ES"/>
          </a:p>
        </p:txBody>
      </p:sp>
      <p:sp>
        <p:nvSpPr>
          <p:cNvPr id="109601" name="Line 33"/>
          <p:cNvSpPr>
            <a:spLocks noChangeShapeType="1"/>
          </p:cNvSpPr>
          <p:nvPr/>
        </p:nvSpPr>
        <p:spPr bwMode="auto">
          <a:xfrm>
            <a:off x="0" y="1196975"/>
            <a:ext cx="0" cy="5661025"/>
          </a:xfrm>
          <a:prstGeom prst="line">
            <a:avLst/>
          </a:prstGeom>
          <a:noFill/>
          <a:ln w="38100">
            <a:solidFill>
              <a:schemeClr val="tx1"/>
            </a:solidFill>
            <a:round/>
            <a:headEnd/>
            <a:tailEnd/>
          </a:ln>
        </p:spPr>
        <p:txBody>
          <a:bodyPr/>
          <a:lstStyle/>
          <a:p>
            <a:endParaRPr lang="es-ES"/>
          </a:p>
        </p:txBody>
      </p:sp>
      <p:sp>
        <p:nvSpPr>
          <p:cNvPr id="109602" name="Line 34"/>
          <p:cNvSpPr>
            <a:spLocks noChangeShapeType="1"/>
          </p:cNvSpPr>
          <p:nvPr/>
        </p:nvSpPr>
        <p:spPr bwMode="auto">
          <a:xfrm>
            <a:off x="4643438" y="1196975"/>
            <a:ext cx="0" cy="5661025"/>
          </a:xfrm>
          <a:prstGeom prst="line">
            <a:avLst/>
          </a:prstGeom>
          <a:noFill/>
          <a:ln w="38100">
            <a:solidFill>
              <a:schemeClr val="tx1"/>
            </a:solidFill>
            <a:round/>
            <a:headEnd/>
            <a:tailEnd/>
          </a:ln>
        </p:spPr>
        <p:txBody>
          <a:bodyPr/>
          <a:lstStyle/>
          <a:p>
            <a:endParaRPr lang="es-ES"/>
          </a:p>
        </p:txBody>
      </p:sp>
      <p:sp>
        <p:nvSpPr>
          <p:cNvPr id="109603" name="Line 35"/>
          <p:cNvSpPr>
            <a:spLocks noChangeShapeType="1"/>
          </p:cNvSpPr>
          <p:nvPr/>
        </p:nvSpPr>
        <p:spPr bwMode="auto">
          <a:xfrm>
            <a:off x="7164388" y="1196975"/>
            <a:ext cx="0" cy="5661025"/>
          </a:xfrm>
          <a:prstGeom prst="line">
            <a:avLst/>
          </a:prstGeom>
          <a:noFill/>
          <a:ln w="38100">
            <a:solidFill>
              <a:schemeClr val="tx1"/>
            </a:solidFill>
            <a:round/>
            <a:headEnd/>
            <a:tailEnd/>
          </a:ln>
        </p:spPr>
        <p:txBody>
          <a:bodyPr/>
          <a:lstStyle/>
          <a:p>
            <a:endParaRPr lang="es-ES"/>
          </a:p>
        </p:txBody>
      </p:sp>
      <p:sp>
        <p:nvSpPr>
          <p:cNvPr id="109604" name="Line 36"/>
          <p:cNvSpPr>
            <a:spLocks noChangeShapeType="1"/>
          </p:cNvSpPr>
          <p:nvPr/>
        </p:nvSpPr>
        <p:spPr bwMode="auto">
          <a:xfrm>
            <a:off x="0" y="1196975"/>
            <a:ext cx="9144000" cy="0"/>
          </a:xfrm>
          <a:prstGeom prst="line">
            <a:avLst/>
          </a:prstGeom>
          <a:noFill/>
          <a:ln w="38100">
            <a:solidFill>
              <a:schemeClr val="tx1"/>
            </a:solidFill>
            <a:round/>
            <a:headEnd/>
            <a:tailEnd/>
          </a:ln>
        </p:spPr>
        <p:txBody>
          <a:bodyPr/>
          <a:lstStyle/>
          <a:p>
            <a:endParaRPr lang="es-ES"/>
          </a:p>
        </p:txBody>
      </p:sp>
      <p:sp>
        <p:nvSpPr>
          <p:cNvPr id="109605" name="Line 37"/>
          <p:cNvSpPr>
            <a:spLocks noChangeShapeType="1"/>
          </p:cNvSpPr>
          <p:nvPr/>
        </p:nvSpPr>
        <p:spPr bwMode="auto">
          <a:xfrm>
            <a:off x="8243888" y="1196975"/>
            <a:ext cx="0" cy="5661025"/>
          </a:xfrm>
          <a:prstGeom prst="line">
            <a:avLst/>
          </a:prstGeom>
          <a:noFill/>
          <a:ln w="38100">
            <a:solidFill>
              <a:schemeClr val="tx1"/>
            </a:solidFill>
            <a:round/>
            <a:headEnd/>
            <a:tailEnd/>
          </a:ln>
        </p:spPr>
        <p:txBody>
          <a:bodyPr/>
          <a:lstStyle/>
          <a:p>
            <a:endParaRPr lang="es-ES"/>
          </a:p>
        </p:txBody>
      </p:sp>
      <p:sp>
        <p:nvSpPr>
          <p:cNvPr id="109606" name="Text Box 38"/>
          <p:cNvSpPr txBox="1">
            <a:spLocks noChangeArrowheads="1"/>
          </p:cNvSpPr>
          <p:nvPr/>
        </p:nvSpPr>
        <p:spPr bwMode="auto">
          <a:xfrm>
            <a:off x="4643438" y="1341438"/>
            <a:ext cx="1441450" cy="274637"/>
          </a:xfrm>
          <a:prstGeom prst="rect">
            <a:avLst/>
          </a:prstGeom>
          <a:noFill/>
          <a:ln w="9525">
            <a:noFill/>
            <a:miter lim="800000"/>
            <a:headEnd/>
            <a:tailEnd/>
          </a:ln>
        </p:spPr>
        <p:txBody>
          <a:bodyPr>
            <a:spAutoFit/>
          </a:bodyPr>
          <a:lstStyle/>
          <a:p>
            <a:pPr algn="l">
              <a:spcBef>
                <a:spcPct val="50000"/>
              </a:spcBef>
            </a:pPr>
            <a:r>
              <a:rPr lang="es-ES" sz="1200"/>
              <a:t> P.Anticolinérgico</a:t>
            </a:r>
          </a:p>
        </p:txBody>
      </p:sp>
      <p:sp>
        <p:nvSpPr>
          <p:cNvPr id="109607" name="Text Box 39"/>
          <p:cNvSpPr txBox="1">
            <a:spLocks noChangeArrowheads="1"/>
          </p:cNvSpPr>
          <p:nvPr/>
        </p:nvSpPr>
        <p:spPr bwMode="auto">
          <a:xfrm>
            <a:off x="7164388" y="1341438"/>
            <a:ext cx="1079500" cy="274637"/>
          </a:xfrm>
          <a:prstGeom prst="rect">
            <a:avLst/>
          </a:prstGeom>
          <a:noFill/>
          <a:ln w="9525">
            <a:noFill/>
            <a:miter lim="800000"/>
            <a:headEnd/>
            <a:tailEnd/>
          </a:ln>
        </p:spPr>
        <p:txBody>
          <a:bodyPr>
            <a:spAutoFit/>
          </a:bodyPr>
          <a:lstStyle/>
          <a:p>
            <a:pPr algn="l">
              <a:spcBef>
                <a:spcPct val="50000"/>
              </a:spcBef>
            </a:pPr>
            <a:r>
              <a:rPr lang="es-ES" sz="1200"/>
              <a:t>H.Ortostática</a:t>
            </a:r>
          </a:p>
        </p:txBody>
      </p:sp>
      <p:sp>
        <p:nvSpPr>
          <p:cNvPr id="109608" name="Text Box 40"/>
          <p:cNvSpPr txBox="1">
            <a:spLocks noChangeArrowheads="1"/>
          </p:cNvSpPr>
          <p:nvPr/>
        </p:nvSpPr>
        <p:spPr bwMode="auto">
          <a:xfrm>
            <a:off x="8243888" y="1341438"/>
            <a:ext cx="900112" cy="274637"/>
          </a:xfrm>
          <a:prstGeom prst="rect">
            <a:avLst/>
          </a:prstGeom>
          <a:noFill/>
          <a:ln w="9525">
            <a:noFill/>
            <a:miter lim="800000"/>
            <a:headEnd/>
            <a:tailEnd/>
          </a:ln>
        </p:spPr>
        <p:txBody>
          <a:bodyPr>
            <a:spAutoFit/>
          </a:bodyPr>
          <a:lstStyle/>
          <a:p>
            <a:pPr algn="l">
              <a:spcBef>
                <a:spcPct val="50000"/>
              </a:spcBef>
            </a:pPr>
            <a:r>
              <a:rPr lang="es-ES" sz="1200"/>
              <a:t>Sedación</a:t>
            </a:r>
          </a:p>
        </p:txBody>
      </p:sp>
      <p:sp>
        <p:nvSpPr>
          <p:cNvPr id="109609" name="Text Box 41"/>
          <p:cNvSpPr txBox="1">
            <a:spLocks noChangeArrowheads="1"/>
          </p:cNvSpPr>
          <p:nvPr/>
        </p:nvSpPr>
        <p:spPr bwMode="auto">
          <a:xfrm>
            <a:off x="3348038" y="1341438"/>
            <a:ext cx="792162" cy="274637"/>
          </a:xfrm>
          <a:prstGeom prst="rect">
            <a:avLst/>
          </a:prstGeom>
          <a:noFill/>
          <a:ln w="9525">
            <a:noFill/>
            <a:miter lim="800000"/>
            <a:headEnd/>
            <a:tailEnd/>
          </a:ln>
        </p:spPr>
        <p:txBody>
          <a:bodyPr>
            <a:spAutoFit/>
          </a:bodyPr>
          <a:lstStyle/>
          <a:p>
            <a:pPr algn="l">
              <a:spcBef>
                <a:spcPct val="50000"/>
              </a:spcBef>
            </a:pPr>
            <a:r>
              <a:rPr lang="es-ES" sz="1200"/>
              <a:t>Potencia</a:t>
            </a:r>
          </a:p>
        </p:txBody>
      </p:sp>
      <p:sp>
        <p:nvSpPr>
          <p:cNvPr id="109610" name="Text Box 42"/>
          <p:cNvSpPr txBox="1">
            <a:spLocks noChangeArrowheads="1"/>
          </p:cNvSpPr>
          <p:nvPr/>
        </p:nvSpPr>
        <p:spPr bwMode="auto">
          <a:xfrm>
            <a:off x="6300788" y="1341438"/>
            <a:ext cx="647700" cy="274637"/>
          </a:xfrm>
          <a:prstGeom prst="rect">
            <a:avLst/>
          </a:prstGeom>
          <a:noFill/>
          <a:ln w="9525">
            <a:noFill/>
            <a:miter lim="800000"/>
            <a:headEnd/>
            <a:tailEnd/>
          </a:ln>
        </p:spPr>
        <p:txBody>
          <a:bodyPr>
            <a:spAutoFit/>
          </a:bodyPr>
          <a:lstStyle/>
          <a:p>
            <a:pPr algn="l">
              <a:spcBef>
                <a:spcPct val="50000"/>
              </a:spcBef>
            </a:pPr>
            <a:r>
              <a:rPr lang="es-ES" sz="1200"/>
              <a:t> MEP</a:t>
            </a:r>
          </a:p>
        </p:txBody>
      </p:sp>
      <p:sp>
        <p:nvSpPr>
          <p:cNvPr id="109611" name="Line 43"/>
          <p:cNvSpPr>
            <a:spLocks noChangeShapeType="1"/>
          </p:cNvSpPr>
          <p:nvPr/>
        </p:nvSpPr>
        <p:spPr bwMode="auto">
          <a:xfrm>
            <a:off x="9144000" y="1219200"/>
            <a:ext cx="0" cy="5638800"/>
          </a:xfrm>
          <a:prstGeom prst="line">
            <a:avLst/>
          </a:prstGeom>
          <a:noFill/>
          <a:ln w="38100">
            <a:solidFill>
              <a:schemeClr val="tx1"/>
            </a:solidFill>
            <a:round/>
            <a:headEnd/>
            <a:tailEnd/>
          </a:ln>
        </p:spPr>
        <p:txBody>
          <a:bodyPr/>
          <a:lstStyle/>
          <a:p>
            <a:endParaRPr lang="es-ES"/>
          </a:p>
        </p:txBody>
      </p:sp>
      <p:sp>
        <p:nvSpPr>
          <p:cNvPr id="109612" name="Line 44"/>
          <p:cNvSpPr>
            <a:spLocks noChangeShapeType="1"/>
          </p:cNvSpPr>
          <p:nvPr/>
        </p:nvSpPr>
        <p:spPr bwMode="auto">
          <a:xfrm>
            <a:off x="0" y="2590800"/>
            <a:ext cx="9144000" cy="0"/>
          </a:xfrm>
          <a:prstGeom prst="line">
            <a:avLst/>
          </a:prstGeom>
          <a:noFill/>
          <a:ln w="38100">
            <a:solidFill>
              <a:schemeClr val="tx1"/>
            </a:solidFill>
            <a:round/>
            <a:headEnd/>
            <a:tailEnd/>
          </a:ln>
        </p:spPr>
        <p:txBody>
          <a:bodyPr/>
          <a:lstStyle/>
          <a:p>
            <a:endParaRPr lang="es-ES"/>
          </a:p>
        </p:txBody>
      </p:sp>
      <p:sp>
        <p:nvSpPr>
          <p:cNvPr id="109613" name="Line 45"/>
          <p:cNvSpPr>
            <a:spLocks noChangeShapeType="1"/>
          </p:cNvSpPr>
          <p:nvPr/>
        </p:nvSpPr>
        <p:spPr bwMode="auto">
          <a:xfrm>
            <a:off x="0" y="3581400"/>
            <a:ext cx="9144000" cy="0"/>
          </a:xfrm>
          <a:prstGeom prst="line">
            <a:avLst/>
          </a:prstGeom>
          <a:noFill/>
          <a:ln w="38100">
            <a:solidFill>
              <a:schemeClr val="tx1"/>
            </a:solidFill>
            <a:round/>
            <a:headEnd/>
            <a:tailEnd/>
          </a:ln>
        </p:spPr>
        <p:txBody>
          <a:bodyPr/>
          <a:lstStyle/>
          <a:p>
            <a:endParaRPr lang="es-ES"/>
          </a:p>
        </p:txBody>
      </p:sp>
      <p:sp>
        <p:nvSpPr>
          <p:cNvPr id="109614" name="Line 46"/>
          <p:cNvSpPr>
            <a:spLocks noChangeShapeType="1"/>
          </p:cNvSpPr>
          <p:nvPr/>
        </p:nvSpPr>
        <p:spPr bwMode="auto">
          <a:xfrm>
            <a:off x="0" y="4724400"/>
            <a:ext cx="9144000" cy="0"/>
          </a:xfrm>
          <a:prstGeom prst="line">
            <a:avLst/>
          </a:prstGeom>
          <a:noFill/>
          <a:ln w="38100">
            <a:solidFill>
              <a:schemeClr val="tx1"/>
            </a:solidFill>
            <a:round/>
            <a:headEnd/>
            <a:tailEnd/>
          </a:ln>
        </p:spPr>
        <p:txBody>
          <a:bodyPr/>
          <a:lstStyle/>
          <a:p>
            <a:endParaRPr lang="es-ES"/>
          </a:p>
        </p:txBody>
      </p:sp>
      <p:sp>
        <p:nvSpPr>
          <p:cNvPr id="109615" name="Line 47"/>
          <p:cNvSpPr>
            <a:spLocks noChangeShapeType="1"/>
          </p:cNvSpPr>
          <p:nvPr/>
        </p:nvSpPr>
        <p:spPr bwMode="auto">
          <a:xfrm>
            <a:off x="0" y="5734050"/>
            <a:ext cx="9144000" cy="0"/>
          </a:xfrm>
          <a:prstGeom prst="line">
            <a:avLst/>
          </a:prstGeom>
          <a:noFill/>
          <a:ln w="38100">
            <a:solidFill>
              <a:schemeClr val="tx1"/>
            </a:solidFill>
            <a:round/>
            <a:headEnd/>
            <a:tailEnd/>
          </a:ln>
        </p:spPr>
        <p:txBody>
          <a:bodyPr/>
          <a:lstStyle/>
          <a:p>
            <a:endParaRPr lang="es-E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0" y="0"/>
            <a:ext cx="9144000" cy="1125538"/>
          </a:xfrm>
        </p:spPr>
        <p:txBody>
          <a:bodyPr/>
          <a:lstStyle/>
          <a:p>
            <a:pPr eaLnBrk="1" hangingPunct="1"/>
            <a:r>
              <a:rPr lang="es-ES_tradnl" sz="3200" b="1">
                <a:solidFill>
                  <a:srgbClr val="FF0000"/>
                </a:solidFill>
                <a:latin typeface="Arial Narrow" pitchFamily="34" charset="0"/>
              </a:rPr>
              <a:t> </a:t>
            </a:r>
            <a:r>
              <a:rPr lang="es-ES_tradnl" sz="3600" u="sng">
                <a:solidFill>
                  <a:srgbClr val="FF0000"/>
                </a:solidFill>
              </a:rPr>
              <a:t>NEUROLÉPTICOS     </a:t>
            </a:r>
            <a:r>
              <a:rPr lang="es-ES_tradnl" sz="3600" b="1">
                <a:solidFill>
                  <a:srgbClr val="FF0000"/>
                </a:solidFill>
                <a:latin typeface="Arial Narrow" pitchFamily="34" charset="0"/>
              </a:rPr>
              <a:t>                         </a:t>
            </a:r>
            <a:r>
              <a:rPr lang="es-ES_tradnl" sz="3200" b="1">
                <a:solidFill>
                  <a:srgbClr val="FF0000"/>
                </a:solidFill>
                <a:latin typeface="Arial Narrow" pitchFamily="34" charset="0"/>
              </a:rPr>
              <a:t>  </a:t>
            </a:r>
            <a:endParaRPr lang="es-ES" sz="3200" b="1">
              <a:solidFill>
                <a:srgbClr val="FF0000"/>
              </a:solidFill>
              <a:latin typeface="Arial Narrow" pitchFamily="34" charset="0"/>
            </a:endParaRPr>
          </a:p>
        </p:txBody>
      </p:sp>
      <p:graphicFrame>
        <p:nvGraphicFramePr>
          <p:cNvPr id="466947" name="Group 3"/>
          <p:cNvGraphicFramePr>
            <a:graphicFrameLocks noGrp="1"/>
          </p:cNvGraphicFramePr>
          <p:nvPr>
            <p:ph type="tbl" idx="1"/>
          </p:nvPr>
        </p:nvGraphicFramePr>
        <p:xfrm>
          <a:off x="0" y="1196975"/>
          <a:ext cx="9144000" cy="6041708"/>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3684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600" b="0" i="1" u="none" strike="noStrike" cap="none" normalizeH="0" baseline="0">
                        <a:ln>
                          <a:noFill/>
                        </a:ln>
                        <a:solidFill>
                          <a:schemeClr val="bg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600" b="0" i="1" u="none" strike="noStrike" cap="none" normalizeH="0" baseline="0">
                        <a:ln>
                          <a:noFill/>
                        </a:ln>
                        <a:solidFill>
                          <a:schemeClr val="bg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1" u="none" strike="noStrike" cap="none" normalizeH="0" baseline="0">
                          <a:ln>
                            <a:noFill/>
                          </a:ln>
                          <a:solidFill>
                            <a:srgbClr val="00CC99"/>
                          </a:solidFill>
                          <a:effectLst>
                            <a:outerShdw blurRad="38100" dist="38100" dir="2700000" algn="tl">
                              <a:srgbClr val="000000"/>
                            </a:outerShdw>
                          </a:effectLst>
                          <a:latin typeface="Arial Narrow" pitchFamily="34" charset="0"/>
                        </a:rPr>
                        <a:t>Clorpromazina      </a:t>
                      </a:r>
                      <a:r>
                        <a:rPr kumimoji="0" lang="es-ES" sz="2000" b="0" i="1"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600" b="0" i="1"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600" b="0" i="1"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a:t>
                      </a: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_tradnl" sz="2000" b="0" i="0" u="none" strike="noStrike" cap="none" normalizeH="0" baseline="0">
                        <a:ln>
                          <a:noFill/>
                        </a:ln>
                        <a:solidFill>
                          <a:schemeClr val="bg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 +          + + +</a:t>
                      </a:r>
                      <a:r>
                        <a:rPr kumimoji="0" lang="es-ES_tradnl"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endPar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445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600" b="0" i="1" u="none" strike="noStrike" cap="none" normalizeH="0" baseline="0">
                        <a:ln>
                          <a:noFill/>
                        </a:ln>
                        <a:solidFill>
                          <a:schemeClr val="bg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1" u="none" strike="noStrike" cap="none" normalizeH="0" baseline="0">
                          <a:ln>
                            <a:noFill/>
                          </a:ln>
                          <a:solidFill>
                            <a:srgbClr val="00CC99"/>
                          </a:solidFill>
                          <a:effectLst>
                            <a:outerShdw blurRad="38100" dist="38100" dir="2700000" algn="tl">
                              <a:srgbClr val="000000"/>
                            </a:outerShdw>
                          </a:effectLst>
                          <a:latin typeface="Arial Narrow" pitchFamily="34" charset="0"/>
                        </a:rPr>
                        <a:t>Levomepromazina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600" b="0" i="1" u="sng" strike="noStrike" cap="none" normalizeH="0" baseline="0">
                        <a:ln>
                          <a:noFill/>
                        </a:ln>
                        <a:solidFill>
                          <a:schemeClr val="bg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a:t>
                      </a: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endParaRPr kumimoji="0" lang="es-ES_tradnl" sz="2000" b="0" i="0" u="none" strike="noStrike" cap="none" normalizeH="0" baseline="0">
                        <a:ln>
                          <a:noFill/>
                        </a:ln>
                        <a:solidFill>
                          <a:schemeClr val="bg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 +          + + +</a:t>
                      </a:r>
                      <a:r>
                        <a:rPr kumimoji="0" lang="es-ES_tradnl"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endPar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033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1"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1" u="none" strike="noStrike" cap="none" normalizeH="0" baseline="0">
                          <a:ln>
                            <a:noFill/>
                          </a:ln>
                          <a:solidFill>
                            <a:srgbClr val="0066FF"/>
                          </a:solidFill>
                          <a:effectLst>
                            <a:outerShdw blurRad="38100" dist="38100" dir="2700000" algn="tl">
                              <a:srgbClr val="000000"/>
                            </a:outerShdw>
                          </a:effectLst>
                          <a:latin typeface="Arial Narrow" pitchFamily="34" charset="0"/>
                        </a:rPr>
                        <a:t>Haloperidol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600" b="0" i="0" u="none" strike="noStrike" cap="none" normalizeH="0" baseline="0">
                        <a:ln>
                          <a:noFill/>
                        </a:ln>
                        <a:solidFill>
                          <a:schemeClr val="bg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31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600" b="0" i="1" u="none" strike="noStrike" cap="none" normalizeH="0" baseline="0">
                        <a:ln>
                          <a:noFill/>
                        </a:ln>
                        <a:solidFill>
                          <a:schemeClr val="bg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1" u="none" strike="noStrike" cap="none" normalizeH="0" baseline="0">
                          <a:ln>
                            <a:noFill/>
                          </a:ln>
                          <a:solidFill>
                            <a:srgbClr val="66FF33"/>
                          </a:solidFill>
                          <a:effectLst>
                            <a:outerShdw blurRad="38100" dist="38100" dir="2700000" algn="tl">
                              <a:srgbClr val="000000"/>
                            </a:outerShdw>
                          </a:effectLst>
                          <a:latin typeface="Arial Narrow" pitchFamily="34" charset="0"/>
                        </a:rPr>
                        <a:t>Risperidona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600" b="0" i="1" u="sng" strike="noStrike" cap="none" normalizeH="0" baseline="0">
                        <a:ln>
                          <a:noFill/>
                        </a:ln>
                        <a:solidFill>
                          <a:schemeClr val="bg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16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a:t>
                      </a:r>
                      <a:r>
                        <a:rPr kumimoji="0" lang="es-ES" sz="16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             +</a:t>
                      </a: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2255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_tradnl" sz="2000" b="0" i="1" u="none" strike="noStrike" cap="none" normalizeH="0" baseline="0">
                        <a:ln>
                          <a:noFill/>
                        </a:ln>
                        <a:solidFill>
                          <a:schemeClr val="bg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1" u="none" strike="noStrike" cap="none" normalizeH="0" baseline="0">
                          <a:ln>
                            <a:noFill/>
                          </a:ln>
                          <a:solidFill>
                            <a:srgbClr val="FF0066"/>
                          </a:solidFill>
                          <a:effectLst>
                            <a:outerShdw blurRad="38100" dist="38100" dir="2700000" algn="tl">
                              <a:srgbClr val="000000"/>
                            </a:outerShdw>
                          </a:effectLst>
                          <a:latin typeface="Arial Narrow" pitchFamily="34" charset="0"/>
                        </a:rPr>
                        <a:t>Quetiapina</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1600" b="0" i="1"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_tradnl" sz="2000" b="0" i="1"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_tradnl"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4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4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    </a:t>
                      </a: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endParaRPr kumimoji="0" lang="es-ES" sz="24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10621" name="Line 29"/>
          <p:cNvSpPr>
            <a:spLocks noChangeShapeType="1"/>
          </p:cNvSpPr>
          <p:nvPr/>
        </p:nvSpPr>
        <p:spPr bwMode="auto">
          <a:xfrm>
            <a:off x="0" y="1773238"/>
            <a:ext cx="9144000" cy="0"/>
          </a:xfrm>
          <a:prstGeom prst="line">
            <a:avLst/>
          </a:prstGeom>
          <a:noFill/>
          <a:ln w="38100">
            <a:solidFill>
              <a:schemeClr val="tx1"/>
            </a:solidFill>
            <a:round/>
            <a:headEnd/>
            <a:tailEnd/>
          </a:ln>
        </p:spPr>
        <p:txBody>
          <a:bodyPr/>
          <a:lstStyle/>
          <a:p>
            <a:endParaRPr lang="es-ES"/>
          </a:p>
        </p:txBody>
      </p:sp>
      <p:sp>
        <p:nvSpPr>
          <p:cNvPr id="110622" name="Line 30"/>
          <p:cNvSpPr>
            <a:spLocks noChangeShapeType="1"/>
          </p:cNvSpPr>
          <p:nvPr/>
        </p:nvSpPr>
        <p:spPr bwMode="auto">
          <a:xfrm>
            <a:off x="0" y="6858000"/>
            <a:ext cx="9144000" cy="0"/>
          </a:xfrm>
          <a:prstGeom prst="line">
            <a:avLst/>
          </a:prstGeom>
          <a:noFill/>
          <a:ln w="38100">
            <a:solidFill>
              <a:schemeClr val="tx1"/>
            </a:solidFill>
            <a:round/>
            <a:headEnd/>
            <a:tailEnd/>
          </a:ln>
        </p:spPr>
        <p:txBody>
          <a:bodyPr/>
          <a:lstStyle/>
          <a:p>
            <a:endParaRPr lang="es-ES"/>
          </a:p>
        </p:txBody>
      </p:sp>
      <p:sp>
        <p:nvSpPr>
          <p:cNvPr id="110623" name="Line 31"/>
          <p:cNvSpPr>
            <a:spLocks noChangeShapeType="1"/>
          </p:cNvSpPr>
          <p:nvPr/>
        </p:nvSpPr>
        <p:spPr bwMode="auto">
          <a:xfrm>
            <a:off x="3059113" y="1196975"/>
            <a:ext cx="0" cy="5661025"/>
          </a:xfrm>
          <a:prstGeom prst="line">
            <a:avLst/>
          </a:prstGeom>
          <a:noFill/>
          <a:ln w="38100">
            <a:solidFill>
              <a:schemeClr val="tx1"/>
            </a:solidFill>
            <a:round/>
            <a:headEnd/>
            <a:tailEnd/>
          </a:ln>
        </p:spPr>
        <p:txBody>
          <a:bodyPr/>
          <a:lstStyle/>
          <a:p>
            <a:endParaRPr lang="es-ES"/>
          </a:p>
        </p:txBody>
      </p:sp>
      <p:sp>
        <p:nvSpPr>
          <p:cNvPr id="110624" name="Line 32"/>
          <p:cNvSpPr>
            <a:spLocks noChangeShapeType="1"/>
          </p:cNvSpPr>
          <p:nvPr/>
        </p:nvSpPr>
        <p:spPr bwMode="auto">
          <a:xfrm flipH="1">
            <a:off x="6084888" y="1196975"/>
            <a:ext cx="0" cy="5661025"/>
          </a:xfrm>
          <a:prstGeom prst="line">
            <a:avLst/>
          </a:prstGeom>
          <a:noFill/>
          <a:ln w="38100">
            <a:solidFill>
              <a:schemeClr val="tx1"/>
            </a:solidFill>
            <a:round/>
            <a:headEnd/>
            <a:tailEnd/>
          </a:ln>
        </p:spPr>
        <p:txBody>
          <a:bodyPr/>
          <a:lstStyle/>
          <a:p>
            <a:endParaRPr lang="es-ES"/>
          </a:p>
        </p:txBody>
      </p:sp>
      <p:sp>
        <p:nvSpPr>
          <p:cNvPr id="110625" name="Line 33"/>
          <p:cNvSpPr>
            <a:spLocks noChangeShapeType="1"/>
          </p:cNvSpPr>
          <p:nvPr/>
        </p:nvSpPr>
        <p:spPr bwMode="auto">
          <a:xfrm>
            <a:off x="0" y="1196975"/>
            <a:ext cx="0" cy="5661025"/>
          </a:xfrm>
          <a:prstGeom prst="line">
            <a:avLst/>
          </a:prstGeom>
          <a:noFill/>
          <a:ln w="38100">
            <a:solidFill>
              <a:schemeClr val="tx1"/>
            </a:solidFill>
            <a:round/>
            <a:headEnd/>
            <a:tailEnd/>
          </a:ln>
        </p:spPr>
        <p:txBody>
          <a:bodyPr/>
          <a:lstStyle/>
          <a:p>
            <a:endParaRPr lang="es-ES"/>
          </a:p>
        </p:txBody>
      </p:sp>
      <p:sp>
        <p:nvSpPr>
          <p:cNvPr id="110626" name="Line 34"/>
          <p:cNvSpPr>
            <a:spLocks noChangeShapeType="1"/>
          </p:cNvSpPr>
          <p:nvPr/>
        </p:nvSpPr>
        <p:spPr bwMode="auto">
          <a:xfrm>
            <a:off x="4643438" y="1196975"/>
            <a:ext cx="0" cy="5661025"/>
          </a:xfrm>
          <a:prstGeom prst="line">
            <a:avLst/>
          </a:prstGeom>
          <a:noFill/>
          <a:ln w="38100">
            <a:solidFill>
              <a:schemeClr val="tx1"/>
            </a:solidFill>
            <a:round/>
            <a:headEnd/>
            <a:tailEnd/>
          </a:ln>
        </p:spPr>
        <p:txBody>
          <a:bodyPr/>
          <a:lstStyle/>
          <a:p>
            <a:endParaRPr lang="es-ES"/>
          </a:p>
        </p:txBody>
      </p:sp>
      <p:sp>
        <p:nvSpPr>
          <p:cNvPr id="110627" name="Line 35"/>
          <p:cNvSpPr>
            <a:spLocks noChangeShapeType="1"/>
          </p:cNvSpPr>
          <p:nvPr/>
        </p:nvSpPr>
        <p:spPr bwMode="auto">
          <a:xfrm>
            <a:off x="7164388" y="1196975"/>
            <a:ext cx="0" cy="5661025"/>
          </a:xfrm>
          <a:prstGeom prst="line">
            <a:avLst/>
          </a:prstGeom>
          <a:noFill/>
          <a:ln w="38100">
            <a:solidFill>
              <a:schemeClr val="tx1"/>
            </a:solidFill>
            <a:round/>
            <a:headEnd/>
            <a:tailEnd/>
          </a:ln>
        </p:spPr>
        <p:txBody>
          <a:bodyPr/>
          <a:lstStyle/>
          <a:p>
            <a:endParaRPr lang="es-ES"/>
          </a:p>
        </p:txBody>
      </p:sp>
      <p:sp>
        <p:nvSpPr>
          <p:cNvPr id="110628" name="Line 36"/>
          <p:cNvSpPr>
            <a:spLocks noChangeShapeType="1"/>
          </p:cNvSpPr>
          <p:nvPr/>
        </p:nvSpPr>
        <p:spPr bwMode="auto">
          <a:xfrm>
            <a:off x="0" y="1196975"/>
            <a:ext cx="9144000" cy="0"/>
          </a:xfrm>
          <a:prstGeom prst="line">
            <a:avLst/>
          </a:prstGeom>
          <a:noFill/>
          <a:ln w="38100">
            <a:solidFill>
              <a:schemeClr val="tx1"/>
            </a:solidFill>
            <a:round/>
            <a:headEnd/>
            <a:tailEnd/>
          </a:ln>
        </p:spPr>
        <p:txBody>
          <a:bodyPr/>
          <a:lstStyle/>
          <a:p>
            <a:endParaRPr lang="es-ES"/>
          </a:p>
        </p:txBody>
      </p:sp>
      <p:sp>
        <p:nvSpPr>
          <p:cNvPr id="110629" name="Line 37"/>
          <p:cNvSpPr>
            <a:spLocks noChangeShapeType="1"/>
          </p:cNvSpPr>
          <p:nvPr/>
        </p:nvSpPr>
        <p:spPr bwMode="auto">
          <a:xfrm>
            <a:off x="8243888" y="1196975"/>
            <a:ext cx="0" cy="5661025"/>
          </a:xfrm>
          <a:prstGeom prst="line">
            <a:avLst/>
          </a:prstGeom>
          <a:noFill/>
          <a:ln w="38100">
            <a:solidFill>
              <a:schemeClr val="tx1"/>
            </a:solidFill>
            <a:round/>
            <a:headEnd/>
            <a:tailEnd/>
          </a:ln>
        </p:spPr>
        <p:txBody>
          <a:bodyPr/>
          <a:lstStyle/>
          <a:p>
            <a:endParaRPr lang="es-ES"/>
          </a:p>
        </p:txBody>
      </p:sp>
      <p:sp>
        <p:nvSpPr>
          <p:cNvPr id="110630" name="Text Box 38"/>
          <p:cNvSpPr txBox="1">
            <a:spLocks noChangeArrowheads="1"/>
          </p:cNvSpPr>
          <p:nvPr/>
        </p:nvSpPr>
        <p:spPr bwMode="auto">
          <a:xfrm>
            <a:off x="4643438" y="1341438"/>
            <a:ext cx="1441450" cy="274637"/>
          </a:xfrm>
          <a:prstGeom prst="rect">
            <a:avLst/>
          </a:prstGeom>
          <a:noFill/>
          <a:ln w="9525">
            <a:noFill/>
            <a:miter lim="800000"/>
            <a:headEnd/>
            <a:tailEnd/>
          </a:ln>
        </p:spPr>
        <p:txBody>
          <a:bodyPr>
            <a:spAutoFit/>
          </a:bodyPr>
          <a:lstStyle/>
          <a:p>
            <a:pPr algn="l">
              <a:spcBef>
                <a:spcPct val="50000"/>
              </a:spcBef>
            </a:pPr>
            <a:r>
              <a:rPr lang="es-ES" sz="1200"/>
              <a:t> P.Anticolinérgico</a:t>
            </a:r>
          </a:p>
        </p:txBody>
      </p:sp>
      <p:sp>
        <p:nvSpPr>
          <p:cNvPr id="110631" name="Text Box 39"/>
          <p:cNvSpPr txBox="1">
            <a:spLocks noChangeArrowheads="1"/>
          </p:cNvSpPr>
          <p:nvPr/>
        </p:nvSpPr>
        <p:spPr bwMode="auto">
          <a:xfrm>
            <a:off x="7164388" y="1341438"/>
            <a:ext cx="1079500" cy="274637"/>
          </a:xfrm>
          <a:prstGeom prst="rect">
            <a:avLst/>
          </a:prstGeom>
          <a:noFill/>
          <a:ln w="9525">
            <a:noFill/>
            <a:miter lim="800000"/>
            <a:headEnd/>
            <a:tailEnd/>
          </a:ln>
        </p:spPr>
        <p:txBody>
          <a:bodyPr>
            <a:spAutoFit/>
          </a:bodyPr>
          <a:lstStyle/>
          <a:p>
            <a:pPr algn="l">
              <a:spcBef>
                <a:spcPct val="50000"/>
              </a:spcBef>
            </a:pPr>
            <a:r>
              <a:rPr lang="es-ES" sz="1200"/>
              <a:t>H.Ortostática</a:t>
            </a:r>
          </a:p>
        </p:txBody>
      </p:sp>
      <p:sp>
        <p:nvSpPr>
          <p:cNvPr id="110632" name="Text Box 40"/>
          <p:cNvSpPr txBox="1">
            <a:spLocks noChangeArrowheads="1"/>
          </p:cNvSpPr>
          <p:nvPr/>
        </p:nvSpPr>
        <p:spPr bwMode="auto">
          <a:xfrm>
            <a:off x="8243888" y="1341438"/>
            <a:ext cx="900112" cy="274637"/>
          </a:xfrm>
          <a:prstGeom prst="rect">
            <a:avLst/>
          </a:prstGeom>
          <a:noFill/>
          <a:ln w="9525">
            <a:noFill/>
            <a:miter lim="800000"/>
            <a:headEnd/>
            <a:tailEnd/>
          </a:ln>
        </p:spPr>
        <p:txBody>
          <a:bodyPr>
            <a:spAutoFit/>
          </a:bodyPr>
          <a:lstStyle/>
          <a:p>
            <a:pPr algn="l">
              <a:spcBef>
                <a:spcPct val="50000"/>
              </a:spcBef>
            </a:pPr>
            <a:r>
              <a:rPr lang="es-ES" sz="1200"/>
              <a:t>Sedación</a:t>
            </a:r>
          </a:p>
        </p:txBody>
      </p:sp>
      <p:sp>
        <p:nvSpPr>
          <p:cNvPr id="110633" name="Text Box 41"/>
          <p:cNvSpPr txBox="1">
            <a:spLocks noChangeArrowheads="1"/>
          </p:cNvSpPr>
          <p:nvPr/>
        </p:nvSpPr>
        <p:spPr bwMode="auto">
          <a:xfrm>
            <a:off x="3348038" y="1341438"/>
            <a:ext cx="792162" cy="274637"/>
          </a:xfrm>
          <a:prstGeom prst="rect">
            <a:avLst/>
          </a:prstGeom>
          <a:noFill/>
          <a:ln w="9525">
            <a:noFill/>
            <a:miter lim="800000"/>
            <a:headEnd/>
            <a:tailEnd/>
          </a:ln>
        </p:spPr>
        <p:txBody>
          <a:bodyPr>
            <a:spAutoFit/>
          </a:bodyPr>
          <a:lstStyle/>
          <a:p>
            <a:pPr algn="l">
              <a:spcBef>
                <a:spcPct val="50000"/>
              </a:spcBef>
            </a:pPr>
            <a:r>
              <a:rPr lang="es-ES" sz="1200"/>
              <a:t>Potencia</a:t>
            </a:r>
          </a:p>
        </p:txBody>
      </p:sp>
      <p:sp>
        <p:nvSpPr>
          <p:cNvPr id="110634" name="Text Box 42"/>
          <p:cNvSpPr txBox="1">
            <a:spLocks noChangeArrowheads="1"/>
          </p:cNvSpPr>
          <p:nvPr/>
        </p:nvSpPr>
        <p:spPr bwMode="auto">
          <a:xfrm>
            <a:off x="6300788" y="1341438"/>
            <a:ext cx="647700" cy="274637"/>
          </a:xfrm>
          <a:prstGeom prst="rect">
            <a:avLst/>
          </a:prstGeom>
          <a:noFill/>
          <a:ln w="9525">
            <a:noFill/>
            <a:miter lim="800000"/>
            <a:headEnd/>
            <a:tailEnd/>
          </a:ln>
        </p:spPr>
        <p:txBody>
          <a:bodyPr>
            <a:spAutoFit/>
          </a:bodyPr>
          <a:lstStyle/>
          <a:p>
            <a:pPr algn="l">
              <a:spcBef>
                <a:spcPct val="50000"/>
              </a:spcBef>
            </a:pPr>
            <a:r>
              <a:rPr lang="es-ES" sz="1200"/>
              <a:t> MEP</a:t>
            </a:r>
          </a:p>
        </p:txBody>
      </p:sp>
      <p:sp>
        <p:nvSpPr>
          <p:cNvPr id="110635" name="Line 43"/>
          <p:cNvSpPr>
            <a:spLocks noChangeShapeType="1"/>
          </p:cNvSpPr>
          <p:nvPr/>
        </p:nvSpPr>
        <p:spPr bwMode="auto">
          <a:xfrm>
            <a:off x="0" y="1773238"/>
            <a:ext cx="9144000" cy="1800225"/>
          </a:xfrm>
          <a:prstGeom prst="line">
            <a:avLst/>
          </a:prstGeom>
          <a:noFill/>
          <a:ln w="19050">
            <a:solidFill>
              <a:srgbClr val="FF0066"/>
            </a:solidFill>
            <a:round/>
            <a:headEnd/>
            <a:tailEnd/>
          </a:ln>
        </p:spPr>
        <p:txBody>
          <a:bodyPr/>
          <a:lstStyle/>
          <a:p>
            <a:endParaRPr lang="es-ES"/>
          </a:p>
        </p:txBody>
      </p:sp>
      <p:sp>
        <p:nvSpPr>
          <p:cNvPr id="110636" name="Line 44"/>
          <p:cNvSpPr>
            <a:spLocks noChangeShapeType="1"/>
          </p:cNvSpPr>
          <p:nvPr/>
        </p:nvSpPr>
        <p:spPr bwMode="auto">
          <a:xfrm flipV="1">
            <a:off x="0" y="1773238"/>
            <a:ext cx="9144000" cy="1800225"/>
          </a:xfrm>
          <a:prstGeom prst="line">
            <a:avLst/>
          </a:prstGeom>
          <a:noFill/>
          <a:ln w="19050">
            <a:solidFill>
              <a:srgbClr val="FF0066"/>
            </a:solidFill>
            <a:round/>
            <a:headEnd/>
            <a:tailEnd/>
          </a:ln>
        </p:spPr>
        <p:txBody>
          <a:bodyPr/>
          <a:lstStyle/>
          <a:p>
            <a:endParaRPr lang="es-ES"/>
          </a:p>
        </p:txBody>
      </p:sp>
      <p:pic>
        <p:nvPicPr>
          <p:cNvPr id="110637" name="Picture 45" descr="MC900441498[1]"/>
          <p:cNvPicPr>
            <a:picLocks noChangeAspect="1" noChangeArrowheads="1"/>
          </p:cNvPicPr>
          <p:nvPr/>
        </p:nvPicPr>
        <p:blipFill>
          <a:blip r:embed="rId2" cstate="print"/>
          <a:srcRect/>
          <a:stretch>
            <a:fillRect/>
          </a:stretch>
        </p:blipFill>
        <p:spPr bwMode="auto">
          <a:xfrm>
            <a:off x="1676400" y="3657600"/>
            <a:ext cx="1219200" cy="1066800"/>
          </a:xfrm>
          <a:prstGeom prst="rect">
            <a:avLst/>
          </a:prstGeom>
          <a:noFill/>
          <a:ln w="9525">
            <a:noFill/>
            <a:miter lim="800000"/>
            <a:headEnd/>
            <a:tailEnd/>
          </a:ln>
        </p:spPr>
      </p:pic>
      <p:sp>
        <p:nvSpPr>
          <p:cNvPr id="110638" name="Line 46"/>
          <p:cNvSpPr>
            <a:spLocks noChangeShapeType="1"/>
          </p:cNvSpPr>
          <p:nvPr/>
        </p:nvSpPr>
        <p:spPr bwMode="auto">
          <a:xfrm>
            <a:off x="9144000" y="1219200"/>
            <a:ext cx="11113" cy="5638800"/>
          </a:xfrm>
          <a:prstGeom prst="line">
            <a:avLst/>
          </a:prstGeom>
          <a:noFill/>
          <a:ln w="38100">
            <a:solidFill>
              <a:schemeClr val="tx1"/>
            </a:solidFill>
            <a:round/>
            <a:headEnd/>
            <a:tailEnd/>
          </a:ln>
        </p:spPr>
        <p:txBody>
          <a:bodyPr/>
          <a:lstStyle/>
          <a:p>
            <a:endParaRPr lang="es-ES"/>
          </a:p>
        </p:txBody>
      </p:sp>
      <p:sp>
        <p:nvSpPr>
          <p:cNvPr id="110639" name="Line 47"/>
          <p:cNvSpPr>
            <a:spLocks noChangeShapeType="1"/>
          </p:cNvSpPr>
          <p:nvPr/>
        </p:nvSpPr>
        <p:spPr bwMode="auto">
          <a:xfrm>
            <a:off x="0" y="2590800"/>
            <a:ext cx="9144000" cy="0"/>
          </a:xfrm>
          <a:prstGeom prst="line">
            <a:avLst/>
          </a:prstGeom>
          <a:noFill/>
          <a:ln w="38100">
            <a:solidFill>
              <a:schemeClr val="tx1"/>
            </a:solidFill>
            <a:round/>
            <a:headEnd/>
            <a:tailEnd/>
          </a:ln>
        </p:spPr>
        <p:txBody>
          <a:bodyPr/>
          <a:lstStyle/>
          <a:p>
            <a:endParaRPr lang="es-ES"/>
          </a:p>
        </p:txBody>
      </p:sp>
      <p:sp>
        <p:nvSpPr>
          <p:cNvPr id="110640" name="Line 48"/>
          <p:cNvSpPr>
            <a:spLocks noChangeShapeType="1"/>
          </p:cNvSpPr>
          <p:nvPr/>
        </p:nvSpPr>
        <p:spPr bwMode="auto">
          <a:xfrm>
            <a:off x="0" y="3581400"/>
            <a:ext cx="9144000" cy="0"/>
          </a:xfrm>
          <a:prstGeom prst="line">
            <a:avLst/>
          </a:prstGeom>
          <a:noFill/>
          <a:ln w="38100">
            <a:solidFill>
              <a:schemeClr val="tx1"/>
            </a:solidFill>
            <a:round/>
            <a:headEnd/>
            <a:tailEnd/>
          </a:ln>
        </p:spPr>
        <p:txBody>
          <a:bodyPr/>
          <a:lstStyle/>
          <a:p>
            <a:endParaRPr lang="es-ES"/>
          </a:p>
        </p:txBody>
      </p:sp>
      <p:sp>
        <p:nvSpPr>
          <p:cNvPr id="110641" name="Line 49"/>
          <p:cNvSpPr>
            <a:spLocks noChangeShapeType="1"/>
          </p:cNvSpPr>
          <p:nvPr/>
        </p:nvSpPr>
        <p:spPr bwMode="auto">
          <a:xfrm>
            <a:off x="0" y="4724400"/>
            <a:ext cx="9144000" cy="0"/>
          </a:xfrm>
          <a:prstGeom prst="line">
            <a:avLst/>
          </a:prstGeom>
          <a:noFill/>
          <a:ln w="38100">
            <a:solidFill>
              <a:schemeClr val="tx1"/>
            </a:solidFill>
            <a:round/>
            <a:headEnd/>
            <a:tailEnd/>
          </a:ln>
        </p:spPr>
        <p:txBody>
          <a:bodyPr/>
          <a:lstStyle/>
          <a:p>
            <a:endParaRPr lang="es-ES"/>
          </a:p>
        </p:txBody>
      </p:sp>
      <p:sp>
        <p:nvSpPr>
          <p:cNvPr id="110642" name="Line 50"/>
          <p:cNvSpPr>
            <a:spLocks noChangeShapeType="1"/>
          </p:cNvSpPr>
          <p:nvPr/>
        </p:nvSpPr>
        <p:spPr bwMode="auto">
          <a:xfrm flipV="1">
            <a:off x="0" y="5715000"/>
            <a:ext cx="9144000" cy="0"/>
          </a:xfrm>
          <a:prstGeom prst="line">
            <a:avLst/>
          </a:prstGeom>
          <a:noFill/>
          <a:ln w="38100">
            <a:solidFill>
              <a:schemeClr val="tx1"/>
            </a:solidFill>
            <a:round/>
            <a:headEnd/>
            <a:tailEnd/>
          </a:ln>
        </p:spPr>
        <p:txBody>
          <a:bodyPr/>
          <a:lstStyle/>
          <a:p>
            <a:endParaRPr lang="es-E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0" y="0"/>
            <a:ext cx="9144000" cy="1143000"/>
          </a:xfrm>
        </p:spPr>
        <p:txBody>
          <a:bodyPr/>
          <a:lstStyle/>
          <a:p>
            <a:pPr eaLnBrk="1" hangingPunct="1"/>
            <a:r>
              <a:rPr lang="es-ES_tradnl" sz="3600" b="1">
                <a:solidFill>
                  <a:srgbClr val="FF0000"/>
                </a:solidFill>
              </a:rPr>
              <a:t>NEUROLÉPTICOS</a:t>
            </a:r>
            <a:r>
              <a:rPr lang="es-ES_tradnl" sz="3600" b="1">
                <a:solidFill>
                  <a:srgbClr val="FF0000"/>
                </a:solidFill>
                <a:latin typeface="Arial Narrow" pitchFamily="34" charset="0"/>
              </a:rPr>
              <a:t>  </a:t>
            </a:r>
            <a:endParaRPr lang="es-ES" sz="3600" b="1">
              <a:solidFill>
                <a:srgbClr val="FF0000"/>
              </a:solidFill>
              <a:latin typeface="Arial Narrow" pitchFamily="34" charset="0"/>
            </a:endParaRPr>
          </a:p>
        </p:txBody>
      </p:sp>
      <p:graphicFrame>
        <p:nvGraphicFramePr>
          <p:cNvPr id="464899" name="Group 3"/>
          <p:cNvGraphicFramePr>
            <a:graphicFrameLocks noGrp="1"/>
          </p:cNvGraphicFramePr>
          <p:nvPr>
            <p:ph type="tbl" idx="1"/>
          </p:nvPr>
        </p:nvGraphicFramePr>
        <p:xfrm>
          <a:off x="0" y="1371600"/>
          <a:ext cx="9144000" cy="5105400"/>
        </p:xfrm>
        <a:graphic>
          <a:graphicData uri="http://schemas.openxmlformats.org/drawingml/2006/table">
            <a:tbl>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25908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_tradnl" sz="2400" b="1" i="0" u="none" strike="noStrike" cap="none" normalizeH="0" baseline="0" dirty="0">
                        <a:ln>
                          <a:noFill/>
                        </a:ln>
                        <a:solidFill>
                          <a:srgbClr val="66FF33"/>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_tradnl" sz="2400" b="1" i="0" u="none" strike="noStrike" cap="none" normalizeH="0" baseline="0" dirty="0">
                        <a:ln>
                          <a:noFill/>
                        </a:ln>
                        <a:solidFill>
                          <a:srgbClr val="66FF33"/>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800" b="1" i="0" u="none" strike="noStrike" cap="none" normalizeH="0" baseline="0" dirty="0" err="1">
                          <a:ln>
                            <a:noFill/>
                          </a:ln>
                          <a:solidFill>
                            <a:srgbClr val="66FF33"/>
                          </a:solidFill>
                          <a:effectLst>
                            <a:outerShdw blurRad="38100" dist="38100" dir="2700000" algn="tl">
                              <a:srgbClr val="000000"/>
                            </a:outerShdw>
                          </a:effectLst>
                          <a:latin typeface="Arial Narrow" pitchFamily="34" charset="0"/>
                        </a:rPr>
                        <a:t>Risperidona</a:t>
                      </a:r>
                      <a:endParaRPr kumimoji="0" lang="es-ES" sz="2800" b="1" i="0" u="none" strike="noStrike" cap="none" normalizeH="0" baseline="0" dirty="0">
                        <a:ln>
                          <a:noFill/>
                        </a:ln>
                        <a:solidFill>
                          <a:srgbClr val="66FF33"/>
                        </a:solidFill>
                        <a:effectLst>
                          <a:outerShdw blurRad="38100" dist="38100" dir="2700000" algn="tl">
                            <a:srgbClr val="000000"/>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a:ln>
                            <a:noFill/>
                          </a:ln>
                          <a:solidFill>
                            <a:schemeClr val="tx1"/>
                          </a:solidFill>
                          <a:effectLst>
                            <a:outerShdw blurRad="38100" dist="38100" dir="2700000" algn="tl">
                              <a:srgbClr val="000000"/>
                            </a:outerShdw>
                          </a:effectLst>
                          <a:latin typeface="Arial Narrow" pitchFamily="34" charset="0"/>
                        </a:rPr>
                        <a:t>Dosis de inicio</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a:ln>
                            <a:noFill/>
                          </a:ln>
                          <a:solidFill>
                            <a:schemeClr val="tx1"/>
                          </a:solidFill>
                          <a:effectLst>
                            <a:outerShdw blurRad="38100" dist="38100" dir="2700000" algn="tl">
                              <a:srgbClr val="000000"/>
                            </a:outerShdw>
                          </a:effectLst>
                          <a:latin typeface="Arial Narrow" pitchFamily="34" charset="0"/>
                        </a:rPr>
                        <a:t>      0,25 mg</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a:ln>
                            <a:noFill/>
                          </a:ln>
                          <a:solidFill>
                            <a:schemeClr val="tx1"/>
                          </a:solidFill>
                          <a:effectLst>
                            <a:outerShdw blurRad="38100" dist="38100" dir="2700000" algn="tl">
                              <a:srgbClr val="000000"/>
                            </a:outerShdw>
                          </a:effectLst>
                          <a:latin typeface="Arial Narrow" pitchFamily="34" charset="0"/>
                        </a:rPr>
                        <a:t>Dosis de mantenimiento</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a:ln>
                            <a:noFill/>
                          </a:ln>
                          <a:solidFill>
                            <a:schemeClr val="tx1"/>
                          </a:solidFill>
                          <a:effectLst>
                            <a:outerShdw blurRad="38100" dist="38100" dir="2700000" algn="tl">
                              <a:srgbClr val="000000"/>
                            </a:outerShdw>
                          </a:effectLst>
                          <a:latin typeface="Arial Narrow" pitchFamily="34" charset="0"/>
                        </a:rPr>
                        <a:t>      0,5-1 mg</a:t>
                      </a:r>
                      <a:endParaRPr kumimoji="0" lang="es-ES" sz="24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_tradnl" sz="24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a:ln>
                            <a:noFill/>
                          </a:ln>
                          <a:solidFill>
                            <a:schemeClr val="tx1"/>
                          </a:solidFill>
                          <a:effectLst>
                            <a:outerShdw blurRad="38100" dist="38100" dir="2700000" algn="tl">
                              <a:srgbClr val="000000"/>
                            </a:outerShdw>
                          </a:effectLst>
                          <a:latin typeface="Arial Narrow" pitchFamily="34" charset="0"/>
                        </a:rPr>
                        <a:t>No tiene efectos anticolinérgicos</a:t>
                      </a:r>
                      <a:endParaRPr kumimoji="0" lang="es-ES" sz="24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a:ln>
                            <a:noFill/>
                          </a:ln>
                          <a:solidFill>
                            <a:schemeClr val="tx1"/>
                          </a:solidFill>
                          <a:effectLst>
                            <a:outerShdw blurRad="38100" dist="38100" dir="2700000" algn="tl">
                              <a:srgbClr val="000000"/>
                            </a:outerShdw>
                          </a:effectLst>
                          <a:latin typeface="Arial Narrow" pitchFamily="34" charset="0"/>
                        </a:rPr>
                        <a:t>Produce</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a:ln>
                            <a:noFill/>
                          </a:ln>
                          <a:solidFill>
                            <a:schemeClr val="tx1"/>
                          </a:solidFill>
                          <a:effectLst>
                            <a:outerShdw blurRad="38100" dist="38100" dir="2700000" algn="tl">
                              <a:srgbClr val="000000"/>
                            </a:outerShdw>
                          </a:effectLst>
                          <a:latin typeface="Arial Narrow" pitchFamily="34" charset="0"/>
                        </a:rPr>
                        <a:t>síntomas extrapiramidales dependiente de las dosis</a:t>
                      </a:r>
                      <a:endParaRPr kumimoji="0" lang="es-ES" sz="24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14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_tradnl" sz="2400" b="0" i="0" u="none" strike="noStrike" cap="none" normalizeH="0" baseline="0">
                        <a:ln>
                          <a:noFill/>
                        </a:ln>
                        <a:solidFill>
                          <a:srgbClr val="FF33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_tradnl" sz="2400" b="0" i="0" u="none" strike="noStrike" cap="none" normalizeH="0" baseline="0">
                        <a:ln>
                          <a:noFill/>
                        </a:ln>
                        <a:solidFill>
                          <a:srgbClr val="FF3399"/>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800" b="1" i="0" u="none" strike="noStrike" cap="none" normalizeH="0" baseline="0">
                          <a:ln>
                            <a:noFill/>
                          </a:ln>
                          <a:solidFill>
                            <a:srgbClr val="FF3399"/>
                          </a:solidFill>
                          <a:effectLst>
                            <a:outerShdw blurRad="38100" dist="38100" dir="2700000" algn="tl">
                              <a:srgbClr val="000000"/>
                            </a:outerShdw>
                          </a:effectLst>
                          <a:latin typeface="Arial Narrow" pitchFamily="34" charset="0"/>
                        </a:rPr>
                        <a:t>Quetiapina</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2800" b="1" i="0" u="none" strike="noStrike" cap="none" normalizeH="0" baseline="0">
                        <a:ln>
                          <a:noFill/>
                        </a:ln>
                        <a:solidFill>
                          <a:srgbClr val="FF3399"/>
                        </a:solidFill>
                        <a:effectLst>
                          <a:outerShdw blurRad="38100" dist="38100" dir="2700000" algn="tl">
                            <a:srgbClr val="000000"/>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Dosis de inicio</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12,5 mg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Dosis de mantenimiento</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      100-300 mg</a:t>
                      </a:r>
                      <a:endParaRPr kumimoji="0" lang="es-ES" sz="2400" b="0" i="0" u="none"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_tradnl" sz="24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a:ln>
                            <a:noFill/>
                          </a:ln>
                          <a:solidFill>
                            <a:schemeClr val="tx1"/>
                          </a:solidFill>
                          <a:effectLst>
                            <a:outerShdw blurRad="38100" dist="38100" dir="2700000" algn="tl">
                              <a:srgbClr val="000000"/>
                            </a:outerShdw>
                          </a:effectLst>
                          <a:latin typeface="Arial Narrow" pitchFamily="34" charset="0"/>
                        </a:rPr>
                        <a:t>No produce síntomas extrapiramidales</a:t>
                      </a:r>
                      <a:endParaRPr kumimoji="0" lang="es-ES" sz="24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_tradnl" sz="2400" b="0" i="0" u="none" strike="noStrike" cap="none" normalizeH="0" baseline="0" dirty="0">
                        <a:ln>
                          <a:noFill/>
                        </a:ln>
                        <a:solidFill>
                          <a:srgbClr val="FF99FF"/>
                        </a:solidFill>
                        <a:effectLst>
                          <a:outerShdw blurRad="38100" dist="38100" dir="2700000" algn="tl">
                            <a:srgbClr val="000000"/>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dirty="0">
                          <a:ln>
                            <a:noFill/>
                          </a:ln>
                          <a:solidFill>
                            <a:schemeClr val="tx1"/>
                          </a:solidFill>
                          <a:effectLst>
                            <a:outerShdw blurRad="38100" dist="38100" dir="2700000" algn="tl">
                              <a:srgbClr val="000000"/>
                            </a:outerShdw>
                          </a:effectLst>
                          <a:latin typeface="Arial Narrow" pitchFamily="34" charset="0"/>
                        </a:rPr>
                        <a:t>Produce  sedación </a:t>
                      </a:r>
                      <a:endParaRPr kumimoji="0" lang="es-ES" sz="2400" b="0" i="0" u="none" strike="noStrike" cap="none" normalizeH="0" baseline="0" dirty="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11636" name="Line 20"/>
          <p:cNvSpPr>
            <a:spLocks noChangeShapeType="1"/>
          </p:cNvSpPr>
          <p:nvPr/>
        </p:nvSpPr>
        <p:spPr bwMode="auto">
          <a:xfrm>
            <a:off x="0" y="1371600"/>
            <a:ext cx="9144000" cy="0"/>
          </a:xfrm>
          <a:prstGeom prst="line">
            <a:avLst/>
          </a:prstGeom>
          <a:noFill/>
          <a:ln w="57150">
            <a:solidFill>
              <a:schemeClr val="tx1"/>
            </a:solidFill>
            <a:round/>
            <a:headEnd/>
            <a:tailEnd/>
          </a:ln>
        </p:spPr>
        <p:txBody>
          <a:bodyPr/>
          <a:lstStyle/>
          <a:p>
            <a:endParaRPr lang="es-ES"/>
          </a:p>
        </p:txBody>
      </p:sp>
      <p:sp>
        <p:nvSpPr>
          <p:cNvPr id="111637" name="Line 21"/>
          <p:cNvSpPr>
            <a:spLocks noChangeShapeType="1"/>
          </p:cNvSpPr>
          <p:nvPr/>
        </p:nvSpPr>
        <p:spPr bwMode="auto">
          <a:xfrm>
            <a:off x="0" y="6477000"/>
            <a:ext cx="9144000" cy="0"/>
          </a:xfrm>
          <a:prstGeom prst="line">
            <a:avLst/>
          </a:prstGeom>
          <a:noFill/>
          <a:ln w="57150">
            <a:solidFill>
              <a:schemeClr val="tx1"/>
            </a:solidFill>
            <a:round/>
            <a:headEnd/>
            <a:tailEnd/>
          </a:ln>
        </p:spPr>
        <p:txBody>
          <a:bodyPr/>
          <a:lstStyle/>
          <a:p>
            <a:endParaRPr lang="es-ES"/>
          </a:p>
        </p:txBody>
      </p:sp>
      <p:sp>
        <p:nvSpPr>
          <p:cNvPr id="111638" name="Line 22"/>
          <p:cNvSpPr>
            <a:spLocks noChangeShapeType="1"/>
          </p:cNvSpPr>
          <p:nvPr/>
        </p:nvSpPr>
        <p:spPr bwMode="auto">
          <a:xfrm>
            <a:off x="4572000" y="1371600"/>
            <a:ext cx="0" cy="5105400"/>
          </a:xfrm>
          <a:prstGeom prst="line">
            <a:avLst/>
          </a:prstGeom>
          <a:noFill/>
          <a:ln w="28575">
            <a:solidFill>
              <a:schemeClr val="tx1"/>
            </a:solidFill>
            <a:round/>
            <a:headEnd/>
            <a:tailEnd/>
          </a:ln>
        </p:spPr>
        <p:txBody>
          <a:bodyPr/>
          <a:lstStyle/>
          <a:p>
            <a:endParaRPr lang="es-ES"/>
          </a:p>
        </p:txBody>
      </p:sp>
      <p:sp>
        <p:nvSpPr>
          <p:cNvPr id="111639" name="Line 23"/>
          <p:cNvSpPr>
            <a:spLocks noChangeShapeType="1"/>
          </p:cNvSpPr>
          <p:nvPr/>
        </p:nvSpPr>
        <p:spPr bwMode="auto">
          <a:xfrm>
            <a:off x="2286000" y="1371600"/>
            <a:ext cx="0" cy="5105400"/>
          </a:xfrm>
          <a:prstGeom prst="line">
            <a:avLst/>
          </a:prstGeom>
          <a:noFill/>
          <a:ln w="28575">
            <a:solidFill>
              <a:schemeClr val="tx1"/>
            </a:solidFill>
            <a:round/>
            <a:headEnd/>
            <a:tailEnd/>
          </a:ln>
        </p:spPr>
        <p:txBody>
          <a:bodyPr/>
          <a:lstStyle/>
          <a:p>
            <a:endParaRPr lang="es-ES"/>
          </a:p>
        </p:txBody>
      </p:sp>
      <p:sp>
        <p:nvSpPr>
          <p:cNvPr id="111640" name="Line 24"/>
          <p:cNvSpPr>
            <a:spLocks noChangeShapeType="1"/>
          </p:cNvSpPr>
          <p:nvPr/>
        </p:nvSpPr>
        <p:spPr bwMode="auto">
          <a:xfrm>
            <a:off x="6858000" y="1371600"/>
            <a:ext cx="0" cy="5105400"/>
          </a:xfrm>
          <a:prstGeom prst="line">
            <a:avLst/>
          </a:prstGeom>
          <a:noFill/>
          <a:ln w="28575">
            <a:solidFill>
              <a:schemeClr val="tx1"/>
            </a:solidFill>
            <a:round/>
            <a:headEnd/>
            <a:tailEnd/>
          </a:ln>
        </p:spPr>
        <p:txBody>
          <a:bodyPr/>
          <a:lstStyle/>
          <a:p>
            <a:endParaRPr lang="es-ES"/>
          </a:p>
        </p:txBody>
      </p:sp>
      <p:sp>
        <p:nvSpPr>
          <p:cNvPr id="111641" name="Line 25"/>
          <p:cNvSpPr>
            <a:spLocks noChangeShapeType="1"/>
          </p:cNvSpPr>
          <p:nvPr/>
        </p:nvSpPr>
        <p:spPr bwMode="auto">
          <a:xfrm>
            <a:off x="0" y="3962400"/>
            <a:ext cx="9144000" cy="0"/>
          </a:xfrm>
          <a:prstGeom prst="line">
            <a:avLst/>
          </a:prstGeom>
          <a:noFill/>
          <a:ln w="28575">
            <a:solidFill>
              <a:schemeClr val="tx1"/>
            </a:solidFill>
            <a:round/>
            <a:headEnd/>
            <a:tailEnd/>
          </a:ln>
        </p:spPr>
        <p:txBody>
          <a:bodyPr/>
          <a:lstStyle/>
          <a:p>
            <a:endParaRPr lang="es-E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AutoShape 2"/>
          <p:cNvSpPr>
            <a:spLocks noChangeArrowheads="1"/>
          </p:cNvSpPr>
          <p:nvPr/>
        </p:nvSpPr>
        <p:spPr bwMode="auto">
          <a:xfrm>
            <a:off x="6516688" y="5084763"/>
            <a:ext cx="863600" cy="865187"/>
          </a:xfrm>
          <a:prstGeom prst="roundRect">
            <a:avLst>
              <a:gd name="adj" fmla="val 16667"/>
            </a:avLst>
          </a:prstGeom>
          <a:solidFill>
            <a:srgbClr val="66FF33"/>
          </a:solidFill>
          <a:ln w="9525">
            <a:solidFill>
              <a:schemeClr val="tx1"/>
            </a:solidFill>
            <a:round/>
            <a:headEnd/>
            <a:tailEnd/>
          </a:ln>
        </p:spPr>
        <p:txBody>
          <a:bodyPr wrap="none" anchor="ctr"/>
          <a:lstStyle/>
          <a:p>
            <a:endParaRPr lang="es-ES">
              <a:solidFill>
                <a:srgbClr val="66FF33"/>
              </a:solidFill>
            </a:endParaRPr>
          </a:p>
        </p:txBody>
      </p:sp>
      <p:sp>
        <p:nvSpPr>
          <p:cNvPr id="112643" name="AutoShape 4"/>
          <p:cNvSpPr>
            <a:spLocks noChangeArrowheads="1"/>
          </p:cNvSpPr>
          <p:nvPr/>
        </p:nvSpPr>
        <p:spPr bwMode="auto">
          <a:xfrm>
            <a:off x="5867400" y="2997200"/>
            <a:ext cx="2087563" cy="2016125"/>
          </a:xfrm>
          <a:prstGeom prst="octagon">
            <a:avLst>
              <a:gd name="adj" fmla="val 29287"/>
            </a:avLst>
          </a:prstGeom>
          <a:noFill/>
          <a:ln w="9525">
            <a:solidFill>
              <a:schemeClr val="tx1"/>
            </a:solidFill>
            <a:miter lim="800000"/>
            <a:headEnd/>
            <a:tailEnd/>
          </a:ln>
        </p:spPr>
        <p:txBody>
          <a:bodyPr wrap="none" anchor="ctr"/>
          <a:lstStyle/>
          <a:p>
            <a:endParaRPr lang="es-ES">
              <a:solidFill>
                <a:srgbClr val="FF0000"/>
              </a:solidFill>
            </a:endParaRPr>
          </a:p>
        </p:txBody>
      </p:sp>
      <p:sp>
        <p:nvSpPr>
          <p:cNvPr id="112644" name="Text Box 5"/>
          <p:cNvSpPr txBox="1">
            <a:spLocks noChangeArrowheads="1"/>
          </p:cNvSpPr>
          <p:nvPr/>
        </p:nvSpPr>
        <p:spPr bwMode="auto">
          <a:xfrm>
            <a:off x="6011863" y="3789363"/>
            <a:ext cx="1800225" cy="366712"/>
          </a:xfrm>
          <a:prstGeom prst="rect">
            <a:avLst/>
          </a:prstGeom>
          <a:noFill/>
          <a:ln w="9525">
            <a:noFill/>
            <a:miter lim="800000"/>
            <a:headEnd/>
            <a:tailEnd/>
          </a:ln>
        </p:spPr>
        <p:txBody>
          <a:bodyPr>
            <a:spAutoFit/>
          </a:bodyPr>
          <a:lstStyle/>
          <a:p>
            <a:pPr>
              <a:spcBef>
                <a:spcPct val="50000"/>
              </a:spcBef>
            </a:pPr>
            <a:r>
              <a:rPr lang="es-ES" b="1">
                <a:solidFill>
                  <a:srgbClr val="00FF00"/>
                </a:solidFill>
              </a:rPr>
              <a:t>RISPERIDONA</a:t>
            </a:r>
          </a:p>
        </p:txBody>
      </p:sp>
      <p:sp>
        <p:nvSpPr>
          <p:cNvPr id="112645" name="AutoShape 6"/>
          <p:cNvSpPr>
            <a:spLocks noChangeArrowheads="1"/>
          </p:cNvSpPr>
          <p:nvPr/>
        </p:nvSpPr>
        <p:spPr bwMode="auto">
          <a:xfrm>
            <a:off x="6443663" y="1844675"/>
            <a:ext cx="935037" cy="1081088"/>
          </a:xfrm>
          <a:prstGeom prst="triangle">
            <a:avLst>
              <a:gd name="adj" fmla="val 50000"/>
            </a:avLst>
          </a:prstGeom>
          <a:solidFill>
            <a:srgbClr val="00FFFF"/>
          </a:solidFill>
          <a:ln w="9525">
            <a:solidFill>
              <a:schemeClr val="tx1"/>
            </a:solidFill>
            <a:miter lim="800000"/>
            <a:headEnd/>
            <a:tailEnd/>
          </a:ln>
        </p:spPr>
        <p:txBody>
          <a:bodyPr wrap="none" anchor="ctr"/>
          <a:lstStyle/>
          <a:p>
            <a:endParaRPr lang="es-ES"/>
          </a:p>
        </p:txBody>
      </p:sp>
      <p:sp>
        <p:nvSpPr>
          <p:cNvPr id="112646" name="Text Box 7"/>
          <p:cNvSpPr txBox="1">
            <a:spLocks noChangeArrowheads="1"/>
          </p:cNvSpPr>
          <p:nvPr/>
        </p:nvSpPr>
        <p:spPr bwMode="auto">
          <a:xfrm>
            <a:off x="6732588" y="2565400"/>
            <a:ext cx="433387" cy="304800"/>
          </a:xfrm>
          <a:prstGeom prst="rect">
            <a:avLst/>
          </a:prstGeom>
          <a:noFill/>
          <a:ln w="9525">
            <a:noFill/>
            <a:miter lim="800000"/>
            <a:headEnd/>
            <a:tailEnd/>
          </a:ln>
        </p:spPr>
        <p:txBody>
          <a:bodyPr>
            <a:spAutoFit/>
          </a:bodyPr>
          <a:lstStyle/>
          <a:p>
            <a:pPr>
              <a:spcBef>
                <a:spcPct val="50000"/>
              </a:spcBef>
            </a:pPr>
            <a:r>
              <a:rPr lang="es-ES" sz="1400" b="1">
                <a:solidFill>
                  <a:schemeClr val="bg1"/>
                </a:solidFill>
              </a:rPr>
              <a:t>D</a:t>
            </a:r>
            <a:r>
              <a:rPr lang="es-ES" sz="1000" b="1">
                <a:solidFill>
                  <a:schemeClr val="bg1"/>
                </a:solidFill>
              </a:rPr>
              <a:t>2</a:t>
            </a:r>
          </a:p>
        </p:txBody>
      </p:sp>
      <p:sp>
        <p:nvSpPr>
          <p:cNvPr id="112647" name="Text Box 8"/>
          <p:cNvSpPr txBox="1">
            <a:spLocks noChangeArrowheads="1"/>
          </p:cNvSpPr>
          <p:nvPr/>
        </p:nvSpPr>
        <p:spPr bwMode="auto">
          <a:xfrm>
            <a:off x="6588125" y="5373688"/>
            <a:ext cx="720725" cy="304800"/>
          </a:xfrm>
          <a:prstGeom prst="rect">
            <a:avLst/>
          </a:prstGeom>
          <a:noFill/>
          <a:ln w="9525">
            <a:noFill/>
            <a:miter lim="800000"/>
            <a:headEnd/>
            <a:tailEnd/>
          </a:ln>
        </p:spPr>
        <p:txBody>
          <a:bodyPr>
            <a:spAutoFit/>
          </a:bodyPr>
          <a:lstStyle/>
          <a:p>
            <a:pPr>
              <a:spcBef>
                <a:spcPct val="50000"/>
              </a:spcBef>
            </a:pPr>
            <a:r>
              <a:rPr lang="es-ES" sz="1400" b="1">
                <a:solidFill>
                  <a:schemeClr val="bg1"/>
                </a:solidFill>
              </a:rPr>
              <a:t>5HT</a:t>
            </a:r>
            <a:r>
              <a:rPr lang="es-ES" sz="1000" b="1">
                <a:solidFill>
                  <a:schemeClr val="bg1"/>
                </a:solidFill>
              </a:rPr>
              <a:t>2A</a:t>
            </a:r>
          </a:p>
        </p:txBody>
      </p:sp>
      <p:sp>
        <p:nvSpPr>
          <p:cNvPr id="112648" name="AutoShape 9" descr="9k="/>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sp>
        <p:nvSpPr>
          <p:cNvPr id="112649" name="AutoShape 10" descr="9k="/>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sp>
        <p:nvSpPr>
          <p:cNvPr id="112650" name="AutoShape 21"/>
          <p:cNvSpPr>
            <a:spLocks noChangeArrowheads="1"/>
          </p:cNvSpPr>
          <p:nvPr/>
        </p:nvSpPr>
        <p:spPr bwMode="auto">
          <a:xfrm rot="-2702505">
            <a:off x="5276850" y="2436813"/>
            <a:ext cx="962025" cy="930275"/>
          </a:xfrm>
          <a:prstGeom prst="pentagon">
            <a:avLst/>
          </a:prstGeom>
          <a:solidFill>
            <a:srgbClr val="CC00FF"/>
          </a:solidFill>
          <a:ln w="9525">
            <a:solidFill>
              <a:schemeClr val="tx1"/>
            </a:solidFill>
            <a:miter lim="800000"/>
            <a:headEnd/>
            <a:tailEnd/>
          </a:ln>
        </p:spPr>
        <p:txBody>
          <a:bodyPr wrap="none" anchor="ctr"/>
          <a:lstStyle/>
          <a:p>
            <a:endParaRPr lang="es-ES"/>
          </a:p>
        </p:txBody>
      </p:sp>
      <p:sp>
        <p:nvSpPr>
          <p:cNvPr id="112651" name="Text Box 23"/>
          <p:cNvSpPr txBox="1">
            <a:spLocks noChangeArrowheads="1"/>
          </p:cNvSpPr>
          <p:nvPr/>
        </p:nvSpPr>
        <p:spPr bwMode="auto">
          <a:xfrm rot="-2845851">
            <a:off x="5409407" y="2826544"/>
            <a:ext cx="825500" cy="306387"/>
          </a:xfrm>
          <a:prstGeom prst="rect">
            <a:avLst/>
          </a:prstGeom>
          <a:noFill/>
          <a:ln w="9525">
            <a:noFill/>
            <a:miter lim="800000"/>
            <a:headEnd/>
            <a:tailEnd/>
          </a:ln>
        </p:spPr>
        <p:txBody>
          <a:bodyPr>
            <a:spAutoFit/>
          </a:bodyPr>
          <a:lstStyle/>
          <a:p>
            <a:pPr>
              <a:spcBef>
                <a:spcPct val="50000"/>
              </a:spcBef>
            </a:pPr>
            <a:r>
              <a:rPr lang="es-ES" sz="1400" b="1">
                <a:solidFill>
                  <a:schemeClr val="bg1"/>
                </a:solidFill>
              </a:rPr>
              <a:t>Alfa</a:t>
            </a:r>
            <a:r>
              <a:rPr lang="es-ES" sz="1000" b="1">
                <a:solidFill>
                  <a:schemeClr val="bg1"/>
                </a:solidFill>
              </a:rPr>
              <a:t>1y 2 </a:t>
            </a:r>
          </a:p>
        </p:txBody>
      </p:sp>
      <p:pic>
        <p:nvPicPr>
          <p:cNvPr id="112652" name="Picture 24" descr="tocar-timbre"/>
          <p:cNvPicPr>
            <a:picLocks noChangeAspect="1" noChangeArrowheads="1"/>
          </p:cNvPicPr>
          <p:nvPr/>
        </p:nvPicPr>
        <p:blipFill>
          <a:blip r:embed="rId3" cstate="print"/>
          <a:srcRect/>
          <a:stretch>
            <a:fillRect/>
          </a:stretch>
        </p:blipFill>
        <p:spPr bwMode="auto">
          <a:xfrm>
            <a:off x="8027988" y="3644900"/>
            <a:ext cx="720725" cy="720725"/>
          </a:xfrm>
          <a:prstGeom prst="rect">
            <a:avLst/>
          </a:prstGeom>
          <a:noFill/>
          <a:ln w="9525">
            <a:solidFill>
              <a:schemeClr val="tx1"/>
            </a:solidFill>
            <a:miter lim="800000"/>
            <a:headEnd/>
            <a:tailEnd/>
          </a:ln>
        </p:spPr>
      </p:pic>
      <p:sp>
        <p:nvSpPr>
          <p:cNvPr id="15" name="14 CuadroTexto"/>
          <p:cNvSpPr txBox="1"/>
          <p:nvPr/>
        </p:nvSpPr>
        <p:spPr>
          <a:xfrm>
            <a:off x="214313" y="2000250"/>
            <a:ext cx="4929187" cy="3170238"/>
          </a:xfrm>
          <a:prstGeom prst="rect">
            <a:avLst/>
          </a:prstGeom>
          <a:noFill/>
        </p:spPr>
        <p:txBody>
          <a:bodyPr>
            <a:spAutoFit/>
          </a:bodyPr>
          <a:lstStyle/>
          <a:p>
            <a:pPr algn="l">
              <a:buFont typeface="Arial" pitchFamily="34" charset="0"/>
              <a:buChar char="•"/>
              <a:defRPr/>
            </a:pPr>
            <a:r>
              <a:rPr lang="es-ES" dirty="0"/>
              <a:t> </a:t>
            </a:r>
            <a:r>
              <a:rPr lang="es-ES" sz="2000" dirty="0" err="1"/>
              <a:t>Antipsicótico</a:t>
            </a:r>
            <a:r>
              <a:rPr lang="es-ES" sz="2000" dirty="0"/>
              <a:t> atípico más utilizado</a:t>
            </a:r>
          </a:p>
          <a:p>
            <a:pPr algn="l">
              <a:buFont typeface="Arial" pitchFamily="34" charset="0"/>
              <a:buChar char="•"/>
              <a:defRPr/>
            </a:pPr>
            <a:r>
              <a:rPr lang="es-ES" sz="2000" dirty="0"/>
              <a:t> </a:t>
            </a:r>
            <a:r>
              <a:rPr lang="es-ES" sz="2000" u="sng" dirty="0"/>
              <a:t>Dosis  de inicio</a:t>
            </a:r>
            <a:r>
              <a:rPr lang="es-ES" sz="2000" dirty="0"/>
              <a:t>: 0,25-0,50mg/24h.</a:t>
            </a:r>
          </a:p>
          <a:p>
            <a:pPr algn="l">
              <a:buFont typeface="Arial" pitchFamily="34" charset="0"/>
              <a:buChar char="•"/>
              <a:defRPr/>
            </a:pPr>
            <a:r>
              <a:rPr lang="es-ES" sz="2000" u="sng" dirty="0"/>
              <a:t> Dosis media</a:t>
            </a:r>
            <a:r>
              <a:rPr lang="es-ES" sz="2000" dirty="0"/>
              <a:t>: 1mg.</a:t>
            </a:r>
          </a:p>
          <a:p>
            <a:pPr algn="l">
              <a:buFont typeface="Arial" pitchFamily="34" charset="0"/>
              <a:buChar char="•"/>
              <a:defRPr/>
            </a:pPr>
            <a:r>
              <a:rPr lang="es-ES" sz="2000" dirty="0"/>
              <a:t> </a:t>
            </a:r>
            <a:r>
              <a:rPr lang="es-ES" sz="2000" u="sng" dirty="0"/>
              <a:t>Vía de administración</a:t>
            </a:r>
            <a:r>
              <a:rPr lang="es-ES" sz="2000" dirty="0"/>
              <a:t>: comprimidos </a:t>
            </a:r>
          </a:p>
          <a:p>
            <a:pPr algn="l">
              <a:defRPr/>
            </a:pPr>
            <a:r>
              <a:rPr lang="es-ES" sz="2000" dirty="0"/>
              <a:t>  orales, </a:t>
            </a:r>
            <a:r>
              <a:rPr lang="es-ES" sz="2000" dirty="0" err="1"/>
              <a:t>bucodispersables</a:t>
            </a:r>
            <a:r>
              <a:rPr lang="es-ES" sz="2000" dirty="0"/>
              <a:t>, solución e IM.</a:t>
            </a:r>
          </a:p>
          <a:p>
            <a:pPr algn="l">
              <a:buFont typeface="Arial" pitchFamily="34" charset="0"/>
              <a:buChar char="•"/>
              <a:defRPr/>
            </a:pPr>
            <a:r>
              <a:rPr lang="es-ES" sz="2000" dirty="0"/>
              <a:t> </a:t>
            </a:r>
            <a:r>
              <a:rPr lang="es-ES" sz="2000" u="sng" dirty="0"/>
              <a:t>No tiene efectos </a:t>
            </a:r>
            <a:r>
              <a:rPr lang="es-ES" sz="2000" u="sng" dirty="0" err="1"/>
              <a:t>anticolinérgicos</a:t>
            </a:r>
            <a:endParaRPr lang="es-ES" sz="2000" u="sng" dirty="0"/>
          </a:p>
          <a:p>
            <a:pPr algn="l">
              <a:buFont typeface="Arial" pitchFamily="34" charset="0"/>
              <a:buChar char="•"/>
              <a:defRPr/>
            </a:pPr>
            <a:r>
              <a:rPr lang="es-ES" sz="2000" dirty="0"/>
              <a:t> </a:t>
            </a:r>
            <a:r>
              <a:rPr lang="es-ES" sz="2000" u="sng" dirty="0"/>
              <a:t>Riesgo de síntomas </a:t>
            </a:r>
            <a:r>
              <a:rPr lang="es-ES" sz="2000" u="sng" dirty="0" err="1"/>
              <a:t>extrapiramidales</a:t>
            </a:r>
            <a:endParaRPr lang="es-ES" sz="2000" u="sng" dirty="0"/>
          </a:p>
          <a:p>
            <a:pPr algn="l">
              <a:buFont typeface="Arial" pitchFamily="34" charset="0"/>
              <a:buChar char="•"/>
              <a:defRPr/>
            </a:pPr>
            <a:r>
              <a:rPr lang="es-ES" sz="2000" dirty="0"/>
              <a:t> Alerta en 2004 por </a:t>
            </a:r>
            <a:r>
              <a:rPr lang="es-ES" sz="2000" u="sng" dirty="0"/>
              <a:t>riesgo de </a:t>
            </a:r>
            <a:r>
              <a:rPr lang="es-ES" sz="2000" u="sng" dirty="0" err="1"/>
              <a:t>ACVs</a:t>
            </a:r>
            <a:endParaRPr lang="es-ES" sz="2000" u="sng" dirty="0"/>
          </a:p>
          <a:p>
            <a:pPr algn="l">
              <a:buFont typeface="Arial" pitchFamily="34" charset="0"/>
              <a:buChar char="•"/>
              <a:defRPr/>
            </a:pPr>
            <a:r>
              <a:rPr lang="es-ES" sz="2000" dirty="0"/>
              <a:t> </a:t>
            </a:r>
            <a:r>
              <a:rPr lang="es-ES" sz="2000" u="sng" dirty="0"/>
              <a:t>Control de TA</a:t>
            </a:r>
            <a:r>
              <a:rPr lang="es-ES" sz="2000" dirty="0"/>
              <a:t>, </a:t>
            </a:r>
            <a:r>
              <a:rPr lang="es-ES" sz="2000" u="sng" dirty="0"/>
              <a:t>parkinsonismo</a:t>
            </a:r>
            <a:r>
              <a:rPr lang="es-ES" sz="2000" dirty="0"/>
              <a:t> y </a:t>
            </a:r>
          </a:p>
          <a:p>
            <a:pPr algn="l">
              <a:defRPr/>
            </a:pPr>
            <a:r>
              <a:rPr lang="es-ES" sz="2000" dirty="0"/>
              <a:t>  </a:t>
            </a:r>
            <a:r>
              <a:rPr lang="es-ES" sz="2000" u="sng" dirty="0"/>
              <a:t>alteración para la deambulación</a:t>
            </a:r>
          </a:p>
        </p:txBody>
      </p:sp>
      <p:sp>
        <p:nvSpPr>
          <p:cNvPr id="2" name="Título 1">
            <a:extLst>
              <a:ext uri="{FF2B5EF4-FFF2-40B4-BE49-F238E27FC236}">
                <a16:creationId xmlns:a16="http://schemas.microsoft.com/office/drawing/2014/main" id="{EA4F3342-8466-5BA9-7C76-F8593AC745C0}"/>
              </a:ext>
            </a:extLst>
          </p:cNvPr>
          <p:cNvSpPr>
            <a:spLocks noGrp="1"/>
          </p:cNvSpPr>
          <p:nvPr>
            <p:ph type="title"/>
          </p:nvPr>
        </p:nvSpPr>
        <p:spPr/>
        <p:txBody>
          <a:bodyPr/>
          <a:lstStyle/>
          <a:p>
            <a:r>
              <a:rPr lang="es-ES" dirty="0"/>
              <a:t>RISPERIDONA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AutoShape 2"/>
          <p:cNvSpPr>
            <a:spLocks noChangeArrowheads="1"/>
          </p:cNvSpPr>
          <p:nvPr/>
        </p:nvSpPr>
        <p:spPr bwMode="auto">
          <a:xfrm>
            <a:off x="6516688" y="5084763"/>
            <a:ext cx="863600" cy="865187"/>
          </a:xfrm>
          <a:prstGeom prst="roundRect">
            <a:avLst>
              <a:gd name="adj" fmla="val 16667"/>
            </a:avLst>
          </a:prstGeom>
          <a:solidFill>
            <a:srgbClr val="66FF33"/>
          </a:solidFill>
          <a:ln w="9525">
            <a:solidFill>
              <a:schemeClr val="tx1"/>
            </a:solidFill>
            <a:round/>
            <a:headEnd/>
            <a:tailEnd/>
          </a:ln>
        </p:spPr>
        <p:txBody>
          <a:bodyPr wrap="none" anchor="ctr"/>
          <a:lstStyle/>
          <a:p>
            <a:endParaRPr lang="es-ES">
              <a:solidFill>
                <a:srgbClr val="66FF33"/>
              </a:solidFill>
            </a:endParaRPr>
          </a:p>
        </p:txBody>
      </p:sp>
      <p:sp>
        <p:nvSpPr>
          <p:cNvPr id="113667" name="Text Box 3"/>
          <p:cNvSpPr txBox="1">
            <a:spLocks noChangeArrowheads="1"/>
          </p:cNvSpPr>
          <p:nvPr/>
        </p:nvSpPr>
        <p:spPr bwMode="auto">
          <a:xfrm>
            <a:off x="5724525" y="4724400"/>
            <a:ext cx="647700" cy="244475"/>
          </a:xfrm>
          <a:prstGeom prst="rect">
            <a:avLst/>
          </a:prstGeom>
          <a:noFill/>
          <a:ln w="9525">
            <a:noFill/>
            <a:miter lim="800000"/>
            <a:headEnd/>
            <a:tailEnd/>
          </a:ln>
        </p:spPr>
        <p:txBody>
          <a:bodyPr>
            <a:spAutoFit/>
          </a:bodyPr>
          <a:lstStyle/>
          <a:p>
            <a:pPr>
              <a:spcBef>
                <a:spcPct val="50000"/>
              </a:spcBef>
            </a:pPr>
            <a:r>
              <a:rPr lang="es-ES" sz="1000">
                <a:solidFill>
                  <a:schemeClr val="bg1"/>
                </a:solidFill>
              </a:rPr>
              <a:t> 5HT</a:t>
            </a:r>
            <a:r>
              <a:rPr lang="es-ES" sz="800">
                <a:solidFill>
                  <a:schemeClr val="bg1"/>
                </a:solidFill>
              </a:rPr>
              <a:t>2A</a:t>
            </a:r>
            <a:endParaRPr lang="es-ES" sz="1000">
              <a:solidFill>
                <a:schemeClr val="bg1"/>
              </a:solidFill>
            </a:endParaRPr>
          </a:p>
        </p:txBody>
      </p:sp>
      <p:sp>
        <p:nvSpPr>
          <p:cNvPr id="113668" name="AutoShape 4"/>
          <p:cNvSpPr>
            <a:spLocks noChangeArrowheads="1"/>
          </p:cNvSpPr>
          <p:nvPr/>
        </p:nvSpPr>
        <p:spPr bwMode="auto">
          <a:xfrm>
            <a:off x="5867400" y="2997200"/>
            <a:ext cx="2087563" cy="2016125"/>
          </a:xfrm>
          <a:prstGeom prst="octagon">
            <a:avLst>
              <a:gd name="adj" fmla="val 29287"/>
            </a:avLst>
          </a:prstGeom>
          <a:noFill/>
          <a:ln w="9525">
            <a:solidFill>
              <a:schemeClr val="tx1"/>
            </a:solidFill>
            <a:miter lim="800000"/>
            <a:headEnd/>
            <a:tailEnd/>
          </a:ln>
        </p:spPr>
        <p:txBody>
          <a:bodyPr wrap="none" anchor="ctr"/>
          <a:lstStyle/>
          <a:p>
            <a:endParaRPr lang="es-ES">
              <a:solidFill>
                <a:srgbClr val="FF0000"/>
              </a:solidFill>
            </a:endParaRPr>
          </a:p>
        </p:txBody>
      </p:sp>
      <p:sp>
        <p:nvSpPr>
          <p:cNvPr id="113669" name="Text Box 5"/>
          <p:cNvSpPr txBox="1">
            <a:spLocks noChangeArrowheads="1"/>
          </p:cNvSpPr>
          <p:nvPr/>
        </p:nvSpPr>
        <p:spPr bwMode="auto">
          <a:xfrm>
            <a:off x="6072188" y="3786188"/>
            <a:ext cx="1728787" cy="366712"/>
          </a:xfrm>
          <a:prstGeom prst="rect">
            <a:avLst/>
          </a:prstGeom>
          <a:noFill/>
          <a:ln w="9525">
            <a:noFill/>
            <a:miter lim="800000"/>
            <a:headEnd/>
            <a:tailEnd/>
          </a:ln>
        </p:spPr>
        <p:txBody>
          <a:bodyPr>
            <a:spAutoFit/>
          </a:bodyPr>
          <a:lstStyle/>
          <a:p>
            <a:pPr>
              <a:spcBef>
                <a:spcPct val="50000"/>
              </a:spcBef>
            </a:pPr>
            <a:r>
              <a:rPr lang="es-ES" b="1">
                <a:solidFill>
                  <a:srgbClr val="FF3399"/>
                </a:solidFill>
              </a:rPr>
              <a:t>QUETIAPINA</a:t>
            </a:r>
          </a:p>
        </p:txBody>
      </p:sp>
      <p:sp>
        <p:nvSpPr>
          <p:cNvPr id="113670" name="AutoShape 6"/>
          <p:cNvSpPr>
            <a:spLocks noChangeArrowheads="1"/>
          </p:cNvSpPr>
          <p:nvPr/>
        </p:nvSpPr>
        <p:spPr bwMode="auto">
          <a:xfrm>
            <a:off x="6443663" y="1844675"/>
            <a:ext cx="935037" cy="1081088"/>
          </a:xfrm>
          <a:prstGeom prst="triangle">
            <a:avLst>
              <a:gd name="adj" fmla="val 50000"/>
            </a:avLst>
          </a:prstGeom>
          <a:solidFill>
            <a:srgbClr val="00FFFF"/>
          </a:solidFill>
          <a:ln w="9525">
            <a:solidFill>
              <a:schemeClr val="tx1"/>
            </a:solidFill>
            <a:miter lim="800000"/>
            <a:headEnd/>
            <a:tailEnd/>
          </a:ln>
        </p:spPr>
        <p:txBody>
          <a:bodyPr wrap="none" anchor="ctr"/>
          <a:lstStyle/>
          <a:p>
            <a:endParaRPr lang="es-ES"/>
          </a:p>
        </p:txBody>
      </p:sp>
      <p:sp>
        <p:nvSpPr>
          <p:cNvPr id="113671" name="Text Box 7"/>
          <p:cNvSpPr txBox="1">
            <a:spLocks noChangeArrowheads="1"/>
          </p:cNvSpPr>
          <p:nvPr/>
        </p:nvSpPr>
        <p:spPr bwMode="auto">
          <a:xfrm>
            <a:off x="6732588" y="2565400"/>
            <a:ext cx="433387" cy="304800"/>
          </a:xfrm>
          <a:prstGeom prst="rect">
            <a:avLst/>
          </a:prstGeom>
          <a:noFill/>
          <a:ln w="9525">
            <a:noFill/>
            <a:miter lim="800000"/>
            <a:headEnd/>
            <a:tailEnd/>
          </a:ln>
        </p:spPr>
        <p:txBody>
          <a:bodyPr>
            <a:spAutoFit/>
          </a:bodyPr>
          <a:lstStyle/>
          <a:p>
            <a:pPr>
              <a:spcBef>
                <a:spcPct val="50000"/>
              </a:spcBef>
            </a:pPr>
            <a:r>
              <a:rPr lang="es-ES" sz="1400" b="1">
                <a:solidFill>
                  <a:schemeClr val="bg1"/>
                </a:solidFill>
              </a:rPr>
              <a:t>D</a:t>
            </a:r>
            <a:r>
              <a:rPr lang="es-ES" sz="1000" b="1">
                <a:solidFill>
                  <a:schemeClr val="bg1"/>
                </a:solidFill>
              </a:rPr>
              <a:t>2</a:t>
            </a:r>
          </a:p>
        </p:txBody>
      </p:sp>
      <p:sp>
        <p:nvSpPr>
          <p:cNvPr id="113672" name="Text Box 8"/>
          <p:cNvSpPr txBox="1">
            <a:spLocks noChangeArrowheads="1"/>
          </p:cNvSpPr>
          <p:nvPr/>
        </p:nvSpPr>
        <p:spPr bwMode="auto">
          <a:xfrm>
            <a:off x="6588125" y="5373688"/>
            <a:ext cx="720725" cy="304800"/>
          </a:xfrm>
          <a:prstGeom prst="rect">
            <a:avLst/>
          </a:prstGeom>
          <a:noFill/>
          <a:ln w="9525">
            <a:noFill/>
            <a:miter lim="800000"/>
            <a:headEnd/>
            <a:tailEnd/>
          </a:ln>
        </p:spPr>
        <p:txBody>
          <a:bodyPr>
            <a:spAutoFit/>
          </a:bodyPr>
          <a:lstStyle/>
          <a:p>
            <a:pPr>
              <a:spcBef>
                <a:spcPct val="50000"/>
              </a:spcBef>
            </a:pPr>
            <a:r>
              <a:rPr lang="es-ES" sz="1400" b="1">
                <a:solidFill>
                  <a:schemeClr val="bg1"/>
                </a:solidFill>
              </a:rPr>
              <a:t>5HT</a:t>
            </a:r>
            <a:r>
              <a:rPr lang="es-ES" sz="1000" b="1">
                <a:solidFill>
                  <a:schemeClr val="bg1"/>
                </a:solidFill>
              </a:rPr>
              <a:t>2A</a:t>
            </a:r>
          </a:p>
        </p:txBody>
      </p:sp>
      <p:sp>
        <p:nvSpPr>
          <p:cNvPr id="113673" name="AutoShape 9" descr="9k="/>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sp>
        <p:nvSpPr>
          <p:cNvPr id="113674" name="AutoShape 10" descr="9k="/>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sp>
        <p:nvSpPr>
          <p:cNvPr id="113675" name="AutoShape 12"/>
          <p:cNvSpPr>
            <a:spLocks noChangeArrowheads="1"/>
          </p:cNvSpPr>
          <p:nvPr/>
        </p:nvSpPr>
        <p:spPr bwMode="auto">
          <a:xfrm rot="2664377">
            <a:off x="5364163" y="4652963"/>
            <a:ext cx="863600" cy="865187"/>
          </a:xfrm>
          <a:prstGeom prst="roundRect">
            <a:avLst>
              <a:gd name="adj" fmla="val 16667"/>
            </a:avLst>
          </a:prstGeom>
          <a:solidFill>
            <a:srgbClr val="FFFF00"/>
          </a:solidFill>
          <a:ln w="9525">
            <a:solidFill>
              <a:schemeClr val="tx1"/>
            </a:solidFill>
            <a:round/>
            <a:headEnd/>
            <a:tailEnd/>
          </a:ln>
        </p:spPr>
        <p:txBody>
          <a:bodyPr wrap="none" anchor="ctr"/>
          <a:lstStyle/>
          <a:p>
            <a:pPr>
              <a:spcBef>
                <a:spcPct val="50000"/>
              </a:spcBef>
            </a:pPr>
            <a:endParaRPr lang="es-ES" sz="1400" b="1">
              <a:solidFill>
                <a:schemeClr val="bg1"/>
              </a:solidFill>
            </a:endParaRPr>
          </a:p>
          <a:p>
            <a:pPr>
              <a:spcBef>
                <a:spcPct val="50000"/>
              </a:spcBef>
            </a:pPr>
            <a:r>
              <a:rPr lang="es-ES" sz="1400" b="1">
                <a:solidFill>
                  <a:schemeClr val="bg1"/>
                </a:solidFill>
              </a:rPr>
              <a:t>5HT</a:t>
            </a:r>
            <a:r>
              <a:rPr lang="es-ES" sz="1000" b="1">
                <a:solidFill>
                  <a:schemeClr val="bg1"/>
                </a:solidFill>
              </a:rPr>
              <a:t>1A</a:t>
            </a:r>
          </a:p>
          <a:p>
            <a:endParaRPr lang="es-ES"/>
          </a:p>
        </p:txBody>
      </p:sp>
      <p:sp>
        <p:nvSpPr>
          <p:cNvPr id="113676" name="Text Box 13"/>
          <p:cNvSpPr txBox="1">
            <a:spLocks noChangeArrowheads="1"/>
          </p:cNvSpPr>
          <p:nvPr/>
        </p:nvSpPr>
        <p:spPr bwMode="auto">
          <a:xfrm rot="2840721">
            <a:off x="7596981" y="2923382"/>
            <a:ext cx="433387" cy="304800"/>
          </a:xfrm>
          <a:prstGeom prst="rect">
            <a:avLst/>
          </a:prstGeom>
          <a:noFill/>
          <a:ln w="9525">
            <a:noFill/>
            <a:miter lim="800000"/>
            <a:headEnd/>
            <a:tailEnd/>
          </a:ln>
        </p:spPr>
        <p:txBody>
          <a:bodyPr>
            <a:spAutoFit/>
          </a:bodyPr>
          <a:lstStyle/>
          <a:p>
            <a:pPr>
              <a:spcBef>
                <a:spcPct val="50000"/>
              </a:spcBef>
            </a:pPr>
            <a:r>
              <a:rPr lang="es-ES" sz="1400" b="1">
                <a:solidFill>
                  <a:schemeClr val="bg1"/>
                </a:solidFill>
              </a:rPr>
              <a:t>D</a:t>
            </a:r>
            <a:r>
              <a:rPr lang="es-ES" sz="1000" b="1">
                <a:solidFill>
                  <a:schemeClr val="bg1"/>
                </a:solidFill>
              </a:rPr>
              <a:t>2</a:t>
            </a:r>
          </a:p>
        </p:txBody>
      </p:sp>
      <p:sp>
        <p:nvSpPr>
          <p:cNvPr id="113677" name="AutoShape 14"/>
          <p:cNvSpPr>
            <a:spLocks noChangeArrowheads="1"/>
          </p:cNvSpPr>
          <p:nvPr/>
        </p:nvSpPr>
        <p:spPr bwMode="auto">
          <a:xfrm rot="-2725606">
            <a:off x="7596982" y="4652169"/>
            <a:ext cx="863600" cy="865187"/>
          </a:xfrm>
          <a:prstGeom prst="roundRect">
            <a:avLst>
              <a:gd name="adj" fmla="val 16667"/>
            </a:avLst>
          </a:prstGeom>
          <a:solidFill>
            <a:schemeClr val="tx1"/>
          </a:solidFill>
          <a:ln w="9525">
            <a:solidFill>
              <a:schemeClr val="tx1"/>
            </a:solidFill>
            <a:round/>
            <a:headEnd/>
            <a:tailEnd/>
          </a:ln>
        </p:spPr>
        <p:txBody>
          <a:bodyPr wrap="none" anchor="ctr"/>
          <a:lstStyle/>
          <a:p>
            <a:pPr>
              <a:spcBef>
                <a:spcPct val="50000"/>
              </a:spcBef>
            </a:pPr>
            <a:endParaRPr lang="es-ES" sz="1400" b="1">
              <a:solidFill>
                <a:schemeClr val="bg1"/>
              </a:solidFill>
            </a:endParaRPr>
          </a:p>
          <a:p>
            <a:pPr>
              <a:spcBef>
                <a:spcPct val="50000"/>
              </a:spcBef>
            </a:pPr>
            <a:r>
              <a:rPr lang="es-ES" sz="1400" b="1">
                <a:solidFill>
                  <a:schemeClr val="bg1"/>
                </a:solidFill>
              </a:rPr>
              <a:t>5HT</a:t>
            </a:r>
            <a:r>
              <a:rPr lang="es-ES" sz="1000" b="1">
                <a:solidFill>
                  <a:schemeClr val="bg1"/>
                </a:solidFill>
              </a:rPr>
              <a:t>2C</a:t>
            </a:r>
          </a:p>
          <a:p>
            <a:endParaRPr lang="es-ES">
              <a:solidFill>
                <a:srgbClr val="66FF33"/>
              </a:solidFill>
            </a:endParaRPr>
          </a:p>
        </p:txBody>
      </p:sp>
      <p:sp>
        <p:nvSpPr>
          <p:cNvPr id="113678" name="AutoShape 15"/>
          <p:cNvSpPr>
            <a:spLocks noChangeArrowheads="1"/>
          </p:cNvSpPr>
          <p:nvPr/>
        </p:nvSpPr>
        <p:spPr bwMode="auto">
          <a:xfrm rot="-2702505">
            <a:off x="5276850" y="2436813"/>
            <a:ext cx="962025" cy="930275"/>
          </a:xfrm>
          <a:prstGeom prst="pentagon">
            <a:avLst/>
          </a:prstGeom>
          <a:solidFill>
            <a:srgbClr val="CC00FF"/>
          </a:solidFill>
          <a:ln w="9525">
            <a:solidFill>
              <a:schemeClr val="tx1"/>
            </a:solidFill>
            <a:miter lim="800000"/>
            <a:headEnd/>
            <a:tailEnd/>
          </a:ln>
        </p:spPr>
        <p:txBody>
          <a:bodyPr wrap="none" anchor="ctr"/>
          <a:lstStyle/>
          <a:p>
            <a:endParaRPr lang="es-ES"/>
          </a:p>
        </p:txBody>
      </p:sp>
      <p:sp>
        <p:nvSpPr>
          <p:cNvPr id="113679" name="Text Box 16"/>
          <p:cNvSpPr txBox="1">
            <a:spLocks noChangeArrowheads="1"/>
          </p:cNvSpPr>
          <p:nvPr/>
        </p:nvSpPr>
        <p:spPr bwMode="auto">
          <a:xfrm rot="-2845851">
            <a:off x="5468938" y="2870200"/>
            <a:ext cx="787400" cy="307975"/>
          </a:xfrm>
          <a:prstGeom prst="rect">
            <a:avLst/>
          </a:prstGeom>
          <a:noFill/>
          <a:ln w="9525">
            <a:noFill/>
            <a:miter lim="800000"/>
            <a:headEnd/>
            <a:tailEnd/>
          </a:ln>
        </p:spPr>
        <p:txBody>
          <a:bodyPr>
            <a:spAutoFit/>
          </a:bodyPr>
          <a:lstStyle/>
          <a:p>
            <a:pPr>
              <a:spcBef>
                <a:spcPct val="50000"/>
              </a:spcBef>
            </a:pPr>
            <a:r>
              <a:rPr lang="es-ES" sz="1400" b="1">
                <a:solidFill>
                  <a:schemeClr val="bg1"/>
                </a:solidFill>
              </a:rPr>
              <a:t>Alfa</a:t>
            </a:r>
            <a:r>
              <a:rPr lang="es-ES" sz="1000" b="1">
                <a:solidFill>
                  <a:schemeClr val="bg1"/>
                </a:solidFill>
              </a:rPr>
              <a:t>1y 2</a:t>
            </a:r>
          </a:p>
        </p:txBody>
      </p:sp>
      <p:sp>
        <p:nvSpPr>
          <p:cNvPr id="113680" name="AutoShape 17"/>
          <p:cNvSpPr>
            <a:spLocks noChangeArrowheads="1"/>
          </p:cNvSpPr>
          <p:nvPr/>
        </p:nvSpPr>
        <p:spPr bwMode="auto">
          <a:xfrm rot="2771057">
            <a:off x="7500938" y="2587625"/>
            <a:ext cx="946150" cy="7556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3399"/>
          </a:solidFill>
          <a:ln w="9525">
            <a:solidFill>
              <a:schemeClr val="tx1"/>
            </a:solidFill>
            <a:miter lim="800000"/>
            <a:headEnd/>
            <a:tailEnd/>
          </a:ln>
        </p:spPr>
        <p:txBody>
          <a:bodyPr wrap="none" anchor="ctr"/>
          <a:lstStyle/>
          <a:p>
            <a:endParaRPr lang="es-ES"/>
          </a:p>
        </p:txBody>
      </p:sp>
      <p:sp>
        <p:nvSpPr>
          <p:cNvPr id="113681" name="Text Box 18"/>
          <p:cNvSpPr txBox="1">
            <a:spLocks noChangeArrowheads="1"/>
          </p:cNvSpPr>
          <p:nvPr/>
        </p:nvSpPr>
        <p:spPr bwMode="auto">
          <a:xfrm rot="2592027">
            <a:off x="7667625" y="2852738"/>
            <a:ext cx="433388" cy="304800"/>
          </a:xfrm>
          <a:prstGeom prst="rect">
            <a:avLst/>
          </a:prstGeom>
          <a:noFill/>
          <a:ln w="9525">
            <a:noFill/>
            <a:miter lim="800000"/>
            <a:headEnd/>
            <a:tailEnd/>
          </a:ln>
        </p:spPr>
        <p:txBody>
          <a:bodyPr>
            <a:spAutoFit/>
          </a:bodyPr>
          <a:lstStyle/>
          <a:p>
            <a:pPr>
              <a:spcBef>
                <a:spcPct val="50000"/>
              </a:spcBef>
            </a:pPr>
            <a:r>
              <a:rPr lang="es-ES" sz="1400" b="1">
                <a:solidFill>
                  <a:schemeClr val="bg1"/>
                </a:solidFill>
              </a:rPr>
              <a:t> H</a:t>
            </a:r>
            <a:r>
              <a:rPr lang="es-ES" sz="1000" b="1">
                <a:solidFill>
                  <a:schemeClr val="bg1"/>
                </a:solidFill>
              </a:rPr>
              <a:t>1</a:t>
            </a:r>
          </a:p>
        </p:txBody>
      </p:sp>
      <p:sp>
        <p:nvSpPr>
          <p:cNvPr id="113682" name="AutoShape 19"/>
          <p:cNvSpPr>
            <a:spLocks noChangeArrowheads="1"/>
          </p:cNvSpPr>
          <p:nvPr/>
        </p:nvSpPr>
        <p:spPr bwMode="auto">
          <a:xfrm rot="-5400000">
            <a:off x="4787900" y="3500438"/>
            <a:ext cx="1057275" cy="914400"/>
          </a:xfrm>
          <a:prstGeom prst="hexagon">
            <a:avLst>
              <a:gd name="adj" fmla="val 28906"/>
              <a:gd name="vf" fmla="val 115470"/>
            </a:avLst>
          </a:prstGeom>
          <a:solidFill>
            <a:srgbClr val="FF9933"/>
          </a:solidFill>
          <a:ln w="9525">
            <a:solidFill>
              <a:schemeClr val="tx1"/>
            </a:solidFill>
            <a:miter lim="800000"/>
            <a:headEnd/>
            <a:tailEnd/>
          </a:ln>
        </p:spPr>
        <p:txBody>
          <a:bodyPr wrap="none" anchor="ctr"/>
          <a:lstStyle/>
          <a:p>
            <a:endParaRPr lang="es-ES"/>
          </a:p>
        </p:txBody>
      </p:sp>
      <p:sp>
        <p:nvSpPr>
          <p:cNvPr id="113683" name="Text Box 20"/>
          <p:cNvSpPr txBox="1">
            <a:spLocks noChangeArrowheads="1"/>
          </p:cNvSpPr>
          <p:nvPr/>
        </p:nvSpPr>
        <p:spPr bwMode="auto">
          <a:xfrm rot="-5704702">
            <a:off x="5228431" y="3852069"/>
            <a:ext cx="433388" cy="304800"/>
          </a:xfrm>
          <a:prstGeom prst="rect">
            <a:avLst/>
          </a:prstGeom>
          <a:noFill/>
          <a:ln w="9525">
            <a:noFill/>
            <a:miter lim="800000"/>
            <a:headEnd/>
            <a:tailEnd/>
          </a:ln>
        </p:spPr>
        <p:txBody>
          <a:bodyPr>
            <a:spAutoFit/>
          </a:bodyPr>
          <a:lstStyle/>
          <a:p>
            <a:pPr>
              <a:spcBef>
                <a:spcPct val="50000"/>
              </a:spcBef>
            </a:pPr>
            <a:r>
              <a:rPr lang="es-ES" sz="1400" b="1">
                <a:solidFill>
                  <a:schemeClr val="bg1"/>
                </a:solidFill>
              </a:rPr>
              <a:t>M</a:t>
            </a:r>
            <a:r>
              <a:rPr lang="es-ES" sz="1000" b="1">
                <a:solidFill>
                  <a:schemeClr val="bg1"/>
                </a:solidFill>
              </a:rPr>
              <a:t>1</a:t>
            </a:r>
          </a:p>
        </p:txBody>
      </p:sp>
      <p:pic>
        <p:nvPicPr>
          <p:cNvPr id="113684" name="Picture 21" descr="tocar-timbre"/>
          <p:cNvPicPr>
            <a:picLocks noChangeAspect="1" noChangeArrowheads="1"/>
          </p:cNvPicPr>
          <p:nvPr/>
        </p:nvPicPr>
        <p:blipFill>
          <a:blip r:embed="rId2" cstate="print"/>
          <a:srcRect/>
          <a:stretch>
            <a:fillRect/>
          </a:stretch>
        </p:blipFill>
        <p:spPr bwMode="auto">
          <a:xfrm>
            <a:off x="8027988" y="3644900"/>
            <a:ext cx="720725" cy="720725"/>
          </a:xfrm>
          <a:prstGeom prst="rect">
            <a:avLst/>
          </a:prstGeom>
          <a:noFill/>
          <a:ln w="9525">
            <a:solidFill>
              <a:schemeClr val="tx1"/>
            </a:solidFill>
            <a:miter lim="800000"/>
            <a:headEnd/>
            <a:tailEnd/>
          </a:ln>
        </p:spPr>
      </p:pic>
      <p:sp>
        <p:nvSpPr>
          <p:cNvPr id="24" name="23 CuadroTexto"/>
          <p:cNvSpPr txBox="1"/>
          <p:nvPr/>
        </p:nvSpPr>
        <p:spPr>
          <a:xfrm>
            <a:off x="155247" y="1191232"/>
            <a:ext cx="5072063" cy="6248400"/>
          </a:xfrm>
          <a:prstGeom prst="rect">
            <a:avLst/>
          </a:prstGeom>
          <a:noFill/>
        </p:spPr>
        <p:txBody>
          <a:bodyPr>
            <a:spAutoFit/>
          </a:bodyPr>
          <a:lstStyle/>
          <a:p>
            <a:pPr algn="just">
              <a:buFont typeface="Arial" pitchFamily="34" charset="0"/>
              <a:buChar char="•"/>
              <a:defRPr/>
            </a:pPr>
            <a:r>
              <a:rPr lang="es-ES" sz="2000" dirty="0"/>
              <a:t> </a:t>
            </a:r>
            <a:r>
              <a:rPr lang="es-ES" sz="2000" dirty="0" err="1"/>
              <a:t>Antipsicótico</a:t>
            </a:r>
            <a:r>
              <a:rPr lang="es-ES" sz="2000" dirty="0"/>
              <a:t> muy utilizado en el anciano</a:t>
            </a:r>
          </a:p>
          <a:p>
            <a:pPr algn="just">
              <a:buFont typeface="Arial" pitchFamily="34" charset="0"/>
              <a:buChar char="•"/>
              <a:defRPr/>
            </a:pPr>
            <a:r>
              <a:rPr lang="es-ES" sz="2000" dirty="0"/>
              <a:t> </a:t>
            </a:r>
            <a:r>
              <a:rPr lang="es-ES" sz="2000" u="sng" dirty="0"/>
              <a:t>Dosis de inicio</a:t>
            </a:r>
            <a:r>
              <a:rPr lang="es-ES" sz="2000" dirty="0"/>
              <a:t>: 12,5mg con un escalado </a:t>
            </a:r>
          </a:p>
          <a:p>
            <a:pPr algn="just">
              <a:defRPr/>
            </a:pPr>
            <a:r>
              <a:rPr lang="es-ES" sz="2000" dirty="0"/>
              <a:t>  lento para evitar los efectos secundarios </a:t>
            </a:r>
          </a:p>
          <a:p>
            <a:pPr algn="just">
              <a:defRPr/>
            </a:pPr>
            <a:r>
              <a:rPr lang="es-ES" sz="2000" dirty="0"/>
              <a:t>  de la sedación hasta obtener la tolerancia </a:t>
            </a:r>
          </a:p>
          <a:p>
            <a:pPr algn="just">
              <a:buFont typeface="Arial" pitchFamily="34" charset="0"/>
              <a:buChar char="•"/>
              <a:defRPr/>
            </a:pPr>
            <a:r>
              <a:rPr lang="es-ES" sz="2000" dirty="0"/>
              <a:t> </a:t>
            </a:r>
            <a:r>
              <a:rPr lang="es-ES" sz="2000" u="sng" dirty="0"/>
              <a:t>Dosis de mantenimiento</a:t>
            </a:r>
            <a:r>
              <a:rPr lang="es-ES" sz="2000" dirty="0"/>
              <a:t>: 100-300mg</a:t>
            </a:r>
          </a:p>
          <a:p>
            <a:pPr algn="just">
              <a:defRPr/>
            </a:pPr>
            <a:r>
              <a:rPr lang="es-ES" sz="2000" dirty="0"/>
              <a:t>  repartidas en una o dos tomas al día </a:t>
            </a:r>
          </a:p>
          <a:p>
            <a:pPr algn="just">
              <a:defRPr/>
            </a:pPr>
            <a:r>
              <a:rPr lang="es-ES" sz="2000" dirty="0"/>
              <a:t>  sobre todo, durante la noche.</a:t>
            </a:r>
          </a:p>
          <a:p>
            <a:pPr algn="just">
              <a:buFont typeface="Arial" pitchFamily="34" charset="0"/>
              <a:buChar char="•"/>
              <a:defRPr/>
            </a:pPr>
            <a:r>
              <a:rPr lang="es-ES" sz="2000" dirty="0"/>
              <a:t> A dosis bajas presenta un perfil</a:t>
            </a:r>
          </a:p>
          <a:p>
            <a:pPr algn="just">
              <a:defRPr/>
            </a:pPr>
            <a:r>
              <a:rPr lang="es-ES" sz="2000" dirty="0"/>
              <a:t>  </a:t>
            </a:r>
            <a:r>
              <a:rPr lang="es-ES" sz="2000" u="sng" dirty="0"/>
              <a:t>ansiolítico e hipnótico</a:t>
            </a:r>
            <a:r>
              <a:rPr lang="es-ES" sz="2000" dirty="0"/>
              <a:t>, a dosis medias </a:t>
            </a:r>
          </a:p>
          <a:p>
            <a:pPr algn="just">
              <a:defRPr/>
            </a:pPr>
            <a:r>
              <a:rPr lang="es-ES" sz="2000" dirty="0"/>
              <a:t>  capacidad </a:t>
            </a:r>
            <a:r>
              <a:rPr lang="es-ES" sz="2000" u="sng" dirty="0"/>
              <a:t>antidepresiva</a:t>
            </a:r>
            <a:r>
              <a:rPr lang="es-ES" sz="2000" dirty="0"/>
              <a:t> y a dosis altas </a:t>
            </a:r>
          </a:p>
          <a:p>
            <a:pPr algn="just">
              <a:defRPr/>
            </a:pPr>
            <a:r>
              <a:rPr lang="es-ES" sz="2000" dirty="0"/>
              <a:t>  poder </a:t>
            </a:r>
            <a:r>
              <a:rPr lang="es-ES" sz="2000" u="sng" dirty="0" err="1"/>
              <a:t>antipsicótico</a:t>
            </a:r>
            <a:r>
              <a:rPr lang="es-ES" sz="2000" dirty="0"/>
              <a:t>.</a:t>
            </a:r>
          </a:p>
          <a:p>
            <a:pPr algn="just">
              <a:buFont typeface="Arial" pitchFamily="34" charset="0"/>
              <a:buChar char="•"/>
              <a:defRPr/>
            </a:pPr>
            <a:r>
              <a:rPr lang="es-ES" sz="2000" dirty="0"/>
              <a:t> Es el que presenta </a:t>
            </a:r>
            <a:r>
              <a:rPr lang="es-ES" sz="2000" u="sng" dirty="0"/>
              <a:t>menor riesgo de   </a:t>
            </a:r>
          </a:p>
          <a:p>
            <a:pPr algn="just">
              <a:defRPr/>
            </a:pPr>
            <a:r>
              <a:rPr lang="es-ES" sz="2000" dirty="0"/>
              <a:t>  </a:t>
            </a:r>
            <a:r>
              <a:rPr lang="es-ES" sz="2000" u="sng" dirty="0" err="1"/>
              <a:t>ACVs</a:t>
            </a:r>
            <a:r>
              <a:rPr lang="es-ES" sz="2000" dirty="0"/>
              <a:t> de todos los neurolépticos.</a:t>
            </a:r>
          </a:p>
          <a:p>
            <a:pPr algn="just">
              <a:buFont typeface="Arial" pitchFamily="34" charset="0"/>
              <a:buChar char="•"/>
              <a:defRPr/>
            </a:pPr>
            <a:r>
              <a:rPr lang="es-ES" sz="2000" dirty="0"/>
              <a:t> Aprobado por la FDA y la EMA para </a:t>
            </a:r>
            <a:r>
              <a:rPr lang="es-ES" sz="2000" u="sng" dirty="0"/>
              <a:t>el </a:t>
            </a:r>
          </a:p>
          <a:p>
            <a:pPr algn="just">
              <a:defRPr/>
            </a:pPr>
            <a:r>
              <a:rPr lang="es-ES" sz="2000" dirty="0"/>
              <a:t>  </a:t>
            </a:r>
            <a:r>
              <a:rPr lang="es-ES" sz="2000" u="sng" dirty="0"/>
              <a:t>trastorno depresivo mayor</a:t>
            </a:r>
          </a:p>
          <a:p>
            <a:pPr algn="just">
              <a:buFont typeface="Arial" pitchFamily="34" charset="0"/>
              <a:buChar char="•"/>
              <a:defRPr/>
            </a:pPr>
            <a:r>
              <a:rPr lang="es-ES" sz="2000" dirty="0"/>
              <a:t> Utilizado en el </a:t>
            </a:r>
            <a:r>
              <a:rPr lang="es-ES" sz="2000" u="sng" dirty="0"/>
              <a:t>insomnio del anciano </a:t>
            </a:r>
          </a:p>
          <a:p>
            <a:pPr algn="l">
              <a:defRPr/>
            </a:pPr>
            <a:r>
              <a:rPr lang="es-ES" sz="2000" dirty="0">
                <a:effectLst>
                  <a:outerShdw blurRad="38100" dist="38100" dir="2700000" algn="tl">
                    <a:srgbClr val="000000">
                      <a:alpha val="43137"/>
                    </a:srgbClr>
                  </a:outerShdw>
                </a:effectLst>
              </a:rPr>
              <a:t>                  </a:t>
            </a:r>
          </a:p>
          <a:p>
            <a:pPr algn="l">
              <a:defRPr/>
            </a:pPr>
            <a:endParaRPr lang="es-ES" sz="2000" dirty="0"/>
          </a:p>
          <a:p>
            <a:pPr algn="l">
              <a:defRPr/>
            </a:pPr>
            <a:endParaRPr lang="es-ES" sz="2000" dirty="0"/>
          </a:p>
          <a:p>
            <a:pPr algn="l">
              <a:defRPr/>
            </a:pPr>
            <a:endParaRPr lang="es-ES" sz="2000" dirty="0"/>
          </a:p>
        </p:txBody>
      </p:sp>
      <p:sp>
        <p:nvSpPr>
          <p:cNvPr id="4" name="Título 3">
            <a:extLst>
              <a:ext uri="{FF2B5EF4-FFF2-40B4-BE49-F238E27FC236}">
                <a16:creationId xmlns:a16="http://schemas.microsoft.com/office/drawing/2014/main" id="{D1727C33-1DBA-6373-FD54-BFBF8BB0FDB8}"/>
              </a:ext>
            </a:extLst>
          </p:cNvPr>
          <p:cNvSpPr>
            <a:spLocks noGrp="1"/>
          </p:cNvSpPr>
          <p:nvPr>
            <p:ph type="title"/>
          </p:nvPr>
        </p:nvSpPr>
        <p:spPr>
          <a:xfrm>
            <a:off x="457200" y="274638"/>
            <a:ext cx="8229600" cy="747802"/>
          </a:xfrm>
        </p:spPr>
        <p:txBody>
          <a:bodyPr>
            <a:normAutofit fontScale="90000"/>
          </a:bodyPr>
          <a:lstStyle/>
          <a:p>
            <a:r>
              <a:rPr lang="es-ES" dirty="0"/>
              <a:t>QUETIAPINA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A04DE69-DFD7-C561-81AC-E65468BF928F}"/>
              </a:ext>
            </a:extLst>
          </p:cNvPr>
          <p:cNvPicPr>
            <a:picLocks noChangeAspect="1"/>
          </p:cNvPicPr>
          <p:nvPr/>
        </p:nvPicPr>
        <p:blipFill rotWithShape="1">
          <a:blip r:embed="rId2">
            <a:alphaModFix/>
          </a:blip>
          <a:srcRect t="6250"/>
          <a:stretch/>
        </p:blipFill>
        <p:spPr>
          <a:xfrm>
            <a:off x="20" y="10"/>
            <a:ext cx="9143979" cy="6857990"/>
          </a:xfrm>
          <a:prstGeom prst="rect">
            <a:avLst/>
          </a:prstGeom>
        </p:spPr>
      </p:pic>
      <p:sp>
        <p:nvSpPr>
          <p:cNvPr id="10" name="Rectangle 9">
            <a:extLst>
              <a:ext uri="{FF2B5EF4-FFF2-40B4-BE49-F238E27FC236}">
                <a16:creationId xmlns:a16="http://schemas.microsoft.com/office/drawing/2014/main" id="{EB0222B5-B739-82A9-5CCC-C5585AE12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19465" y="-2819458"/>
            <a:ext cx="3512260" cy="9151192"/>
          </a:xfrm>
          <a:prstGeom prst="rect">
            <a:avLst/>
          </a:prstGeom>
          <a:gradFill flip="none" rotWithShape="1">
            <a:gsLst>
              <a:gs pos="10000">
                <a:srgbClr val="000000">
                  <a:alpha val="0"/>
                </a:srgbClr>
              </a:gs>
              <a:gs pos="66000">
                <a:srgbClr val="000000">
                  <a:alpha val="46000"/>
                </a:srgbClr>
              </a:gs>
              <a:gs pos="100000">
                <a:srgbClr val="000000">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ítulo 2">
            <a:extLst>
              <a:ext uri="{FF2B5EF4-FFF2-40B4-BE49-F238E27FC236}">
                <a16:creationId xmlns:a16="http://schemas.microsoft.com/office/drawing/2014/main" id="{E0443AD2-F650-A858-9DAA-52863C5F79A1}"/>
              </a:ext>
            </a:extLst>
          </p:cNvPr>
          <p:cNvSpPr>
            <a:spLocks noGrp="1"/>
          </p:cNvSpPr>
          <p:nvPr>
            <p:ph type="ctrTitle"/>
          </p:nvPr>
        </p:nvSpPr>
        <p:spPr>
          <a:xfrm>
            <a:off x="571500" y="1137434"/>
            <a:ext cx="5850495" cy="1520987"/>
          </a:xfrm>
        </p:spPr>
        <p:txBody>
          <a:bodyPr anchor="t">
            <a:normAutofit fontScale="90000"/>
          </a:bodyPr>
          <a:lstStyle/>
          <a:p>
            <a:pPr algn="l"/>
            <a:r>
              <a:rPr lang="es-ES" sz="3500" dirty="0">
                <a:solidFill>
                  <a:srgbClr val="FFFFFF"/>
                </a:solidFill>
              </a:rPr>
              <a:t>PACIENTE EJEMPLO EN CONSULTAS EXTERNAS DE GERIATRIA</a:t>
            </a:r>
          </a:p>
        </p:txBody>
      </p:sp>
      <p:sp>
        <p:nvSpPr>
          <p:cNvPr id="12" name="Rectangle 11">
            <a:extLst>
              <a:ext uri="{FF2B5EF4-FFF2-40B4-BE49-F238E27FC236}">
                <a16:creationId xmlns:a16="http://schemas.microsoft.com/office/drawing/2014/main" id="{5BE23E75-E7E9-4D9F-6D25-5512363F86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55769" y="1075816"/>
            <a:ext cx="2425271" cy="9151191"/>
          </a:xfrm>
          <a:prstGeom prst="rect">
            <a:avLst/>
          </a:prstGeom>
          <a:gradFill flip="none" rotWithShape="1">
            <a:gsLst>
              <a:gs pos="10000">
                <a:srgbClr val="000000">
                  <a:alpha val="0"/>
                </a:srgbClr>
              </a:gs>
              <a:gs pos="66000">
                <a:srgbClr val="000000">
                  <a:alpha val="35000"/>
                </a:srgbClr>
              </a:gs>
              <a:gs pos="100000">
                <a:srgbClr val="000000">
                  <a:alpha val="4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ítulo 3">
            <a:extLst>
              <a:ext uri="{FF2B5EF4-FFF2-40B4-BE49-F238E27FC236}">
                <a16:creationId xmlns:a16="http://schemas.microsoft.com/office/drawing/2014/main" id="{495F374C-42F9-BBD6-8706-338DF851ACA6}"/>
              </a:ext>
            </a:extLst>
          </p:cNvPr>
          <p:cNvSpPr>
            <a:spLocks noGrp="1"/>
          </p:cNvSpPr>
          <p:nvPr>
            <p:ph type="subTitle" idx="1"/>
          </p:nvPr>
        </p:nvSpPr>
        <p:spPr>
          <a:xfrm>
            <a:off x="628650" y="4293441"/>
            <a:ext cx="4721499" cy="1588514"/>
          </a:xfrm>
        </p:spPr>
        <p:txBody>
          <a:bodyPr anchor="b">
            <a:normAutofit/>
          </a:bodyPr>
          <a:lstStyle/>
          <a:p>
            <a:pPr algn="l"/>
            <a:endParaRPr lang="es-ES" sz="1600">
              <a:solidFill>
                <a:srgbClr val="FFFFFF"/>
              </a:solidFill>
            </a:endParaRPr>
          </a:p>
        </p:txBody>
      </p:sp>
      <p:cxnSp>
        <p:nvCxnSpPr>
          <p:cNvPr id="14" name="Straight Connector 13">
            <a:extLst>
              <a:ext uri="{FF2B5EF4-FFF2-40B4-BE49-F238E27FC236}">
                <a16:creationId xmlns:a16="http://schemas.microsoft.com/office/drawing/2014/main" id="{61B115DB-65EB-3FC3-7284-CFDF4ADC60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871146"/>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92143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6FFC12-FC02-9592-40CA-AD573F095188}"/>
              </a:ext>
            </a:extLst>
          </p:cNvPr>
          <p:cNvSpPr>
            <a:spLocks noGrp="1"/>
          </p:cNvSpPr>
          <p:nvPr>
            <p:ph type="title"/>
          </p:nvPr>
        </p:nvSpPr>
        <p:spPr>
          <a:ln w="38100">
            <a:solidFill>
              <a:schemeClr val="tx1"/>
            </a:solidFill>
          </a:ln>
        </p:spPr>
        <p:txBody>
          <a:bodyPr/>
          <a:lstStyle/>
          <a:p>
            <a:r>
              <a:rPr lang="es-ES" dirty="0"/>
              <a:t>INP PRIMARIA</a:t>
            </a:r>
          </a:p>
        </p:txBody>
      </p:sp>
      <p:sp>
        <p:nvSpPr>
          <p:cNvPr id="3" name="Marcador de contenido 2">
            <a:extLst>
              <a:ext uri="{FF2B5EF4-FFF2-40B4-BE49-F238E27FC236}">
                <a16:creationId xmlns:a16="http://schemas.microsoft.com/office/drawing/2014/main" id="{C4DBF418-7600-9CC5-E438-3E2519FCC70B}"/>
              </a:ext>
            </a:extLst>
          </p:cNvPr>
          <p:cNvSpPr>
            <a:spLocks noGrp="1"/>
          </p:cNvSpPr>
          <p:nvPr>
            <p:ph idx="1"/>
          </p:nvPr>
        </p:nvSpPr>
        <p:spPr>
          <a:xfrm>
            <a:off x="457200" y="1600201"/>
            <a:ext cx="8229600" cy="3124944"/>
          </a:xfrm>
        </p:spPr>
        <p:txBody>
          <a:bodyPr/>
          <a:lstStyle/>
          <a:p>
            <a:pPr marL="0" indent="0">
              <a:buNone/>
            </a:pPr>
            <a:r>
              <a:rPr lang="es-ES" dirty="0"/>
              <a:t>Mujer de 84 años</a:t>
            </a:r>
          </a:p>
          <a:p>
            <a:r>
              <a:rPr lang="es-ES" dirty="0"/>
              <a:t>Anorexia marcada (34 Kg)</a:t>
            </a:r>
          </a:p>
          <a:p>
            <a:r>
              <a:rPr lang="es-ES" dirty="0"/>
              <a:t>Síndrome de ansioso depresivo en relación a dolor crónico.</a:t>
            </a:r>
          </a:p>
          <a:p>
            <a:r>
              <a:rPr lang="es-ES" dirty="0"/>
              <a:t>No deterioro cognitivo Mini-Mental: 33/35</a:t>
            </a:r>
          </a:p>
        </p:txBody>
      </p:sp>
      <p:sp>
        <p:nvSpPr>
          <p:cNvPr id="4" name="CuadroTexto 3">
            <a:extLst>
              <a:ext uri="{FF2B5EF4-FFF2-40B4-BE49-F238E27FC236}">
                <a16:creationId xmlns:a16="http://schemas.microsoft.com/office/drawing/2014/main" id="{B87D92D3-352F-D025-09F4-1E10762EC606}"/>
              </a:ext>
            </a:extLst>
          </p:cNvPr>
          <p:cNvSpPr txBox="1"/>
          <p:nvPr/>
        </p:nvSpPr>
        <p:spPr>
          <a:xfrm>
            <a:off x="2411760" y="4736295"/>
            <a:ext cx="3075238" cy="1754326"/>
          </a:xfrm>
          <a:prstGeom prst="rect">
            <a:avLst/>
          </a:prstGeom>
          <a:noFill/>
        </p:spPr>
        <p:txBody>
          <a:bodyPr wrap="square" rtlCol="0">
            <a:spAutoFit/>
          </a:bodyPr>
          <a:lstStyle/>
          <a:p>
            <a:r>
              <a:rPr lang="es-ES" dirty="0"/>
              <a:t>TRATAMIENTO CRÓNICO:</a:t>
            </a:r>
          </a:p>
          <a:p>
            <a:r>
              <a:rPr lang="es-ES" dirty="0" err="1"/>
              <a:t>Tranxilium</a:t>
            </a:r>
            <a:r>
              <a:rPr lang="es-ES" dirty="0"/>
              <a:t> 5 mg 1-1-0</a:t>
            </a:r>
          </a:p>
          <a:p>
            <a:r>
              <a:rPr lang="es-ES" dirty="0"/>
              <a:t>Diazepam 5 mg 0-1-0</a:t>
            </a:r>
          </a:p>
          <a:p>
            <a:r>
              <a:rPr lang="es-ES" dirty="0" err="1"/>
              <a:t>Orfidal</a:t>
            </a:r>
            <a:r>
              <a:rPr lang="es-ES" dirty="0"/>
              <a:t> 1 mg 0-0-1</a:t>
            </a:r>
          </a:p>
          <a:p>
            <a:r>
              <a:rPr lang="es-ES" dirty="0" err="1"/>
              <a:t>Lormetazepam</a:t>
            </a:r>
            <a:r>
              <a:rPr lang="es-ES" dirty="0"/>
              <a:t> 1 mg 0-0-1 </a:t>
            </a:r>
          </a:p>
          <a:p>
            <a:r>
              <a:rPr lang="es-ES" dirty="0" err="1"/>
              <a:t>Somazina</a:t>
            </a:r>
            <a:r>
              <a:rPr lang="es-ES" dirty="0"/>
              <a:t> 1000 mg 1-0-0</a:t>
            </a:r>
          </a:p>
        </p:txBody>
      </p:sp>
    </p:spTree>
    <p:extLst>
      <p:ext uri="{BB962C8B-B14F-4D97-AF65-F5344CB8AC3E}">
        <p14:creationId xmlns:p14="http://schemas.microsoft.com/office/powerpoint/2010/main" val="21131277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80705FE-61BF-C643-C3FA-F30B4924C689}"/>
              </a:ext>
            </a:extLst>
          </p:cNvPr>
          <p:cNvSpPr>
            <a:spLocks noGrp="1"/>
          </p:cNvSpPr>
          <p:nvPr>
            <p:ph idx="1"/>
          </p:nvPr>
        </p:nvSpPr>
        <p:spPr>
          <a:xfrm>
            <a:off x="291974" y="3555943"/>
            <a:ext cx="2767858" cy="2321330"/>
          </a:xfrm>
          <a:ln w="12700">
            <a:solidFill>
              <a:schemeClr val="tx1"/>
            </a:solidFill>
          </a:ln>
        </p:spPr>
        <p:txBody>
          <a:bodyPr>
            <a:normAutofit/>
          </a:bodyPr>
          <a:lstStyle/>
          <a:p>
            <a:pPr marL="0" indent="0">
              <a:buNone/>
            </a:pPr>
            <a:r>
              <a:rPr lang="es-ES" sz="1800" b="1" dirty="0"/>
              <a:t>CAMBIOS:</a:t>
            </a:r>
          </a:p>
          <a:p>
            <a:pPr marL="0" indent="0">
              <a:buNone/>
            </a:pPr>
            <a:r>
              <a:rPr lang="es-ES" sz="1800" b="1" dirty="0"/>
              <a:t>1º SEMANA</a:t>
            </a:r>
          </a:p>
          <a:p>
            <a:pPr marL="0" indent="0">
              <a:buNone/>
            </a:pPr>
            <a:r>
              <a:rPr lang="es-ES" sz="1800" dirty="0"/>
              <a:t>- Diazepam 2 mg  1-1-1</a:t>
            </a:r>
          </a:p>
          <a:p>
            <a:pPr marL="0" indent="0">
              <a:buNone/>
            </a:pPr>
            <a:r>
              <a:rPr lang="es-ES" sz="1800" dirty="0"/>
              <a:t>- </a:t>
            </a:r>
            <a:r>
              <a:rPr lang="es-ES" sz="1800" dirty="0" err="1"/>
              <a:t>Duloxetina</a:t>
            </a:r>
            <a:r>
              <a:rPr lang="es-ES" sz="1800" dirty="0"/>
              <a:t> 30 mg 1 comprimido en desayuno.</a:t>
            </a:r>
          </a:p>
          <a:p>
            <a:pPr marL="0" indent="0">
              <a:buNone/>
            </a:pPr>
            <a:r>
              <a:rPr lang="es-ES" sz="1800" dirty="0"/>
              <a:t>- Pregabalina 25 mg  1-1-1</a:t>
            </a:r>
          </a:p>
          <a:p>
            <a:pPr marL="0" indent="0">
              <a:buNone/>
            </a:pPr>
            <a:r>
              <a:rPr lang="es-ES" sz="1800" dirty="0"/>
              <a:t>- </a:t>
            </a:r>
            <a:r>
              <a:rPr lang="es-ES" sz="1800" dirty="0" err="1"/>
              <a:t>Noctamid</a:t>
            </a:r>
            <a:r>
              <a:rPr lang="es-ES" sz="1800" dirty="0"/>
              <a:t> 0-0-1 </a:t>
            </a:r>
          </a:p>
          <a:p>
            <a:pPr marL="0" indent="0">
              <a:buNone/>
            </a:pPr>
            <a:endParaRPr lang="es-ES" sz="1800" dirty="0"/>
          </a:p>
          <a:p>
            <a:pPr marL="0" indent="0">
              <a:buNone/>
            </a:pPr>
            <a:endParaRPr lang="es-ES" sz="1800" dirty="0"/>
          </a:p>
        </p:txBody>
      </p:sp>
      <p:sp>
        <p:nvSpPr>
          <p:cNvPr id="4" name="CuadroTexto 3">
            <a:extLst>
              <a:ext uri="{FF2B5EF4-FFF2-40B4-BE49-F238E27FC236}">
                <a16:creationId xmlns:a16="http://schemas.microsoft.com/office/drawing/2014/main" id="{1002956E-708C-BB07-5185-6555CCEF5A6E}"/>
              </a:ext>
            </a:extLst>
          </p:cNvPr>
          <p:cNvSpPr txBox="1"/>
          <p:nvPr/>
        </p:nvSpPr>
        <p:spPr>
          <a:xfrm>
            <a:off x="1331640" y="692696"/>
            <a:ext cx="6652260" cy="1477328"/>
          </a:xfrm>
          <a:prstGeom prst="rect">
            <a:avLst/>
          </a:prstGeom>
          <a:solidFill>
            <a:srgbClr val="FF0000"/>
          </a:solidFill>
        </p:spPr>
        <p:txBody>
          <a:bodyPr wrap="square" rtlCol="0">
            <a:spAutoFit/>
          </a:bodyPr>
          <a:lstStyle/>
          <a:p>
            <a:r>
              <a:rPr lang="es-ES" dirty="0"/>
              <a:t>TRATAMIENTO CRÓNICO:</a:t>
            </a:r>
          </a:p>
          <a:p>
            <a:r>
              <a:rPr lang="es-ES" dirty="0"/>
              <a:t>* </a:t>
            </a:r>
            <a:r>
              <a:rPr lang="es-ES" dirty="0" err="1"/>
              <a:t>Tranxilium</a:t>
            </a:r>
            <a:r>
              <a:rPr lang="es-ES" dirty="0"/>
              <a:t> 5 mg (Benzodiacepina vida media Larga). 1-1-0</a:t>
            </a:r>
          </a:p>
          <a:p>
            <a:r>
              <a:rPr lang="es-ES" dirty="0"/>
              <a:t>* Diazepam 5 mg (Benzodiacepina vida media Larga) 0-1-0</a:t>
            </a:r>
          </a:p>
          <a:p>
            <a:r>
              <a:rPr lang="es-ES" dirty="0"/>
              <a:t>* </a:t>
            </a:r>
            <a:r>
              <a:rPr lang="es-ES" dirty="0" err="1"/>
              <a:t>Lormetazepam</a:t>
            </a:r>
            <a:r>
              <a:rPr lang="es-ES" dirty="0"/>
              <a:t> 1 mg (Benzodiacepina vida media intermedia) 0-0-1 </a:t>
            </a:r>
          </a:p>
          <a:p>
            <a:r>
              <a:rPr lang="es-ES" dirty="0"/>
              <a:t>* Lorazepam 1 mg (Benzodiacepina vida media intermedia)  0-0-1</a:t>
            </a:r>
          </a:p>
        </p:txBody>
      </p:sp>
      <p:sp>
        <p:nvSpPr>
          <p:cNvPr id="5" name="Marcador de contenido 2">
            <a:extLst>
              <a:ext uri="{FF2B5EF4-FFF2-40B4-BE49-F238E27FC236}">
                <a16:creationId xmlns:a16="http://schemas.microsoft.com/office/drawing/2014/main" id="{97615379-70B7-4D7B-DA7D-72E436294A95}"/>
              </a:ext>
            </a:extLst>
          </p:cNvPr>
          <p:cNvSpPr txBox="1">
            <a:spLocks/>
          </p:cNvSpPr>
          <p:nvPr/>
        </p:nvSpPr>
        <p:spPr>
          <a:xfrm>
            <a:off x="3168442" y="3550945"/>
            <a:ext cx="2952328" cy="2321331"/>
          </a:xfrm>
          <a:prstGeom prst="rect">
            <a:avLst/>
          </a:prstGeom>
          <a:ln w="12700">
            <a:solidFill>
              <a:schemeClr val="tx1"/>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s-ES" sz="1800" b="1" dirty="0"/>
              <a:t>CAMBIOS:</a:t>
            </a:r>
          </a:p>
          <a:p>
            <a:pPr marL="0" indent="0">
              <a:buFont typeface="Arial" pitchFamily="34" charset="0"/>
              <a:buNone/>
            </a:pPr>
            <a:r>
              <a:rPr lang="es-ES" sz="1800" b="1" dirty="0"/>
              <a:t>2º SEMANA</a:t>
            </a:r>
          </a:p>
          <a:p>
            <a:pPr marL="0" indent="0">
              <a:buFont typeface="Arial" pitchFamily="34" charset="0"/>
              <a:buNone/>
            </a:pPr>
            <a:r>
              <a:rPr lang="es-ES" sz="1800" dirty="0"/>
              <a:t>- Diazepam 2 mg  1/2-1/2-1/2</a:t>
            </a:r>
          </a:p>
          <a:p>
            <a:pPr marL="0" indent="0">
              <a:buFont typeface="Arial" pitchFamily="34" charset="0"/>
              <a:buNone/>
            </a:pPr>
            <a:r>
              <a:rPr lang="es-ES" sz="1800" dirty="0"/>
              <a:t>- </a:t>
            </a:r>
            <a:r>
              <a:rPr lang="es-ES" sz="1800" dirty="0" err="1"/>
              <a:t>Duloxetina</a:t>
            </a:r>
            <a:r>
              <a:rPr lang="es-ES" sz="1800" dirty="0"/>
              <a:t> 60 mg 1 comprimido en desayuno.</a:t>
            </a:r>
          </a:p>
          <a:p>
            <a:pPr marL="0" indent="0">
              <a:buFont typeface="Arial" pitchFamily="34" charset="0"/>
              <a:buNone/>
            </a:pPr>
            <a:r>
              <a:rPr lang="es-ES" sz="1800" dirty="0"/>
              <a:t>- Pregabalina 50 mg  1-1-1</a:t>
            </a:r>
          </a:p>
          <a:p>
            <a:pPr marL="0" indent="0">
              <a:buFont typeface="Arial" pitchFamily="34" charset="0"/>
              <a:buNone/>
            </a:pPr>
            <a:r>
              <a:rPr lang="es-ES" sz="1800" dirty="0"/>
              <a:t>- Trazodona 100 mg 0-0-1/4</a:t>
            </a:r>
          </a:p>
          <a:p>
            <a:pPr marL="0" indent="0">
              <a:buFont typeface="Arial" pitchFamily="34" charset="0"/>
              <a:buNone/>
            </a:pPr>
            <a:endParaRPr lang="es-ES" sz="1800" dirty="0"/>
          </a:p>
          <a:p>
            <a:pPr marL="0" indent="0">
              <a:buFont typeface="Arial" pitchFamily="34" charset="0"/>
              <a:buNone/>
            </a:pPr>
            <a:endParaRPr lang="es-ES" sz="1800" dirty="0"/>
          </a:p>
        </p:txBody>
      </p:sp>
      <p:sp>
        <p:nvSpPr>
          <p:cNvPr id="6" name="Marcador de contenido 2">
            <a:extLst>
              <a:ext uri="{FF2B5EF4-FFF2-40B4-BE49-F238E27FC236}">
                <a16:creationId xmlns:a16="http://schemas.microsoft.com/office/drawing/2014/main" id="{F0727CDB-8EA0-000B-AD35-0A5101F19D62}"/>
              </a:ext>
            </a:extLst>
          </p:cNvPr>
          <p:cNvSpPr txBox="1">
            <a:spLocks/>
          </p:cNvSpPr>
          <p:nvPr/>
        </p:nvSpPr>
        <p:spPr>
          <a:xfrm>
            <a:off x="6228184" y="3555943"/>
            <a:ext cx="2808312" cy="2316333"/>
          </a:xfrm>
          <a:prstGeom prst="rect">
            <a:avLst/>
          </a:prstGeom>
          <a:ln w="12700">
            <a:solidFill>
              <a:schemeClr val="tx1"/>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s-ES" sz="1800" b="1" dirty="0"/>
              <a:t>CAMBIOS:</a:t>
            </a:r>
          </a:p>
          <a:p>
            <a:pPr marL="0" indent="0">
              <a:buFont typeface="Arial" pitchFamily="34" charset="0"/>
              <a:buNone/>
            </a:pPr>
            <a:r>
              <a:rPr lang="es-ES" sz="1800" b="1" dirty="0"/>
              <a:t>3º SEMANA</a:t>
            </a:r>
          </a:p>
          <a:p>
            <a:pPr marL="0" indent="0">
              <a:buFont typeface="Arial" pitchFamily="34" charset="0"/>
              <a:buNone/>
            </a:pPr>
            <a:r>
              <a:rPr lang="es-ES" sz="1800" dirty="0"/>
              <a:t>- </a:t>
            </a:r>
            <a:r>
              <a:rPr lang="es-ES" sz="1800" dirty="0" err="1"/>
              <a:t>Duloxetina</a:t>
            </a:r>
            <a:r>
              <a:rPr lang="es-ES" sz="1800" dirty="0"/>
              <a:t> 60 mg 1 comprimido en desayuno.</a:t>
            </a:r>
          </a:p>
          <a:p>
            <a:pPr marL="0" indent="0">
              <a:buFont typeface="Arial" pitchFamily="34" charset="0"/>
              <a:buNone/>
            </a:pPr>
            <a:r>
              <a:rPr lang="es-ES" sz="1800" dirty="0"/>
              <a:t>- Pregabalina 75 mg  1-1-1</a:t>
            </a:r>
          </a:p>
          <a:p>
            <a:pPr marL="0" indent="0">
              <a:buFont typeface="Arial" pitchFamily="34" charset="0"/>
              <a:buNone/>
            </a:pPr>
            <a:r>
              <a:rPr lang="es-ES" sz="1800" dirty="0"/>
              <a:t>- Trazodona 100 mg 0-0-1/2</a:t>
            </a:r>
          </a:p>
          <a:p>
            <a:pPr marL="0" indent="0">
              <a:buFont typeface="Arial" pitchFamily="34" charset="0"/>
              <a:buNone/>
            </a:pPr>
            <a:endParaRPr lang="es-ES" sz="1800" dirty="0"/>
          </a:p>
          <a:p>
            <a:pPr marL="0" indent="0">
              <a:buFont typeface="Arial" pitchFamily="34" charset="0"/>
              <a:buNone/>
            </a:pPr>
            <a:endParaRPr lang="es-ES" sz="1800" dirty="0"/>
          </a:p>
        </p:txBody>
      </p:sp>
    </p:spTree>
    <p:extLst>
      <p:ext uri="{BB962C8B-B14F-4D97-AF65-F5344CB8AC3E}">
        <p14:creationId xmlns:p14="http://schemas.microsoft.com/office/powerpoint/2010/main" val="1086363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6FFC12-FC02-9592-40CA-AD573F095188}"/>
              </a:ext>
            </a:extLst>
          </p:cNvPr>
          <p:cNvSpPr>
            <a:spLocks noGrp="1"/>
          </p:cNvSpPr>
          <p:nvPr>
            <p:ph type="title"/>
          </p:nvPr>
        </p:nvSpPr>
        <p:spPr>
          <a:ln w="38100">
            <a:solidFill>
              <a:schemeClr val="tx1"/>
            </a:solidFill>
          </a:ln>
        </p:spPr>
        <p:txBody>
          <a:bodyPr/>
          <a:lstStyle/>
          <a:p>
            <a:r>
              <a:rPr lang="es-ES" dirty="0"/>
              <a:t>INP PRIMARIA</a:t>
            </a:r>
          </a:p>
        </p:txBody>
      </p:sp>
      <p:sp>
        <p:nvSpPr>
          <p:cNvPr id="3" name="Marcador de contenido 2">
            <a:extLst>
              <a:ext uri="{FF2B5EF4-FFF2-40B4-BE49-F238E27FC236}">
                <a16:creationId xmlns:a16="http://schemas.microsoft.com/office/drawing/2014/main" id="{C4DBF418-7600-9CC5-E438-3E2519FCC70B}"/>
              </a:ext>
            </a:extLst>
          </p:cNvPr>
          <p:cNvSpPr>
            <a:spLocks noGrp="1"/>
          </p:cNvSpPr>
          <p:nvPr>
            <p:ph idx="1"/>
          </p:nvPr>
        </p:nvSpPr>
        <p:spPr>
          <a:xfrm>
            <a:off x="457200" y="1600201"/>
            <a:ext cx="8075240" cy="2404863"/>
          </a:xfrm>
        </p:spPr>
        <p:txBody>
          <a:bodyPr>
            <a:normAutofit fontScale="92500" lnSpcReduction="20000"/>
          </a:bodyPr>
          <a:lstStyle/>
          <a:p>
            <a:pPr marL="0" indent="0">
              <a:buNone/>
            </a:pPr>
            <a:r>
              <a:rPr lang="es-ES" dirty="0"/>
              <a:t>Mujer de 79 años</a:t>
            </a:r>
          </a:p>
          <a:p>
            <a:r>
              <a:rPr lang="es-ES" dirty="0"/>
              <a:t>Enfermedad de Parkinson muy evolucionada.</a:t>
            </a:r>
          </a:p>
          <a:p>
            <a:r>
              <a:rPr lang="es-ES" dirty="0"/>
              <a:t>Disfagia severa a líquidos  (se atraganta con sus propias secreciones) </a:t>
            </a:r>
          </a:p>
          <a:p>
            <a:r>
              <a:rPr lang="es-ES" dirty="0"/>
              <a:t>Síndrome de ansioso depresivo.</a:t>
            </a:r>
          </a:p>
        </p:txBody>
      </p:sp>
      <p:sp>
        <p:nvSpPr>
          <p:cNvPr id="4" name="CuadroTexto 3">
            <a:extLst>
              <a:ext uri="{FF2B5EF4-FFF2-40B4-BE49-F238E27FC236}">
                <a16:creationId xmlns:a16="http://schemas.microsoft.com/office/drawing/2014/main" id="{B87D92D3-352F-D025-09F4-1E10762EC606}"/>
              </a:ext>
            </a:extLst>
          </p:cNvPr>
          <p:cNvSpPr txBox="1"/>
          <p:nvPr/>
        </p:nvSpPr>
        <p:spPr>
          <a:xfrm>
            <a:off x="2411760" y="4085758"/>
            <a:ext cx="5112568" cy="2308324"/>
          </a:xfrm>
          <a:prstGeom prst="rect">
            <a:avLst/>
          </a:prstGeom>
          <a:noFill/>
        </p:spPr>
        <p:txBody>
          <a:bodyPr wrap="square" rtlCol="0">
            <a:spAutoFit/>
          </a:bodyPr>
          <a:lstStyle/>
          <a:p>
            <a:r>
              <a:rPr lang="es-ES" dirty="0"/>
              <a:t>TRATAMIENTO CRÓNICO:</a:t>
            </a:r>
          </a:p>
          <a:p>
            <a:r>
              <a:rPr lang="es-ES" dirty="0"/>
              <a:t>ESCITALOPRAM 10 mg 1-1-0</a:t>
            </a:r>
          </a:p>
          <a:p>
            <a:r>
              <a:rPr lang="es-ES" dirty="0"/>
              <a:t>LEXATIN 1,5 mg 1-0-0-1-0</a:t>
            </a:r>
          </a:p>
          <a:p>
            <a:r>
              <a:rPr lang="es-ES" dirty="0"/>
              <a:t>NOCTAMID 1 mg  0-0-0-0-1</a:t>
            </a:r>
          </a:p>
          <a:p>
            <a:r>
              <a:rPr lang="es-ES" dirty="0"/>
              <a:t>LORAZEPAM 1 mg 0-0-0-0-1</a:t>
            </a:r>
          </a:p>
          <a:p>
            <a:r>
              <a:rPr lang="es-ES" dirty="0"/>
              <a:t>PREGABALINA 50 mg 0-1-0-1</a:t>
            </a:r>
          </a:p>
          <a:p>
            <a:r>
              <a:rPr lang="es-ES" dirty="0"/>
              <a:t>HALOPERIDOL 0-0-0-15 gotas. </a:t>
            </a:r>
          </a:p>
          <a:p>
            <a:endParaRPr lang="es-ES" dirty="0"/>
          </a:p>
        </p:txBody>
      </p:sp>
    </p:spTree>
    <p:extLst>
      <p:ext uri="{BB962C8B-B14F-4D97-AF65-F5344CB8AC3E}">
        <p14:creationId xmlns:p14="http://schemas.microsoft.com/office/powerpoint/2010/main" val="21305823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C6F77FC6-7C76-D810-A08F-EA9F93EAF6DF}"/>
              </a:ext>
            </a:extLst>
          </p:cNvPr>
          <p:cNvSpPr txBox="1">
            <a:spLocks noGrp="1"/>
          </p:cNvSpPr>
          <p:nvPr>
            <p:ph idx="1"/>
          </p:nvPr>
        </p:nvSpPr>
        <p:spPr>
          <a:xfrm>
            <a:off x="125760" y="750801"/>
            <a:ext cx="8892480" cy="2696123"/>
          </a:xfrm>
          <a:prstGeom prst="rect">
            <a:avLst/>
          </a:prstGeom>
          <a:solidFill>
            <a:srgbClr val="FF0000"/>
          </a:solidFill>
        </p:spPr>
        <p:txBody>
          <a:bodyPr wrap="square" rtlCol="0">
            <a:spAutoFit/>
          </a:bodyPr>
          <a:lstStyle/>
          <a:p>
            <a:r>
              <a:rPr lang="es-ES" sz="1800" dirty="0"/>
              <a:t>TRATAMIENTO CRÓNICO:</a:t>
            </a:r>
          </a:p>
          <a:p>
            <a:r>
              <a:rPr lang="es-ES" sz="1800" dirty="0"/>
              <a:t>ESCITALOPRAM 10 mg 1-1-0</a:t>
            </a:r>
          </a:p>
          <a:p>
            <a:r>
              <a:rPr lang="es-ES" sz="1800" dirty="0"/>
              <a:t>LEXATIN 1,5mg  (BROMAZEPAM. Benzodiacepina de vida media intermedia) 1-0-0-1-0</a:t>
            </a:r>
          </a:p>
          <a:p>
            <a:r>
              <a:rPr lang="es-ES" sz="1800" dirty="0"/>
              <a:t>NOCTAMID 1 mg (LORMETAZEPAM. Benzodiacepina de vida media intermedia)  0-0-0-0-1</a:t>
            </a:r>
          </a:p>
          <a:p>
            <a:r>
              <a:rPr lang="es-ES" sz="1800" dirty="0"/>
              <a:t>ORFIDAL 1 mg (LORAZEPAM. Benzodiacepina de vida media intermedia) 0-0-0-0-1</a:t>
            </a:r>
          </a:p>
          <a:p>
            <a:r>
              <a:rPr lang="es-ES" sz="1800" dirty="0"/>
              <a:t>PREGABALINA 50 mg (Antiepiléptico) 0-1-0-1</a:t>
            </a:r>
          </a:p>
          <a:p>
            <a:r>
              <a:rPr lang="es-ES" sz="1800" dirty="0"/>
              <a:t>HALOPERIDOL (Antipsicótico) 0-0-0-15 gotas.  Si agitación. </a:t>
            </a:r>
          </a:p>
          <a:p>
            <a:endParaRPr lang="es-ES" sz="1800" dirty="0"/>
          </a:p>
        </p:txBody>
      </p:sp>
      <p:sp>
        <p:nvSpPr>
          <p:cNvPr id="5" name="CuadroTexto 4">
            <a:extLst>
              <a:ext uri="{FF2B5EF4-FFF2-40B4-BE49-F238E27FC236}">
                <a16:creationId xmlns:a16="http://schemas.microsoft.com/office/drawing/2014/main" id="{2F1C3292-BE4A-5352-B109-08ADA237C52A}"/>
              </a:ext>
            </a:extLst>
          </p:cNvPr>
          <p:cNvSpPr txBox="1"/>
          <p:nvPr/>
        </p:nvSpPr>
        <p:spPr>
          <a:xfrm>
            <a:off x="683568" y="4149080"/>
            <a:ext cx="7776864" cy="2308324"/>
          </a:xfrm>
          <a:prstGeom prst="rect">
            <a:avLst/>
          </a:prstGeom>
          <a:noFill/>
        </p:spPr>
        <p:txBody>
          <a:bodyPr wrap="square" rtlCol="0">
            <a:spAutoFit/>
          </a:bodyPr>
          <a:lstStyle/>
          <a:p>
            <a:r>
              <a:rPr lang="es-ES" b="1" dirty="0"/>
              <a:t>CAMBIOS</a:t>
            </a:r>
          </a:p>
          <a:p>
            <a:r>
              <a:rPr lang="es-ES" dirty="0"/>
              <a:t>- Retirar el HALOPERIDOL  (SINTOMAS ANTICOLINERGICOS Y EXTRAPIRAMIDALES). </a:t>
            </a:r>
          </a:p>
          <a:p>
            <a:r>
              <a:rPr lang="es-ES" dirty="0"/>
              <a:t>- Retirar </a:t>
            </a:r>
            <a:r>
              <a:rPr lang="es-ES" dirty="0" err="1"/>
              <a:t>Escitalopram</a:t>
            </a:r>
            <a:r>
              <a:rPr lang="es-ES" dirty="0"/>
              <a:t> (&gt;65 años no más de 10 mg). Sustituir por </a:t>
            </a:r>
          </a:p>
          <a:p>
            <a:r>
              <a:rPr lang="es-ES" dirty="0"/>
              <a:t>DULOXETINA 30 mg 1-0-0 primera semana; posteriormente DULOXETINA 60 mg 1-0-0</a:t>
            </a:r>
          </a:p>
          <a:p>
            <a:r>
              <a:rPr lang="es-ES" dirty="0"/>
              <a:t>- Sustituir el </a:t>
            </a:r>
            <a:r>
              <a:rPr lang="es-ES" dirty="0" err="1"/>
              <a:t>Bromazepam</a:t>
            </a:r>
            <a:r>
              <a:rPr lang="es-ES" dirty="0"/>
              <a:t> y </a:t>
            </a:r>
            <a:r>
              <a:rPr lang="es-ES" dirty="0" err="1"/>
              <a:t>Lormetazepam</a:t>
            </a:r>
            <a:r>
              <a:rPr lang="es-ES" dirty="0"/>
              <a:t> por LORAZEPAM . Posteriormente ir bajando mientras se aumenta la dosis de PREGABALINA en 3 tomas de 75 mg. </a:t>
            </a:r>
          </a:p>
          <a:p>
            <a:endParaRPr lang="es-ES" dirty="0"/>
          </a:p>
        </p:txBody>
      </p:sp>
    </p:spTree>
    <p:extLst>
      <p:ext uri="{BB962C8B-B14F-4D97-AF65-F5344CB8AC3E}">
        <p14:creationId xmlns:p14="http://schemas.microsoft.com/office/powerpoint/2010/main" val="7398670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10" descr="relacionriesgo[1]"/>
          <p:cNvPicPr>
            <a:picLocks noChangeAspect="1" noChangeArrowheads="1"/>
          </p:cNvPicPr>
          <p:nvPr/>
        </p:nvPicPr>
        <p:blipFill>
          <a:blip r:embed="rId3" cstate="print"/>
          <a:srcRect/>
          <a:stretch>
            <a:fillRect/>
          </a:stretch>
        </p:blipFill>
        <p:spPr bwMode="auto">
          <a:xfrm>
            <a:off x="214313" y="3857625"/>
            <a:ext cx="3313112" cy="2500313"/>
          </a:xfrm>
          <a:prstGeom prst="rect">
            <a:avLst/>
          </a:prstGeom>
          <a:noFill/>
          <a:ln w="9525">
            <a:solidFill>
              <a:schemeClr val="bg1"/>
            </a:solidFill>
            <a:miter lim="800000"/>
            <a:headEnd/>
            <a:tailEnd/>
          </a:ln>
        </p:spPr>
      </p:pic>
      <p:pic>
        <p:nvPicPr>
          <p:cNvPr id="120835" name="Picture 23" descr="dep%C3%B3sitos-bancarios1[1]"/>
          <p:cNvPicPr>
            <a:picLocks noChangeAspect="1" noChangeArrowheads="1"/>
          </p:cNvPicPr>
          <p:nvPr/>
        </p:nvPicPr>
        <p:blipFill>
          <a:blip r:embed="rId4" cstate="print"/>
          <a:srcRect/>
          <a:stretch>
            <a:fillRect/>
          </a:stretch>
        </p:blipFill>
        <p:spPr bwMode="auto">
          <a:xfrm>
            <a:off x="214313" y="428625"/>
            <a:ext cx="2357437" cy="1857375"/>
          </a:xfrm>
          <a:prstGeom prst="rect">
            <a:avLst/>
          </a:prstGeom>
          <a:noFill/>
          <a:ln w="9525">
            <a:solidFill>
              <a:schemeClr val="bg1"/>
            </a:solidFill>
            <a:miter lim="800000"/>
            <a:headEnd/>
            <a:tailEnd/>
          </a:ln>
        </p:spPr>
      </p:pic>
      <p:sp>
        <p:nvSpPr>
          <p:cNvPr id="7" name="Rectangle 2"/>
          <p:cNvSpPr txBox="1">
            <a:spLocks noChangeArrowheads="1"/>
          </p:cNvSpPr>
          <p:nvPr/>
        </p:nvSpPr>
        <p:spPr bwMode="auto">
          <a:xfrm>
            <a:off x="1928813" y="2143125"/>
            <a:ext cx="5786437" cy="1417638"/>
          </a:xfrm>
          <a:prstGeom prst="rect">
            <a:avLst/>
          </a:prstGeom>
          <a:noFill/>
          <a:ln w="9525">
            <a:noFill/>
            <a:miter lim="800000"/>
            <a:headEnd/>
            <a:tailEnd/>
          </a:ln>
        </p:spPr>
        <p:txBody>
          <a:bodyPr lIns="45720" rIns="45720" anchor="ctr"/>
          <a:lstStyle/>
          <a:p>
            <a:pPr>
              <a:defRPr/>
            </a:pPr>
            <a:r>
              <a:rPr lang="es-ES_tradnl" sz="5400" b="1" dirty="0">
                <a:solidFill>
                  <a:srgbClr val="FFC000"/>
                </a:solidFill>
                <a:latin typeface="+mj-lt"/>
                <a:ea typeface="+mj-ea"/>
                <a:cs typeface="+mj-cs"/>
              </a:rPr>
              <a:t>BENZODIAZEPINAS</a:t>
            </a:r>
            <a:endParaRPr lang="es-ES" sz="5400" b="1" dirty="0">
              <a:solidFill>
                <a:srgbClr val="FFC000"/>
              </a:solidFill>
              <a:latin typeface="+mj-lt"/>
              <a:ea typeface="+mj-ea"/>
              <a:cs typeface="+mj-cs"/>
            </a:endParaRPr>
          </a:p>
        </p:txBody>
      </p:sp>
      <p:cxnSp>
        <p:nvCxnSpPr>
          <p:cNvPr id="9" name="8 Conector recto de flecha"/>
          <p:cNvCxnSpPr/>
          <p:nvPr/>
        </p:nvCxnSpPr>
        <p:spPr>
          <a:xfrm rot="5400000" flipH="1" flipV="1">
            <a:off x="429419" y="2999581"/>
            <a:ext cx="1143000" cy="158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20838" name="Picture 7" descr="C:\Users\Luisma\AppData\Local\Microsoft\Windows\Temporary Internet Files\Content.IE5\YPIF7AAB\421-prevencion-caidas-al-mismo-nivel-en-una-obra_t1[1].jpg"/>
          <p:cNvPicPr>
            <a:picLocks noChangeAspect="1" noChangeArrowheads="1"/>
          </p:cNvPicPr>
          <p:nvPr/>
        </p:nvPicPr>
        <p:blipFill>
          <a:blip r:embed="rId5" cstate="print"/>
          <a:srcRect/>
          <a:stretch>
            <a:fillRect/>
          </a:stretch>
        </p:blipFill>
        <p:spPr bwMode="auto">
          <a:xfrm>
            <a:off x="5214938" y="4429125"/>
            <a:ext cx="1905000" cy="1928813"/>
          </a:xfrm>
          <a:prstGeom prst="rect">
            <a:avLst/>
          </a:prstGeom>
          <a:noFill/>
          <a:ln w="9525">
            <a:noFill/>
            <a:miter lim="800000"/>
            <a:headEnd/>
            <a:tailEnd/>
          </a:ln>
        </p:spPr>
      </p:pic>
      <p:pic>
        <p:nvPicPr>
          <p:cNvPr id="120839" name="Picture 8" descr="C:\Users\Luisma\AppData\Local\Microsoft\Windows\Temporary Internet Files\Content.IE5\YPIF7AAB\438-caidas-a-distinto-nivel[1].jpg"/>
          <p:cNvPicPr>
            <a:picLocks noChangeAspect="1" noChangeArrowheads="1"/>
          </p:cNvPicPr>
          <p:nvPr/>
        </p:nvPicPr>
        <p:blipFill>
          <a:blip r:embed="rId6" cstate="print"/>
          <a:srcRect/>
          <a:stretch>
            <a:fillRect/>
          </a:stretch>
        </p:blipFill>
        <p:spPr bwMode="auto">
          <a:xfrm>
            <a:off x="7072313" y="4429125"/>
            <a:ext cx="1857375" cy="1928813"/>
          </a:xfrm>
          <a:prstGeom prst="rect">
            <a:avLst/>
          </a:prstGeom>
          <a:noFill/>
          <a:ln w="9525">
            <a:noFill/>
            <a:miter lim="800000"/>
            <a:headEnd/>
            <a:tailEnd/>
          </a:ln>
        </p:spPr>
      </p:pic>
      <p:cxnSp>
        <p:nvCxnSpPr>
          <p:cNvPr id="18" name="17 Conector recto de flecha"/>
          <p:cNvCxnSpPr/>
          <p:nvPr/>
        </p:nvCxnSpPr>
        <p:spPr>
          <a:xfrm>
            <a:off x="3714750" y="5857875"/>
            <a:ext cx="1357313" cy="158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12" descr="C:\Users\Luisma\AppData\Local\Microsoft\Windows\Temporary Internet Files\Content.IE5\YPIF7AAB\Silhouette_Spain_with_Flag[1].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21859" name="14 CuadroTexto"/>
          <p:cNvSpPr txBox="1">
            <a:spLocks noChangeArrowheads="1"/>
          </p:cNvSpPr>
          <p:nvPr/>
        </p:nvSpPr>
        <p:spPr bwMode="auto">
          <a:xfrm>
            <a:off x="2071688" y="1643063"/>
            <a:ext cx="5308624" cy="2800767"/>
          </a:xfrm>
          <a:prstGeom prst="rect">
            <a:avLst/>
          </a:prstGeom>
          <a:noFill/>
          <a:ln w="9525">
            <a:noFill/>
            <a:miter lim="800000"/>
            <a:headEnd/>
            <a:tailEnd/>
          </a:ln>
        </p:spPr>
        <p:txBody>
          <a:bodyPr wrap="square">
            <a:spAutoFit/>
          </a:bodyPr>
          <a:lstStyle/>
          <a:p>
            <a:pPr algn="ctr"/>
            <a:r>
              <a:rPr lang="es-ES" sz="4400" b="1" dirty="0"/>
              <a:t>Consumidor</a:t>
            </a:r>
          </a:p>
          <a:p>
            <a:pPr algn="ctr"/>
            <a:r>
              <a:rPr lang="es-ES" sz="4400" b="1" dirty="0"/>
              <a:t>Nº 1 del mundo de</a:t>
            </a:r>
          </a:p>
          <a:p>
            <a:pPr algn="ctr"/>
            <a:r>
              <a:rPr lang="es-ES" sz="4400" b="1" dirty="0" err="1"/>
              <a:t>Lorazepam</a:t>
            </a:r>
            <a:r>
              <a:rPr lang="es-ES" sz="4400" b="1" dirty="0"/>
              <a:t>  y</a:t>
            </a:r>
          </a:p>
          <a:p>
            <a:pPr algn="ctr"/>
            <a:r>
              <a:rPr lang="es-ES" sz="4400" b="1" dirty="0"/>
              <a:t> </a:t>
            </a:r>
            <a:r>
              <a:rPr lang="es-ES" sz="4400" b="1" dirty="0" err="1"/>
              <a:t>Alprazolam</a:t>
            </a:r>
            <a:endParaRPr lang="es-ES" sz="4400" b="1"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0" y="0"/>
            <a:ext cx="9144000" cy="1125538"/>
          </a:xfrm>
        </p:spPr>
        <p:txBody>
          <a:bodyPr/>
          <a:lstStyle/>
          <a:p>
            <a:pPr eaLnBrk="1" hangingPunct="1"/>
            <a:r>
              <a:rPr lang="es-ES_tradnl" sz="3200" b="1">
                <a:solidFill>
                  <a:srgbClr val="FF99FF"/>
                </a:solidFill>
                <a:latin typeface="Arial Narrow" pitchFamily="34" charset="0"/>
              </a:rPr>
              <a:t> </a:t>
            </a:r>
            <a:r>
              <a:rPr lang="es-ES_tradnl" sz="3600" u="sng">
                <a:solidFill>
                  <a:srgbClr val="FFC000"/>
                </a:solidFill>
              </a:rPr>
              <a:t>BENZODIAZEPINAS  </a:t>
            </a:r>
            <a:r>
              <a:rPr lang="es-ES_tradnl" sz="3600" b="1">
                <a:solidFill>
                  <a:srgbClr val="FFC000"/>
                </a:solidFill>
                <a:latin typeface="Arial Narrow" pitchFamily="34" charset="0"/>
              </a:rPr>
              <a:t> </a:t>
            </a:r>
            <a:r>
              <a:rPr lang="es-ES_tradnl" sz="3600" b="1">
                <a:solidFill>
                  <a:schemeClr val="bg1"/>
                </a:solidFill>
                <a:latin typeface="Arial Narrow" pitchFamily="34" charset="0"/>
              </a:rPr>
              <a:t> </a:t>
            </a:r>
            <a:r>
              <a:rPr lang="es-ES_tradnl" sz="3600" b="1">
                <a:solidFill>
                  <a:srgbClr val="00CC99"/>
                </a:solidFill>
                <a:latin typeface="Arial Narrow" pitchFamily="34" charset="0"/>
              </a:rPr>
              <a:t>                          </a:t>
            </a:r>
            <a:r>
              <a:rPr lang="es-ES_tradnl" sz="3200" b="1">
                <a:solidFill>
                  <a:srgbClr val="FF99FF"/>
                </a:solidFill>
                <a:latin typeface="Arial Narrow" pitchFamily="34" charset="0"/>
              </a:rPr>
              <a:t>  </a:t>
            </a:r>
            <a:endParaRPr lang="es-ES" sz="3200" b="1">
              <a:solidFill>
                <a:srgbClr val="FF99FF"/>
              </a:solidFill>
              <a:latin typeface="Arial Narrow" pitchFamily="34" charset="0"/>
            </a:endParaRPr>
          </a:p>
        </p:txBody>
      </p:sp>
      <p:graphicFrame>
        <p:nvGraphicFramePr>
          <p:cNvPr id="449539" name="Group 3"/>
          <p:cNvGraphicFramePr>
            <a:graphicFrameLocks noGrp="1"/>
          </p:cNvGraphicFramePr>
          <p:nvPr>
            <p:ph type="tbl" idx="1"/>
          </p:nvPr>
        </p:nvGraphicFramePr>
        <p:xfrm>
          <a:off x="0" y="1287463"/>
          <a:ext cx="9144000" cy="5303838"/>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006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1" u="none" strike="noStrike" cap="none" normalizeH="0" baseline="0" dirty="0" err="1">
                          <a:ln>
                            <a:noFill/>
                          </a:ln>
                          <a:solidFill>
                            <a:srgbClr val="00CC99"/>
                          </a:solidFill>
                          <a:effectLst>
                            <a:outerShdw blurRad="38100" dist="38100" dir="2700000" algn="tl">
                              <a:srgbClr val="000000"/>
                            </a:outerShdw>
                          </a:effectLst>
                          <a:latin typeface="Arial Narrow" pitchFamily="34" charset="0"/>
                        </a:rPr>
                        <a:t>Clorazepato</a:t>
                      </a:r>
                      <a:r>
                        <a:rPr kumimoji="0" lang="es-ES_tradnl" sz="20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rPr>
                        <a:t> </a:t>
                      </a:r>
                      <a:endParaRPr kumimoji="0" lang="es-ES" sz="16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Tiene 2 metabolitos activos  uno de ellos: </a:t>
                      </a:r>
                      <a:r>
                        <a:rPr kumimoji="0" lang="es-ES_tradnl" sz="1600" b="0" i="1" u="sng" strike="noStrike" cap="none" normalizeH="0" baseline="0">
                          <a:ln>
                            <a:noFill/>
                          </a:ln>
                          <a:solidFill>
                            <a:srgbClr val="00CC99"/>
                          </a:solidFill>
                          <a:effectLst>
                            <a:outerShdw blurRad="38100" dist="38100" dir="2700000" algn="tl">
                              <a:srgbClr val="000000"/>
                            </a:outerShdw>
                          </a:effectLst>
                          <a:latin typeface="Arial Narrow" pitchFamily="34" charset="0"/>
                        </a:rPr>
                        <a:t>Nordiazepam</a:t>
                      </a:r>
                      <a:r>
                        <a:rPr kumimoji="0" lang="es-ES_tradnl" sz="1600" b="0" i="1" u="sng" strike="noStrike" cap="none" normalizeH="0" baseline="0">
                          <a:ln>
                            <a:noFill/>
                          </a:ln>
                          <a:solidFill>
                            <a:schemeClr val="tx1"/>
                          </a:solidFill>
                          <a:effectLst>
                            <a:outerShdw blurRad="38100" dist="38100" dir="2700000" algn="tl">
                              <a:srgbClr val="000000"/>
                            </a:outerShdw>
                          </a:effectLst>
                          <a:latin typeface="Arial Narrow" pitchFamily="34" charset="0"/>
                        </a:rPr>
                        <a:t> </a:t>
                      </a:r>
                      <a:endParaRPr kumimoji="0" lang="es-ES" sz="1600" b="0" i="1" u="sng" strike="noStrike" cap="none" normalizeH="0" baseline="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t ½ (h)</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_tradnl" sz="2000" b="0" i="0" u="none" strike="noStrike" cap="none" normalizeH="0" baseline="0">
                          <a:ln>
                            <a:noFill/>
                          </a:ln>
                          <a:solidFill>
                            <a:srgbClr val="00CC99"/>
                          </a:solidFill>
                          <a:effectLst>
                            <a:outerShdw blurRad="38100" dist="38100" dir="2700000" algn="tl">
                              <a:srgbClr val="000000"/>
                            </a:outerShdw>
                          </a:effectLst>
                          <a:latin typeface="Arial Narrow" pitchFamily="34" charset="0"/>
                        </a:rPr>
                        <a:t>30-200</a:t>
                      </a:r>
                      <a:endParaRPr kumimoji="0" lang="es-ES" sz="2000" b="0" i="0"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91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1" u="none" strike="noStrike" cap="none" normalizeH="0" baseline="0">
                          <a:ln>
                            <a:noFill/>
                          </a:ln>
                          <a:solidFill>
                            <a:srgbClr val="00CC99"/>
                          </a:solidFill>
                          <a:effectLst>
                            <a:outerShdw blurRad="38100" dist="38100" dir="2700000" algn="tl">
                              <a:srgbClr val="000000"/>
                            </a:outerShdw>
                          </a:effectLst>
                          <a:latin typeface="Arial Narrow" pitchFamily="34" charset="0"/>
                        </a:rPr>
                        <a:t>Diazepam </a:t>
                      </a:r>
                      <a:endParaRPr kumimoji="0" lang="es-ES" sz="1600" b="0" i="1"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Tiene 3 metabolitos activos</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Uno de ellos</a:t>
                      </a:r>
                      <a:r>
                        <a:rPr kumimoji="0" lang="es-ES"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a:t>
                      </a: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 sz="1600" b="0" i="1" u="sng" strike="noStrike" cap="none" normalizeH="0" baseline="0">
                          <a:ln>
                            <a:noFill/>
                          </a:ln>
                          <a:solidFill>
                            <a:srgbClr val="00CC99"/>
                          </a:solidFill>
                          <a:effectLst>
                            <a:outerShdw blurRad="38100" dist="38100" dir="2700000" algn="tl">
                              <a:srgbClr val="000000"/>
                            </a:outerShdw>
                          </a:effectLst>
                          <a:latin typeface="Arial Narrow" pitchFamily="34" charset="0"/>
                        </a:rPr>
                        <a:t>Nordiazepam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a:ln>
                            <a:noFill/>
                          </a:ln>
                          <a:solidFill>
                            <a:srgbClr val="00CC99"/>
                          </a:solidFill>
                          <a:effectLst>
                            <a:outerShdw blurRad="38100" dist="38100" dir="2700000" algn="tl">
                              <a:srgbClr val="000000"/>
                            </a:outerShdw>
                          </a:effectLst>
                          <a:latin typeface="Arial Narrow" pitchFamily="34" charset="0"/>
                        </a:rPr>
                        <a:t>               </a:t>
                      </a: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t ½ (h)</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_tradnl" sz="2000" b="0" i="0" u="none" strike="noStrike" cap="none" normalizeH="0" baseline="0">
                          <a:ln>
                            <a:noFill/>
                          </a:ln>
                          <a:solidFill>
                            <a:srgbClr val="00CC99"/>
                          </a:solidFill>
                          <a:effectLst>
                            <a:outerShdw blurRad="38100" dist="38100" dir="2700000" algn="tl">
                              <a:srgbClr val="000000"/>
                            </a:outerShdw>
                          </a:effectLst>
                          <a:latin typeface="Arial Narrow" pitchFamily="34" charset="0"/>
                        </a:rPr>
                        <a:t>30-200</a:t>
                      </a:r>
                      <a:endParaRPr kumimoji="0" lang="es-ES" sz="2000" b="0" i="0"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763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1" u="none" strike="noStrike" cap="none" normalizeH="0" baseline="0">
                          <a:ln>
                            <a:noFill/>
                          </a:ln>
                          <a:solidFill>
                            <a:srgbClr val="00CC99"/>
                          </a:solidFill>
                          <a:effectLst>
                            <a:outerShdw blurRad="38100" dist="38100" dir="2700000" algn="tl">
                              <a:srgbClr val="000000"/>
                            </a:outerShdw>
                          </a:effectLst>
                          <a:latin typeface="Arial Narrow" pitchFamily="34" charset="0"/>
                        </a:rPr>
                        <a:t>Ketazolam </a:t>
                      </a:r>
                      <a:endParaRPr kumimoji="0" lang="es-ES" sz="1600" b="0" i="1"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Tiene 2 metabolitos activos</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Uno de ellos</a:t>
                      </a:r>
                      <a:r>
                        <a:rPr kumimoji="0" lang="es-ES_tradnl" sz="2000" b="0" i="0" u="none" strike="noStrike" cap="none" normalizeH="0" baseline="0">
                          <a:ln>
                            <a:noFill/>
                          </a:ln>
                          <a:solidFill>
                            <a:schemeClr val="bg1"/>
                          </a:solidFill>
                          <a:effectLst>
                            <a:outerShdw blurRad="38100" dist="38100" dir="2700000" algn="tl">
                              <a:srgbClr val="000000"/>
                            </a:outerShdw>
                          </a:effectLst>
                          <a:latin typeface="Arial Narrow" pitchFamily="34" charset="0"/>
                        </a:rPr>
                        <a:t>:</a:t>
                      </a: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_tradnl" sz="1600" b="0" i="1" u="sng" strike="noStrike" cap="none" normalizeH="0" baseline="0">
                          <a:ln>
                            <a:noFill/>
                          </a:ln>
                          <a:solidFill>
                            <a:srgbClr val="00CC99"/>
                          </a:solidFill>
                          <a:effectLst>
                            <a:outerShdw blurRad="38100" dist="38100" dir="2700000" algn="tl">
                              <a:srgbClr val="000000"/>
                            </a:outerShdw>
                          </a:effectLst>
                          <a:latin typeface="Arial Narrow" pitchFamily="34" charset="0"/>
                        </a:rPr>
                        <a:t>Nordiazepam</a:t>
                      </a:r>
                      <a:endParaRPr kumimoji="0" lang="es-ES" sz="16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t ½ (h)</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rgbClr val="00CC99"/>
                          </a:solidFill>
                          <a:effectLst>
                            <a:outerShdw blurRad="38100" dist="38100" dir="2700000" algn="tl">
                              <a:srgbClr val="000000"/>
                            </a:outerShdw>
                          </a:effectLst>
                          <a:latin typeface="Arial Narrow" pitchFamily="34" charset="0"/>
                        </a:rPr>
                        <a:t>30-200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06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1" u="none" strike="noStrike" cap="none" normalizeH="0" baseline="0">
                          <a:ln>
                            <a:noFill/>
                          </a:ln>
                          <a:solidFill>
                            <a:srgbClr val="00CC99"/>
                          </a:solidFill>
                          <a:effectLst>
                            <a:outerShdw blurRad="38100" dist="38100" dir="2700000" algn="tl">
                              <a:srgbClr val="000000"/>
                            </a:outerShdw>
                          </a:effectLst>
                          <a:latin typeface="Arial Narrow" pitchFamily="34" charset="0"/>
                        </a:rPr>
                        <a:t>Flurazepam </a:t>
                      </a:r>
                      <a:endParaRPr kumimoji="0" lang="es-ES" sz="1600" b="0" i="1"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Tiene 2 metabolitos activos</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Uno de ellos: </a:t>
                      </a:r>
                      <a:r>
                        <a:rPr kumimoji="0" lang="es-ES" sz="1600" b="0" i="1" u="sng" strike="noStrike" cap="none" normalizeH="0" baseline="0">
                          <a:ln>
                            <a:noFill/>
                          </a:ln>
                          <a:solidFill>
                            <a:srgbClr val="00CC99"/>
                          </a:solidFill>
                          <a:effectLst>
                            <a:outerShdw blurRad="38100" dist="38100" dir="2700000" algn="tl">
                              <a:srgbClr val="000000"/>
                            </a:outerShdw>
                          </a:effectLst>
                          <a:latin typeface="Arial Narrow" pitchFamily="34" charset="0"/>
                        </a:rPr>
                        <a:t>Dealquilflurazepam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t ½ (h)</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rgbClr val="00CC99"/>
                          </a:solidFill>
                          <a:effectLst>
                            <a:outerShdw blurRad="38100" dist="38100" dir="2700000" algn="tl">
                              <a:srgbClr val="000000"/>
                            </a:outerShdw>
                          </a:effectLst>
                          <a:latin typeface="Arial Narrow" pitchFamily="34" charset="0"/>
                        </a:rPr>
                        <a:t>20-100</a:t>
                      </a:r>
                      <a:endPar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953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1" u="none" strike="noStrike" cap="none" normalizeH="0" baseline="0" dirty="0" err="1">
                          <a:ln>
                            <a:noFill/>
                          </a:ln>
                          <a:solidFill>
                            <a:srgbClr val="FFC000"/>
                          </a:solidFill>
                          <a:effectLst>
                            <a:outerShdw blurRad="38100" dist="38100" dir="2700000" algn="tl">
                              <a:srgbClr val="000000"/>
                            </a:outerShdw>
                          </a:effectLst>
                          <a:latin typeface="Arial Narrow" pitchFamily="34" charset="0"/>
                        </a:rPr>
                        <a:t>Lorazepam</a:t>
                      </a:r>
                      <a:r>
                        <a:rPr kumimoji="0" lang="es-ES_tradnl" sz="2000" b="0" i="1" u="none" strike="noStrike" cap="none" normalizeH="0" baseline="0" dirty="0">
                          <a:ln>
                            <a:noFill/>
                          </a:ln>
                          <a:solidFill>
                            <a:srgbClr val="FFC000"/>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1600" b="0" i="1" u="none" strike="noStrike" cap="none" normalizeH="0" baseline="0" dirty="0">
                          <a:ln>
                            <a:noFill/>
                          </a:ln>
                          <a:solidFill>
                            <a:srgbClr val="CC9900"/>
                          </a:solidFill>
                          <a:effectLst>
                            <a:outerShdw blurRad="38100" dist="38100" dir="2700000" algn="tl">
                              <a:srgbClr val="000000"/>
                            </a:outerShdw>
                          </a:effectLst>
                          <a:latin typeface="Arial Narrow" pitchFamily="34" charset="0"/>
                        </a:rPr>
                        <a:t> </a:t>
                      </a:r>
                      <a:r>
                        <a:rPr kumimoji="0" lang="es-ES_tradnl" sz="2000" b="0" i="1" u="none" strike="noStrike" cap="none" normalizeH="0" baseline="0" dirty="0">
                          <a:ln>
                            <a:noFill/>
                          </a:ln>
                          <a:solidFill>
                            <a:srgbClr val="CC9900"/>
                          </a:solidFill>
                          <a:effectLst>
                            <a:outerShdw blurRad="38100" dist="38100" dir="2700000" algn="tl">
                              <a:srgbClr val="000000"/>
                            </a:outerShdw>
                          </a:effectLst>
                          <a:latin typeface="Arial Narrow" pitchFamily="34" charset="0"/>
                        </a:rPr>
                        <a:t> </a:t>
                      </a:r>
                      <a:r>
                        <a:rPr kumimoji="0" lang="es-ES_tradnl" sz="2000" b="0" i="0" u="none" strike="noStrike" cap="none" normalizeH="0" baseline="0" dirty="0">
                          <a:ln>
                            <a:noFill/>
                          </a:ln>
                          <a:solidFill>
                            <a:srgbClr val="CC9900"/>
                          </a:solidFill>
                          <a:effectLst>
                            <a:outerShdw blurRad="38100" dist="38100" dir="2700000" algn="tl">
                              <a:srgbClr val="000000"/>
                            </a:outerShdw>
                          </a:effectLst>
                          <a:latin typeface="Arial Narrow" pitchFamily="34" charset="0"/>
                        </a:rPr>
                        <a:t>  </a:t>
                      </a:r>
                      <a:r>
                        <a:rPr kumimoji="0" lang="es-ES_tradnl" sz="2000" b="0" i="0" u="none" strike="noStrike" cap="none" normalizeH="0" baseline="0" dirty="0">
                          <a:ln>
                            <a:noFill/>
                          </a:ln>
                          <a:solidFill>
                            <a:srgbClr val="00CC99"/>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2000" b="0" i="0" u="none" strike="noStrike" cap="none" normalizeH="0" baseline="0" dirty="0">
                        <a:ln>
                          <a:noFill/>
                        </a:ln>
                        <a:solidFill>
                          <a:srgbClr val="00CC99"/>
                        </a:solidFill>
                        <a:effectLst>
                          <a:outerShdw blurRad="38100" dist="38100" dir="2700000" algn="tl">
                            <a:srgbClr val="000000"/>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No tiene metabolitos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2400" b="0" i="0"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22909" name="Line 29"/>
          <p:cNvSpPr>
            <a:spLocks noChangeShapeType="1"/>
          </p:cNvSpPr>
          <p:nvPr/>
        </p:nvSpPr>
        <p:spPr bwMode="auto">
          <a:xfrm>
            <a:off x="0" y="1295400"/>
            <a:ext cx="9144000" cy="0"/>
          </a:xfrm>
          <a:prstGeom prst="line">
            <a:avLst/>
          </a:prstGeom>
          <a:noFill/>
          <a:ln w="38100">
            <a:solidFill>
              <a:schemeClr val="tx1"/>
            </a:solidFill>
            <a:round/>
            <a:headEnd/>
            <a:tailEnd/>
          </a:ln>
        </p:spPr>
        <p:txBody>
          <a:bodyPr/>
          <a:lstStyle/>
          <a:p>
            <a:endParaRPr lang="es-ES"/>
          </a:p>
        </p:txBody>
      </p:sp>
      <p:sp>
        <p:nvSpPr>
          <p:cNvPr id="122910" name="Line 30"/>
          <p:cNvSpPr>
            <a:spLocks noChangeShapeType="1"/>
          </p:cNvSpPr>
          <p:nvPr/>
        </p:nvSpPr>
        <p:spPr bwMode="auto">
          <a:xfrm>
            <a:off x="0" y="6597650"/>
            <a:ext cx="9144000" cy="0"/>
          </a:xfrm>
          <a:prstGeom prst="line">
            <a:avLst/>
          </a:prstGeom>
          <a:noFill/>
          <a:ln w="38100">
            <a:solidFill>
              <a:schemeClr val="tx1"/>
            </a:solidFill>
            <a:round/>
            <a:headEnd/>
            <a:tailEnd/>
          </a:ln>
        </p:spPr>
        <p:txBody>
          <a:bodyPr/>
          <a:lstStyle/>
          <a:p>
            <a:endParaRPr lang="es-ES"/>
          </a:p>
        </p:txBody>
      </p:sp>
      <p:sp>
        <p:nvSpPr>
          <p:cNvPr id="122911" name="Line 31"/>
          <p:cNvSpPr>
            <a:spLocks noChangeShapeType="1"/>
          </p:cNvSpPr>
          <p:nvPr/>
        </p:nvSpPr>
        <p:spPr bwMode="auto">
          <a:xfrm>
            <a:off x="3048000" y="1295400"/>
            <a:ext cx="11113" cy="5302250"/>
          </a:xfrm>
          <a:prstGeom prst="line">
            <a:avLst/>
          </a:prstGeom>
          <a:noFill/>
          <a:ln w="38100">
            <a:solidFill>
              <a:schemeClr val="tx1"/>
            </a:solidFill>
            <a:round/>
            <a:headEnd/>
            <a:tailEnd/>
          </a:ln>
        </p:spPr>
        <p:txBody>
          <a:bodyPr/>
          <a:lstStyle/>
          <a:p>
            <a:endParaRPr lang="es-ES"/>
          </a:p>
        </p:txBody>
      </p:sp>
      <p:sp>
        <p:nvSpPr>
          <p:cNvPr id="122912" name="Line 32"/>
          <p:cNvSpPr>
            <a:spLocks noChangeShapeType="1"/>
          </p:cNvSpPr>
          <p:nvPr/>
        </p:nvSpPr>
        <p:spPr bwMode="auto">
          <a:xfrm flipH="1">
            <a:off x="6084888" y="1268413"/>
            <a:ext cx="11112" cy="5329237"/>
          </a:xfrm>
          <a:prstGeom prst="line">
            <a:avLst/>
          </a:prstGeom>
          <a:noFill/>
          <a:ln w="38100">
            <a:solidFill>
              <a:schemeClr val="tx1"/>
            </a:solidFill>
            <a:round/>
            <a:headEnd/>
            <a:tailEnd/>
          </a:ln>
        </p:spPr>
        <p:txBody>
          <a:bodyPr/>
          <a:lstStyle/>
          <a:p>
            <a:endParaRPr lang="es-ES"/>
          </a:p>
        </p:txBody>
      </p:sp>
      <p:sp>
        <p:nvSpPr>
          <p:cNvPr id="122913" name="Line 33"/>
          <p:cNvSpPr>
            <a:spLocks noChangeShapeType="1"/>
          </p:cNvSpPr>
          <p:nvPr/>
        </p:nvSpPr>
        <p:spPr bwMode="auto">
          <a:xfrm>
            <a:off x="0" y="2286000"/>
            <a:ext cx="9144000" cy="0"/>
          </a:xfrm>
          <a:prstGeom prst="line">
            <a:avLst/>
          </a:prstGeom>
          <a:noFill/>
          <a:ln w="38100">
            <a:solidFill>
              <a:schemeClr val="tx1"/>
            </a:solidFill>
            <a:round/>
            <a:headEnd/>
            <a:tailEnd/>
          </a:ln>
        </p:spPr>
        <p:txBody>
          <a:bodyPr/>
          <a:lstStyle/>
          <a:p>
            <a:endParaRPr lang="es-ES"/>
          </a:p>
        </p:txBody>
      </p:sp>
      <p:sp>
        <p:nvSpPr>
          <p:cNvPr id="122914" name="Line 34"/>
          <p:cNvSpPr>
            <a:spLocks noChangeShapeType="1"/>
          </p:cNvSpPr>
          <p:nvPr/>
        </p:nvSpPr>
        <p:spPr bwMode="auto">
          <a:xfrm>
            <a:off x="0" y="3284538"/>
            <a:ext cx="9144000" cy="0"/>
          </a:xfrm>
          <a:prstGeom prst="line">
            <a:avLst/>
          </a:prstGeom>
          <a:noFill/>
          <a:ln w="38100">
            <a:solidFill>
              <a:schemeClr val="tx1"/>
            </a:solidFill>
            <a:round/>
            <a:headEnd/>
            <a:tailEnd/>
          </a:ln>
        </p:spPr>
        <p:txBody>
          <a:bodyPr/>
          <a:lstStyle/>
          <a:p>
            <a:endParaRPr lang="es-ES"/>
          </a:p>
        </p:txBody>
      </p:sp>
      <p:sp>
        <p:nvSpPr>
          <p:cNvPr id="122915" name="Line 35"/>
          <p:cNvSpPr>
            <a:spLocks noChangeShapeType="1"/>
          </p:cNvSpPr>
          <p:nvPr/>
        </p:nvSpPr>
        <p:spPr bwMode="auto">
          <a:xfrm>
            <a:off x="0" y="4365625"/>
            <a:ext cx="9144000" cy="0"/>
          </a:xfrm>
          <a:prstGeom prst="line">
            <a:avLst/>
          </a:prstGeom>
          <a:noFill/>
          <a:ln w="38100">
            <a:solidFill>
              <a:schemeClr val="tx1"/>
            </a:solidFill>
            <a:round/>
            <a:headEnd/>
            <a:tailEnd/>
          </a:ln>
        </p:spPr>
        <p:txBody>
          <a:bodyPr/>
          <a:lstStyle/>
          <a:p>
            <a:endParaRPr lang="es-ES"/>
          </a:p>
        </p:txBody>
      </p:sp>
      <p:sp>
        <p:nvSpPr>
          <p:cNvPr id="122916" name="Line 36"/>
          <p:cNvSpPr>
            <a:spLocks noChangeShapeType="1"/>
          </p:cNvSpPr>
          <p:nvPr/>
        </p:nvSpPr>
        <p:spPr bwMode="auto">
          <a:xfrm flipV="1">
            <a:off x="0" y="5373688"/>
            <a:ext cx="9144000" cy="0"/>
          </a:xfrm>
          <a:prstGeom prst="line">
            <a:avLst/>
          </a:prstGeom>
          <a:noFill/>
          <a:ln w="38100">
            <a:solidFill>
              <a:schemeClr val="tx1"/>
            </a:solidFill>
            <a:round/>
            <a:headEnd/>
            <a:tailEnd/>
          </a:ln>
        </p:spPr>
        <p:txBody>
          <a:bodyPr/>
          <a:lstStyle/>
          <a:p>
            <a:endParaRPr lang="es-ES"/>
          </a:p>
        </p:txBody>
      </p:sp>
      <p:sp>
        <p:nvSpPr>
          <p:cNvPr id="122917" name="Line 37"/>
          <p:cNvSpPr>
            <a:spLocks noChangeShapeType="1"/>
          </p:cNvSpPr>
          <p:nvPr/>
        </p:nvSpPr>
        <p:spPr bwMode="auto">
          <a:xfrm>
            <a:off x="0" y="6597650"/>
            <a:ext cx="9144000" cy="0"/>
          </a:xfrm>
          <a:prstGeom prst="line">
            <a:avLst/>
          </a:prstGeom>
          <a:noFill/>
          <a:ln w="57150">
            <a:solidFill>
              <a:schemeClr val="tx1"/>
            </a:solidFill>
            <a:round/>
            <a:headEnd/>
            <a:tailEnd/>
          </a:ln>
        </p:spPr>
        <p:txBody>
          <a:bodyPr/>
          <a:lstStyle/>
          <a:p>
            <a:endParaRPr lang="es-ES"/>
          </a:p>
        </p:txBody>
      </p:sp>
      <p:sp>
        <p:nvSpPr>
          <p:cNvPr id="122918" name="Line 38"/>
          <p:cNvSpPr>
            <a:spLocks noChangeShapeType="1"/>
          </p:cNvSpPr>
          <p:nvPr/>
        </p:nvSpPr>
        <p:spPr bwMode="auto">
          <a:xfrm>
            <a:off x="0" y="1295400"/>
            <a:ext cx="0" cy="5334000"/>
          </a:xfrm>
          <a:prstGeom prst="line">
            <a:avLst/>
          </a:prstGeom>
          <a:noFill/>
          <a:ln w="38100">
            <a:solidFill>
              <a:schemeClr val="tx1"/>
            </a:solidFill>
            <a:round/>
            <a:headEnd/>
            <a:tailEnd/>
          </a:ln>
        </p:spPr>
        <p:txBody>
          <a:bodyPr/>
          <a:lstStyle/>
          <a:p>
            <a:endParaRPr lang="es-ES"/>
          </a:p>
        </p:txBody>
      </p:sp>
      <p:sp>
        <p:nvSpPr>
          <p:cNvPr id="122919" name="Line 39"/>
          <p:cNvSpPr>
            <a:spLocks noChangeShapeType="1"/>
          </p:cNvSpPr>
          <p:nvPr/>
        </p:nvSpPr>
        <p:spPr bwMode="auto">
          <a:xfrm>
            <a:off x="9144000" y="1295400"/>
            <a:ext cx="0" cy="5334000"/>
          </a:xfrm>
          <a:prstGeom prst="line">
            <a:avLst/>
          </a:prstGeom>
          <a:noFill/>
          <a:ln w="38100">
            <a:solidFill>
              <a:schemeClr val="tx1"/>
            </a:solidFill>
            <a:round/>
            <a:headEnd/>
            <a:tailEnd/>
          </a:ln>
        </p:spPr>
        <p:txBody>
          <a:bodyPr/>
          <a:lstStyle/>
          <a:p>
            <a:endParaRPr lang="es-E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0" y="0"/>
            <a:ext cx="9144000" cy="1125538"/>
          </a:xfrm>
        </p:spPr>
        <p:txBody>
          <a:bodyPr/>
          <a:lstStyle/>
          <a:p>
            <a:pPr eaLnBrk="1" hangingPunct="1"/>
            <a:r>
              <a:rPr lang="es-ES_tradnl" sz="3200" b="1">
                <a:solidFill>
                  <a:srgbClr val="FFC000"/>
                </a:solidFill>
                <a:latin typeface="Arial Narrow" pitchFamily="34" charset="0"/>
              </a:rPr>
              <a:t> </a:t>
            </a:r>
            <a:r>
              <a:rPr lang="es-ES_tradnl" sz="3600" u="sng">
                <a:solidFill>
                  <a:srgbClr val="FFC000"/>
                </a:solidFill>
              </a:rPr>
              <a:t>BENZODIAZEPINAS       </a:t>
            </a:r>
            <a:r>
              <a:rPr lang="es-ES_tradnl" sz="3600" b="1">
                <a:solidFill>
                  <a:srgbClr val="FFC000"/>
                </a:solidFill>
                <a:latin typeface="Arial Narrow" pitchFamily="34" charset="0"/>
              </a:rPr>
              <a:t>                       </a:t>
            </a:r>
            <a:r>
              <a:rPr lang="es-ES_tradnl" sz="3200" b="1">
                <a:solidFill>
                  <a:srgbClr val="FFC000"/>
                </a:solidFill>
                <a:latin typeface="Arial Narrow" pitchFamily="34" charset="0"/>
              </a:rPr>
              <a:t>  </a:t>
            </a:r>
            <a:endParaRPr lang="es-ES" sz="3200" b="1">
              <a:solidFill>
                <a:srgbClr val="FFC000"/>
              </a:solidFill>
              <a:latin typeface="Arial Narrow" pitchFamily="34" charset="0"/>
            </a:endParaRPr>
          </a:p>
        </p:txBody>
      </p:sp>
      <p:graphicFrame>
        <p:nvGraphicFramePr>
          <p:cNvPr id="450563" name="Group 3"/>
          <p:cNvGraphicFramePr>
            <a:graphicFrameLocks noGrp="1"/>
          </p:cNvGraphicFramePr>
          <p:nvPr>
            <p:ph type="tbl" idx="1"/>
          </p:nvPr>
        </p:nvGraphicFramePr>
        <p:xfrm>
          <a:off x="0" y="1287463"/>
          <a:ext cx="9144000" cy="5303838"/>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006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1" u="none" strike="noStrike" cap="none" normalizeH="0" baseline="0" dirty="0" err="1">
                          <a:ln>
                            <a:noFill/>
                          </a:ln>
                          <a:solidFill>
                            <a:srgbClr val="00CC99"/>
                          </a:solidFill>
                          <a:effectLst>
                            <a:outerShdw blurRad="38100" dist="38100" dir="2700000" algn="tl">
                              <a:srgbClr val="000000"/>
                            </a:outerShdw>
                          </a:effectLst>
                          <a:latin typeface="Arial Narrow" pitchFamily="34" charset="0"/>
                        </a:rPr>
                        <a:t>Clorazepato</a:t>
                      </a:r>
                      <a:r>
                        <a:rPr kumimoji="0" lang="es-ES_tradnl" sz="20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rPr>
                        <a:t> </a:t>
                      </a:r>
                      <a:endParaRPr kumimoji="0" lang="es-ES" sz="1600" b="0" i="1" u="none" strike="noStrike" cap="none" normalizeH="0" baseline="0" dirty="0">
                        <a:ln>
                          <a:noFill/>
                        </a:ln>
                        <a:solidFill>
                          <a:srgbClr val="00CC99"/>
                        </a:solidFill>
                        <a:effectLst>
                          <a:outerShdw blurRad="38100" dist="38100" dir="2700000" algn="tl">
                            <a:srgbClr val="000000"/>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Tiene 2 metabolitos activos  uno de ellos: </a:t>
                      </a:r>
                      <a:r>
                        <a:rPr kumimoji="0" lang="es-ES_tradnl" sz="1600" b="0" i="1" u="sng" strike="noStrike" cap="none" normalizeH="0" baseline="0">
                          <a:ln>
                            <a:noFill/>
                          </a:ln>
                          <a:solidFill>
                            <a:srgbClr val="00CC99"/>
                          </a:solidFill>
                          <a:effectLst>
                            <a:outerShdw blurRad="38100" dist="38100" dir="2700000" algn="tl">
                              <a:srgbClr val="000000"/>
                            </a:outerShdw>
                          </a:effectLst>
                          <a:latin typeface="Arial Narrow" pitchFamily="34" charset="0"/>
                        </a:rPr>
                        <a:t>Nordiazepam</a:t>
                      </a:r>
                      <a:r>
                        <a:rPr kumimoji="0" lang="es-ES_tradnl" sz="1600" b="0" i="1" u="sng" strike="noStrike" cap="none" normalizeH="0" baseline="0">
                          <a:ln>
                            <a:noFill/>
                          </a:ln>
                          <a:solidFill>
                            <a:schemeClr val="tx1"/>
                          </a:solidFill>
                          <a:effectLst>
                            <a:outerShdw blurRad="38100" dist="38100" dir="2700000" algn="tl">
                              <a:srgbClr val="000000"/>
                            </a:outerShdw>
                          </a:effectLst>
                          <a:latin typeface="Arial Narrow" pitchFamily="34" charset="0"/>
                        </a:rPr>
                        <a:t> </a:t>
                      </a:r>
                      <a:endParaRPr kumimoji="0" lang="es-ES" sz="1600" b="0" i="1" u="sng" strike="noStrike" cap="none" normalizeH="0" baseline="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t ½ (h)</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_tradnl" sz="2000" b="0" i="0" u="none" strike="noStrike" cap="none" normalizeH="0" baseline="0">
                          <a:ln>
                            <a:noFill/>
                          </a:ln>
                          <a:solidFill>
                            <a:srgbClr val="00CC99"/>
                          </a:solidFill>
                          <a:effectLst>
                            <a:outerShdw blurRad="38100" dist="38100" dir="2700000" algn="tl">
                              <a:srgbClr val="000000"/>
                            </a:outerShdw>
                          </a:effectLst>
                          <a:latin typeface="Arial Narrow" pitchFamily="34" charset="0"/>
                        </a:rPr>
                        <a:t>30-200</a:t>
                      </a:r>
                      <a:endParaRPr kumimoji="0" lang="es-ES" sz="2000" b="0" i="0"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91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1" u="none" strike="noStrike" cap="none" normalizeH="0" baseline="0">
                          <a:ln>
                            <a:noFill/>
                          </a:ln>
                          <a:solidFill>
                            <a:srgbClr val="00CC99"/>
                          </a:solidFill>
                          <a:effectLst>
                            <a:outerShdw blurRad="38100" dist="38100" dir="2700000" algn="tl">
                              <a:srgbClr val="000000"/>
                            </a:outerShdw>
                          </a:effectLst>
                          <a:latin typeface="Arial Narrow" pitchFamily="34" charset="0"/>
                        </a:rPr>
                        <a:t>Diazepam </a:t>
                      </a:r>
                      <a:endParaRPr kumimoji="0" lang="es-ES" sz="1600" b="0" i="1"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Tiene 3 metabolitos activos</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Uno de ellos: </a:t>
                      </a:r>
                      <a:r>
                        <a:rPr kumimoji="0" lang="es-ES" sz="1600" b="0" i="1" u="sng" strike="noStrike" cap="none" normalizeH="0" baseline="0">
                          <a:ln>
                            <a:noFill/>
                          </a:ln>
                          <a:solidFill>
                            <a:srgbClr val="00CC99"/>
                          </a:solidFill>
                          <a:effectLst>
                            <a:outerShdw blurRad="38100" dist="38100" dir="2700000" algn="tl">
                              <a:srgbClr val="000000"/>
                            </a:outerShdw>
                          </a:effectLst>
                          <a:latin typeface="Arial Narrow" pitchFamily="34" charset="0"/>
                        </a:rPr>
                        <a:t>Nordiazepam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400" b="0" i="0" u="none" strike="noStrike" cap="none" normalizeH="0" baseline="0">
                          <a:ln>
                            <a:noFill/>
                          </a:ln>
                          <a:solidFill>
                            <a:srgbClr val="00CC99"/>
                          </a:solidFill>
                          <a:effectLst>
                            <a:outerShdw blurRad="38100" dist="38100" dir="2700000" algn="tl">
                              <a:srgbClr val="000000"/>
                            </a:outerShdw>
                          </a:effectLst>
                          <a:latin typeface="Arial Narrow" pitchFamily="34" charset="0"/>
                        </a:rPr>
                        <a:t>               </a:t>
                      </a: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t ½ (h)</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_tradnl" sz="2000" b="0" i="0" u="none" strike="noStrike" cap="none" normalizeH="0" baseline="0">
                          <a:ln>
                            <a:noFill/>
                          </a:ln>
                          <a:solidFill>
                            <a:srgbClr val="00CC99"/>
                          </a:solidFill>
                          <a:effectLst>
                            <a:outerShdw blurRad="38100" dist="38100" dir="2700000" algn="tl">
                              <a:srgbClr val="000000"/>
                            </a:outerShdw>
                          </a:effectLst>
                          <a:latin typeface="Arial Narrow" pitchFamily="34" charset="0"/>
                        </a:rPr>
                        <a:t>30-200</a:t>
                      </a:r>
                      <a:endParaRPr kumimoji="0" lang="es-ES" sz="2000" b="0" i="0"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763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1" u="none" strike="noStrike" cap="none" normalizeH="0" baseline="0">
                          <a:ln>
                            <a:noFill/>
                          </a:ln>
                          <a:solidFill>
                            <a:srgbClr val="00CC99"/>
                          </a:solidFill>
                          <a:effectLst>
                            <a:outerShdw blurRad="38100" dist="38100" dir="2700000" algn="tl">
                              <a:srgbClr val="000000"/>
                            </a:outerShdw>
                          </a:effectLst>
                          <a:latin typeface="Arial Narrow" pitchFamily="34" charset="0"/>
                        </a:rPr>
                        <a:t>Ketazolam </a:t>
                      </a:r>
                      <a:endParaRPr kumimoji="0" lang="es-ES" sz="1600" b="0" i="1"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Tiene 2 metabolitos activos</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Uno de ellos: </a:t>
                      </a:r>
                      <a:r>
                        <a:rPr kumimoji="0" lang="es-ES_tradnl" sz="1600" b="0" i="1" u="sng" strike="noStrike" cap="none" normalizeH="0" baseline="0">
                          <a:ln>
                            <a:noFill/>
                          </a:ln>
                          <a:solidFill>
                            <a:srgbClr val="00CC99"/>
                          </a:solidFill>
                          <a:effectLst>
                            <a:outerShdw blurRad="38100" dist="38100" dir="2700000" algn="tl">
                              <a:srgbClr val="000000"/>
                            </a:outerShdw>
                          </a:effectLst>
                          <a:latin typeface="Arial Narrow" pitchFamily="34" charset="0"/>
                        </a:rPr>
                        <a:t>Nordiazepam</a:t>
                      </a:r>
                      <a:endParaRPr kumimoji="0" lang="es-ES" sz="16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t ½ (h)</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rgbClr val="00CC99"/>
                          </a:solidFill>
                          <a:effectLst>
                            <a:outerShdw blurRad="38100" dist="38100" dir="2700000" algn="tl">
                              <a:srgbClr val="000000"/>
                            </a:outerShdw>
                          </a:effectLst>
                          <a:latin typeface="Arial Narrow" pitchFamily="34" charset="0"/>
                        </a:rPr>
                        <a:t>30-200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06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1" u="none" strike="noStrike" cap="none" normalizeH="0" baseline="0">
                          <a:ln>
                            <a:noFill/>
                          </a:ln>
                          <a:solidFill>
                            <a:srgbClr val="00CC99"/>
                          </a:solidFill>
                          <a:effectLst>
                            <a:outerShdw blurRad="38100" dist="38100" dir="2700000" algn="tl">
                              <a:srgbClr val="000000"/>
                            </a:outerShdw>
                          </a:effectLst>
                          <a:latin typeface="Arial Narrow" pitchFamily="34" charset="0"/>
                        </a:rPr>
                        <a:t>Flurazepam </a:t>
                      </a:r>
                      <a:endParaRPr kumimoji="0" lang="es-ES" sz="1600" b="0" i="1"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Tiene 2 metabolitos activos</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Uno de ellos: </a:t>
                      </a:r>
                      <a:r>
                        <a:rPr kumimoji="0" lang="es-ES" sz="1600" b="0" i="1" u="sng" strike="noStrike" cap="none" normalizeH="0" baseline="0">
                          <a:ln>
                            <a:noFill/>
                          </a:ln>
                          <a:solidFill>
                            <a:srgbClr val="00CC99"/>
                          </a:solidFill>
                          <a:effectLst>
                            <a:outerShdw blurRad="38100" dist="38100" dir="2700000" algn="tl">
                              <a:srgbClr val="000000"/>
                            </a:outerShdw>
                          </a:effectLst>
                          <a:latin typeface="Arial Narrow" pitchFamily="34" charset="0"/>
                        </a:rPr>
                        <a:t>Dealquilflurazepam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t ½ (h)</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                  </a:t>
                      </a:r>
                      <a:r>
                        <a:rPr kumimoji="0" lang="es-ES" sz="2000" b="0" i="0" u="none" strike="noStrike" cap="none" normalizeH="0" baseline="0">
                          <a:ln>
                            <a:noFill/>
                          </a:ln>
                          <a:solidFill>
                            <a:srgbClr val="00CC99"/>
                          </a:solidFill>
                          <a:effectLst>
                            <a:outerShdw blurRad="38100" dist="38100" dir="2700000" algn="tl">
                              <a:srgbClr val="000000"/>
                            </a:outerShdw>
                          </a:effectLst>
                          <a:latin typeface="Arial Narrow" pitchFamily="34" charset="0"/>
                        </a:rPr>
                        <a:t>20-100</a:t>
                      </a:r>
                      <a:endPar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953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2000" b="0" i="1" u="none" strike="noStrike" cap="none" normalizeH="0" baseline="0" dirty="0" err="1">
                          <a:ln>
                            <a:noFill/>
                          </a:ln>
                          <a:solidFill>
                            <a:srgbClr val="FFC000"/>
                          </a:solidFill>
                          <a:effectLst>
                            <a:outerShdw blurRad="38100" dist="38100" dir="2700000" algn="tl">
                              <a:srgbClr val="000000"/>
                            </a:outerShdw>
                          </a:effectLst>
                          <a:latin typeface="Arial Narrow" pitchFamily="34" charset="0"/>
                        </a:rPr>
                        <a:t>Lorazepam</a:t>
                      </a:r>
                      <a:r>
                        <a:rPr kumimoji="0" lang="es-ES_tradnl" sz="2000" b="0" i="1" u="none" strike="noStrike" cap="none" normalizeH="0" baseline="0" dirty="0">
                          <a:ln>
                            <a:noFill/>
                          </a:ln>
                          <a:solidFill>
                            <a:srgbClr val="FFC000"/>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_tradnl" sz="1600" b="0" i="1" u="none" strike="noStrike" cap="none" normalizeH="0" baseline="0" dirty="0">
                          <a:ln>
                            <a:noFill/>
                          </a:ln>
                          <a:solidFill>
                            <a:srgbClr val="CC9900"/>
                          </a:solidFill>
                          <a:effectLst>
                            <a:outerShdw blurRad="38100" dist="38100" dir="2700000" algn="tl">
                              <a:srgbClr val="000000"/>
                            </a:outerShdw>
                          </a:effectLst>
                          <a:latin typeface="Arial Narrow" pitchFamily="34" charset="0"/>
                        </a:rPr>
                        <a:t> </a:t>
                      </a:r>
                      <a:r>
                        <a:rPr kumimoji="0" lang="es-ES_tradnl" sz="2000" b="0" i="1" u="none" strike="noStrike" cap="none" normalizeH="0" baseline="0" dirty="0">
                          <a:ln>
                            <a:noFill/>
                          </a:ln>
                          <a:solidFill>
                            <a:srgbClr val="CC9900"/>
                          </a:solidFill>
                          <a:effectLst>
                            <a:outerShdw blurRad="38100" dist="38100" dir="2700000" algn="tl">
                              <a:srgbClr val="000000"/>
                            </a:outerShdw>
                          </a:effectLst>
                          <a:latin typeface="Arial Narrow" pitchFamily="34" charset="0"/>
                        </a:rPr>
                        <a:t> </a:t>
                      </a:r>
                      <a:r>
                        <a:rPr kumimoji="0" lang="es-ES_tradnl" sz="2000" b="0" i="0" u="none" strike="noStrike" cap="none" normalizeH="0" baseline="0" dirty="0">
                          <a:ln>
                            <a:noFill/>
                          </a:ln>
                          <a:solidFill>
                            <a:srgbClr val="CC9900"/>
                          </a:solidFill>
                          <a:effectLst>
                            <a:outerShdw blurRad="38100" dist="38100" dir="2700000" algn="tl">
                              <a:srgbClr val="000000"/>
                            </a:outerShdw>
                          </a:effectLst>
                          <a:latin typeface="Arial Narrow" pitchFamily="34" charset="0"/>
                        </a:rPr>
                        <a:t>  </a:t>
                      </a:r>
                      <a:r>
                        <a:rPr kumimoji="0" lang="es-ES_tradnl" sz="2000" b="0" i="0" u="none" strike="noStrike" cap="none" normalizeH="0" baseline="0" dirty="0">
                          <a:ln>
                            <a:noFill/>
                          </a:ln>
                          <a:solidFill>
                            <a:srgbClr val="00CC99"/>
                          </a:solidFill>
                          <a:effectLst>
                            <a:outerShdw blurRad="38100" dist="38100" dir="2700000" algn="tl">
                              <a:srgbClr val="000000"/>
                            </a:outerShdw>
                          </a:effectLst>
                          <a:latin typeface="Arial Narrow"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2000" b="0" i="0" u="none" strike="noStrike" cap="none" normalizeH="0" baseline="0" dirty="0">
                        <a:ln>
                          <a:noFill/>
                        </a:ln>
                        <a:solidFill>
                          <a:srgbClr val="00CC99"/>
                        </a:solidFill>
                        <a:effectLst>
                          <a:outerShdw blurRad="38100" dist="38100" dir="2700000" algn="tl">
                            <a:srgbClr val="000000"/>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s-ES" sz="2000" b="0" i="0" u="none" strike="noStrike" cap="none" normalizeH="0" baseline="0">
                          <a:ln>
                            <a:noFill/>
                          </a:ln>
                          <a:solidFill>
                            <a:schemeClr val="tx1"/>
                          </a:solidFill>
                          <a:effectLst>
                            <a:outerShdw blurRad="38100" dist="38100" dir="2700000" algn="tl">
                              <a:srgbClr val="000000"/>
                            </a:outerShdw>
                          </a:effectLst>
                          <a:latin typeface="Arial Narrow" pitchFamily="34" charset="0"/>
                        </a:rPr>
                        <a:t>No tiene metabolitos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2400" b="0" i="0" u="none" strike="noStrike" cap="none" normalizeH="0" baseline="0">
                        <a:ln>
                          <a:noFill/>
                        </a:ln>
                        <a:solidFill>
                          <a:srgbClr val="00CC99"/>
                        </a:solidFill>
                        <a:effectLst>
                          <a:outerShdw blurRad="38100" dist="38100" dir="2700000" algn="tl">
                            <a:srgbClr val="000000"/>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23933" name="Line 29"/>
          <p:cNvSpPr>
            <a:spLocks noChangeShapeType="1"/>
          </p:cNvSpPr>
          <p:nvPr/>
        </p:nvSpPr>
        <p:spPr bwMode="auto">
          <a:xfrm>
            <a:off x="0" y="1295400"/>
            <a:ext cx="9144000" cy="0"/>
          </a:xfrm>
          <a:prstGeom prst="line">
            <a:avLst/>
          </a:prstGeom>
          <a:noFill/>
          <a:ln w="38100">
            <a:solidFill>
              <a:schemeClr val="tx1"/>
            </a:solidFill>
            <a:round/>
            <a:headEnd/>
            <a:tailEnd/>
          </a:ln>
        </p:spPr>
        <p:txBody>
          <a:bodyPr/>
          <a:lstStyle/>
          <a:p>
            <a:endParaRPr lang="es-ES"/>
          </a:p>
        </p:txBody>
      </p:sp>
      <p:sp>
        <p:nvSpPr>
          <p:cNvPr id="123934" name="Line 30"/>
          <p:cNvSpPr>
            <a:spLocks noChangeShapeType="1"/>
          </p:cNvSpPr>
          <p:nvPr/>
        </p:nvSpPr>
        <p:spPr bwMode="auto">
          <a:xfrm>
            <a:off x="0" y="6597650"/>
            <a:ext cx="9144000" cy="0"/>
          </a:xfrm>
          <a:prstGeom prst="line">
            <a:avLst/>
          </a:prstGeom>
          <a:noFill/>
          <a:ln w="38100">
            <a:solidFill>
              <a:schemeClr val="tx1"/>
            </a:solidFill>
            <a:round/>
            <a:headEnd/>
            <a:tailEnd/>
          </a:ln>
        </p:spPr>
        <p:txBody>
          <a:bodyPr/>
          <a:lstStyle/>
          <a:p>
            <a:endParaRPr lang="es-ES"/>
          </a:p>
        </p:txBody>
      </p:sp>
      <p:sp>
        <p:nvSpPr>
          <p:cNvPr id="123935" name="Line 31"/>
          <p:cNvSpPr>
            <a:spLocks noChangeShapeType="1"/>
          </p:cNvSpPr>
          <p:nvPr/>
        </p:nvSpPr>
        <p:spPr bwMode="auto">
          <a:xfrm>
            <a:off x="3048000" y="1295400"/>
            <a:ext cx="11113" cy="5302250"/>
          </a:xfrm>
          <a:prstGeom prst="line">
            <a:avLst/>
          </a:prstGeom>
          <a:noFill/>
          <a:ln w="38100">
            <a:solidFill>
              <a:schemeClr val="tx1"/>
            </a:solidFill>
            <a:round/>
            <a:headEnd/>
            <a:tailEnd/>
          </a:ln>
        </p:spPr>
        <p:txBody>
          <a:bodyPr/>
          <a:lstStyle/>
          <a:p>
            <a:endParaRPr lang="es-ES"/>
          </a:p>
        </p:txBody>
      </p:sp>
      <p:sp>
        <p:nvSpPr>
          <p:cNvPr id="123936" name="Line 32"/>
          <p:cNvSpPr>
            <a:spLocks noChangeShapeType="1"/>
          </p:cNvSpPr>
          <p:nvPr/>
        </p:nvSpPr>
        <p:spPr bwMode="auto">
          <a:xfrm flipH="1">
            <a:off x="6084888" y="1268413"/>
            <a:ext cx="11112" cy="5329237"/>
          </a:xfrm>
          <a:prstGeom prst="line">
            <a:avLst/>
          </a:prstGeom>
          <a:noFill/>
          <a:ln w="38100">
            <a:solidFill>
              <a:schemeClr val="tx1"/>
            </a:solidFill>
            <a:round/>
            <a:headEnd/>
            <a:tailEnd/>
          </a:ln>
        </p:spPr>
        <p:txBody>
          <a:bodyPr/>
          <a:lstStyle/>
          <a:p>
            <a:endParaRPr lang="es-ES"/>
          </a:p>
        </p:txBody>
      </p:sp>
      <p:sp>
        <p:nvSpPr>
          <p:cNvPr id="123937" name="Line 33"/>
          <p:cNvSpPr>
            <a:spLocks noChangeShapeType="1"/>
          </p:cNvSpPr>
          <p:nvPr/>
        </p:nvSpPr>
        <p:spPr bwMode="auto">
          <a:xfrm>
            <a:off x="0" y="2286000"/>
            <a:ext cx="9144000" cy="0"/>
          </a:xfrm>
          <a:prstGeom prst="line">
            <a:avLst/>
          </a:prstGeom>
          <a:noFill/>
          <a:ln w="38100">
            <a:solidFill>
              <a:schemeClr val="tx1"/>
            </a:solidFill>
            <a:round/>
            <a:headEnd/>
            <a:tailEnd/>
          </a:ln>
        </p:spPr>
        <p:txBody>
          <a:bodyPr/>
          <a:lstStyle/>
          <a:p>
            <a:endParaRPr lang="es-ES"/>
          </a:p>
        </p:txBody>
      </p:sp>
      <p:sp>
        <p:nvSpPr>
          <p:cNvPr id="123938" name="Line 34"/>
          <p:cNvSpPr>
            <a:spLocks noChangeShapeType="1"/>
          </p:cNvSpPr>
          <p:nvPr/>
        </p:nvSpPr>
        <p:spPr bwMode="auto">
          <a:xfrm>
            <a:off x="0" y="3284538"/>
            <a:ext cx="9144000" cy="0"/>
          </a:xfrm>
          <a:prstGeom prst="line">
            <a:avLst/>
          </a:prstGeom>
          <a:noFill/>
          <a:ln w="38100">
            <a:solidFill>
              <a:schemeClr val="tx1"/>
            </a:solidFill>
            <a:round/>
            <a:headEnd/>
            <a:tailEnd/>
          </a:ln>
        </p:spPr>
        <p:txBody>
          <a:bodyPr/>
          <a:lstStyle/>
          <a:p>
            <a:endParaRPr lang="es-ES"/>
          </a:p>
        </p:txBody>
      </p:sp>
      <p:sp>
        <p:nvSpPr>
          <p:cNvPr id="123939" name="Line 35"/>
          <p:cNvSpPr>
            <a:spLocks noChangeShapeType="1"/>
          </p:cNvSpPr>
          <p:nvPr/>
        </p:nvSpPr>
        <p:spPr bwMode="auto">
          <a:xfrm>
            <a:off x="0" y="4365625"/>
            <a:ext cx="9144000" cy="0"/>
          </a:xfrm>
          <a:prstGeom prst="line">
            <a:avLst/>
          </a:prstGeom>
          <a:noFill/>
          <a:ln w="38100">
            <a:solidFill>
              <a:schemeClr val="tx1"/>
            </a:solidFill>
            <a:round/>
            <a:headEnd/>
            <a:tailEnd/>
          </a:ln>
        </p:spPr>
        <p:txBody>
          <a:bodyPr/>
          <a:lstStyle/>
          <a:p>
            <a:endParaRPr lang="es-ES"/>
          </a:p>
        </p:txBody>
      </p:sp>
      <p:sp>
        <p:nvSpPr>
          <p:cNvPr id="123940" name="Line 36"/>
          <p:cNvSpPr>
            <a:spLocks noChangeShapeType="1"/>
          </p:cNvSpPr>
          <p:nvPr/>
        </p:nvSpPr>
        <p:spPr bwMode="auto">
          <a:xfrm flipV="1">
            <a:off x="0" y="5373688"/>
            <a:ext cx="9144000" cy="0"/>
          </a:xfrm>
          <a:prstGeom prst="line">
            <a:avLst/>
          </a:prstGeom>
          <a:noFill/>
          <a:ln w="38100">
            <a:solidFill>
              <a:schemeClr val="tx1"/>
            </a:solidFill>
            <a:round/>
            <a:headEnd/>
            <a:tailEnd/>
          </a:ln>
        </p:spPr>
        <p:txBody>
          <a:bodyPr/>
          <a:lstStyle/>
          <a:p>
            <a:endParaRPr lang="es-ES"/>
          </a:p>
        </p:txBody>
      </p:sp>
      <p:sp>
        <p:nvSpPr>
          <p:cNvPr id="123941" name="Line 37"/>
          <p:cNvSpPr>
            <a:spLocks noChangeShapeType="1"/>
          </p:cNvSpPr>
          <p:nvPr/>
        </p:nvSpPr>
        <p:spPr bwMode="auto">
          <a:xfrm>
            <a:off x="0" y="6597650"/>
            <a:ext cx="9144000" cy="0"/>
          </a:xfrm>
          <a:prstGeom prst="line">
            <a:avLst/>
          </a:prstGeom>
          <a:noFill/>
          <a:ln w="57150">
            <a:solidFill>
              <a:schemeClr val="tx1"/>
            </a:solidFill>
            <a:round/>
            <a:headEnd/>
            <a:tailEnd/>
          </a:ln>
        </p:spPr>
        <p:txBody>
          <a:bodyPr/>
          <a:lstStyle/>
          <a:p>
            <a:endParaRPr lang="es-ES"/>
          </a:p>
        </p:txBody>
      </p:sp>
      <p:sp>
        <p:nvSpPr>
          <p:cNvPr id="123942" name="Line 38"/>
          <p:cNvSpPr>
            <a:spLocks noChangeShapeType="1"/>
          </p:cNvSpPr>
          <p:nvPr/>
        </p:nvSpPr>
        <p:spPr bwMode="auto">
          <a:xfrm>
            <a:off x="0" y="1268413"/>
            <a:ext cx="0" cy="5329237"/>
          </a:xfrm>
          <a:prstGeom prst="line">
            <a:avLst/>
          </a:prstGeom>
          <a:noFill/>
          <a:ln w="38100">
            <a:solidFill>
              <a:schemeClr val="tx1"/>
            </a:solidFill>
            <a:round/>
            <a:headEnd/>
            <a:tailEnd/>
          </a:ln>
        </p:spPr>
        <p:txBody>
          <a:bodyPr/>
          <a:lstStyle/>
          <a:p>
            <a:endParaRPr lang="es-ES"/>
          </a:p>
        </p:txBody>
      </p:sp>
      <p:sp>
        <p:nvSpPr>
          <p:cNvPr id="123943" name="Line 39"/>
          <p:cNvSpPr>
            <a:spLocks noChangeShapeType="1"/>
          </p:cNvSpPr>
          <p:nvPr/>
        </p:nvSpPr>
        <p:spPr bwMode="auto">
          <a:xfrm>
            <a:off x="0" y="1341438"/>
            <a:ext cx="9144000" cy="4032250"/>
          </a:xfrm>
          <a:prstGeom prst="line">
            <a:avLst/>
          </a:prstGeom>
          <a:noFill/>
          <a:ln w="19050">
            <a:solidFill>
              <a:srgbClr val="FF0066"/>
            </a:solidFill>
            <a:round/>
            <a:headEnd/>
            <a:tailEnd/>
          </a:ln>
        </p:spPr>
        <p:txBody>
          <a:bodyPr/>
          <a:lstStyle/>
          <a:p>
            <a:endParaRPr lang="es-ES"/>
          </a:p>
        </p:txBody>
      </p:sp>
      <p:sp>
        <p:nvSpPr>
          <p:cNvPr id="123944" name="Line 40"/>
          <p:cNvSpPr>
            <a:spLocks noChangeShapeType="1"/>
          </p:cNvSpPr>
          <p:nvPr/>
        </p:nvSpPr>
        <p:spPr bwMode="auto">
          <a:xfrm flipV="1">
            <a:off x="0" y="1341438"/>
            <a:ext cx="9144000" cy="4032250"/>
          </a:xfrm>
          <a:prstGeom prst="line">
            <a:avLst/>
          </a:prstGeom>
          <a:noFill/>
          <a:ln w="19050">
            <a:solidFill>
              <a:srgbClr val="FF0066"/>
            </a:solidFill>
            <a:round/>
            <a:headEnd/>
            <a:tailEnd/>
          </a:ln>
        </p:spPr>
        <p:txBody>
          <a:bodyPr/>
          <a:lstStyle/>
          <a:p>
            <a:endParaRPr lang="es-ES"/>
          </a:p>
        </p:txBody>
      </p:sp>
      <p:sp>
        <p:nvSpPr>
          <p:cNvPr id="123945" name="Line 41"/>
          <p:cNvSpPr>
            <a:spLocks noChangeShapeType="1"/>
          </p:cNvSpPr>
          <p:nvPr/>
        </p:nvSpPr>
        <p:spPr bwMode="auto">
          <a:xfrm>
            <a:off x="9144000" y="1268413"/>
            <a:ext cx="0" cy="5329237"/>
          </a:xfrm>
          <a:prstGeom prst="line">
            <a:avLst/>
          </a:prstGeom>
          <a:noFill/>
          <a:ln w="38100">
            <a:solidFill>
              <a:schemeClr val="tx1"/>
            </a:solidFill>
            <a:round/>
            <a:headEnd/>
            <a:tailEnd/>
          </a:ln>
        </p:spPr>
        <p:txBody>
          <a:bodyPr/>
          <a:lstStyle/>
          <a:p>
            <a:endParaRPr lang="es-E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3 Título"/>
          <p:cNvSpPr>
            <a:spLocks noGrp="1"/>
          </p:cNvSpPr>
          <p:nvPr>
            <p:ph type="ctrTitle"/>
          </p:nvPr>
        </p:nvSpPr>
        <p:spPr>
          <a:xfrm>
            <a:off x="4942996" y="4267832"/>
            <a:ext cx="3604497" cy="1297115"/>
          </a:xfrm>
        </p:spPr>
        <p:txBody>
          <a:bodyPr anchor="t">
            <a:normAutofit/>
          </a:bodyPr>
          <a:lstStyle/>
          <a:p>
            <a:pPr algn="l"/>
            <a:r>
              <a:rPr lang="es-ES" sz="3500">
                <a:solidFill>
                  <a:schemeClr val="tx2"/>
                </a:solidFill>
              </a:rPr>
              <a:t>INSOMNIO</a:t>
            </a:r>
          </a:p>
        </p:txBody>
      </p:sp>
      <p:pic>
        <p:nvPicPr>
          <p:cNvPr id="8" name="Graphic 7" descr="Dormir">
            <a:extLst>
              <a:ext uri="{FF2B5EF4-FFF2-40B4-BE49-F238E27FC236}">
                <a16:creationId xmlns:a16="http://schemas.microsoft.com/office/drawing/2014/main" id="{7AFFB0E9-2842-C4E9-E593-3D5DB4F600F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5352" y="2333040"/>
            <a:ext cx="3106320" cy="310632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5" name="Group 14">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9" y="-5977"/>
            <a:ext cx="4679005" cy="6863979"/>
            <a:chOff x="305" y="-5977"/>
            <a:chExt cx="6238675" cy="6863979"/>
          </a:xfrm>
        </p:grpSpPr>
        <p:sp>
          <p:nvSpPr>
            <p:cNvPr id="16" name="Freeform: Shape 15">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Imagen 009"/>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ext Box 2"/>
          <p:cNvSpPr txBox="1">
            <a:spLocks noChangeArrowheads="1"/>
          </p:cNvSpPr>
          <p:nvPr/>
        </p:nvSpPr>
        <p:spPr bwMode="auto">
          <a:xfrm>
            <a:off x="762000" y="1752600"/>
            <a:ext cx="8153400" cy="3785652"/>
          </a:xfrm>
          <a:prstGeom prst="rect">
            <a:avLst/>
          </a:prstGeom>
          <a:noFill/>
          <a:ln w="9525">
            <a:noFill/>
            <a:miter lim="800000"/>
            <a:headEnd/>
            <a:tailEnd/>
          </a:ln>
        </p:spPr>
        <p:txBody>
          <a:bodyPr>
            <a:spAutoFit/>
          </a:bodyPr>
          <a:lstStyle/>
          <a:p>
            <a:pPr algn="l">
              <a:spcBef>
                <a:spcPct val="50000"/>
              </a:spcBef>
            </a:pPr>
            <a:r>
              <a:rPr lang="es-ES_tradnl" sz="2400" dirty="0"/>
              <a:t>La elección del fármaco para el </a:t>
            </a:r>
            <a:r>
              <a:rPr lang="es-ES_tradnl" sz="2400" b="1" dirty="0"/>
              <a:t>insomnio</a:t>
            </a:r>
            <a:r>
              <a:rPr lang="es-ES_tradnl" sz="2400" dirty="0"/>
              <a:t> del anciano :</a:t>
            </a:r>
          </a:p>
          <a:p>
            <a:pPr algn="l">
              <a:spcBef>
                <a:spcPct val="50000"/>
              </a:spcBef>
            </a:pPr>
            <a:endParaRPr lang="es-ES_tradnl" sz="2400" dirty="0"/>
          </a:p>
          <a:p>
            <a:pPr algn="l">
              <a:spcBef>
                <a:spcPct val="50000"/>
              </a:spcBef>
            </a:pPr>
            <a:r>
              <a:rPr lang="es-ES_tradnl" sz="2400" dirty="0"/>
              <a:t>Depende de los síntomas del paciente, si está   relacionado con </a:t>
            </a:r>
            <a:r>
              <a:rPr lang="es-ES_tradnl" sz="2400" b="1" dirty="0"/>
              <a:t>el inicio o mantenimiento del sueño</a:t>
            </a:r>
            <a:r>
              <a:rPr lang="es-ES_tradnl" sz="2400" dirty="0"/>
              <a:t>, acompaña a un cuadro </a:t>
            </a:r>
            <a:r>
              <a:rPr lang="es-ES_tradnl" sz="2400" b="1" dirty="0"/>
              <a:t>depresivo o psicótico</a:t>
            </a:r>
            <a:r>
              <a:rPr lang="es-ES_tradnl" sz="2400" dirty="0"/>
              <a:t>, o es </a:t>
            </a:r>
            <a:r>
              <a:rPr lang="es-ES_tradnl" sz="2400" b="1" dirty="0"/>
              <a:t>transitorio.</a:t>
            </a:r>
          </a:p>
          <a:p>
            <a:pPr algn="l">
              <a:spcBef>
                <a:spcPct val="50000"/>
              </a:spcBef>
            </a:pPr>
            <a:endParaRPr lang="es-ES_tradnl" sz="2400" dirty="0"/>
          </a:p>
          <a:p>
            <a:pPr algn="l">
              <a:spcBef>
                <a:spcPct val="50000"/>
              </a:spcBef>
            </a:pPr>
            <a:r>
              <a:rPr lang="es-ES_tradnl" sz="2400" dirty="0"/>
              <a:t>      Debe ser un medicamento que </a:t>
            </a:r>
            <a:r>
              <a:rPr lang="es-ES_tradnl" sz="2400" u="sng" dirty="0"/>
              <a:t>no se acumule </a:t>
            </a:r>
            <a:r>
              <a:rPr lang="es-ES_tradnl" sz="2400" dirty="0"/>
              <a:t>después de administrarlo en repetidas ocasiones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Text Box 2"/>
          <p:cNvSpPr txBox="1">
            <a:spLocks noChangeArrowheads="1"/>
          </p:cNvSpPr>
          <p:nvPr/>
        </p:nvSpPr>
        <p:spPr bwMode="auto">
          <a:xfrm>
            <a:off x="0" y="1916113"/>
            <a:ext cx="6567488" cy="4154984"/>
          </a:xfrm>
          <a:prstGeom prst="rect">
            <a:avLst/>
          </a:prstGeom>
          <a:noFill/>
          <a:ln w="9525">
            <a:noFill/>
            <a:miter lim="800000"/>
            <a:headEnd/>
            <a:tailEnd/>
          </a:ln>
          <a:effectLst/>
        </p:spPr>
        <p:txBody>
          <a:bodyPr>
            <a:spAutoFit/>
          </a:bodyPr>
          <a:lstStyle/>
          <a:p>
            <a:pPr algn="l">
              <a:spcBef>
                <a:spcPct val="50000"/>
              </a:spcBef>
              <a:defRPr/>
            </a:pPr>
            <a:r>
              <a:rPr lang="es-ES_tradnl" sz="4000" dirty="0">
                <a:latin typeface="Times New Roman" pitchFamily="18" charset="0"/>
              </a:rPr>
              <a:t>En los pacientes ancianos</a:t>
            </a:r>
            <a:r>
              <a:rPr lang="es-ES_tradnl" sz="4400" dirty="0">
                <a:latin typeface="Times New Roman" pitchFamily="18" charset="0"/>
              </a:rPr>
              <a:t> </a:t>
            </a:r>
          </a:p>
          <a:p>
            <a:pPr algn="l">
              <a:spcBef>
                <a:spcPct val="50000"/>
              </a:spcBef>
              <a:defRPr/>
            </a:pPr>
            <a:r>
              <a:rPr lang="es-ES_tradnl" sz="4000" dirty="0">
                <a:latin typeface="Times New Roman" pitchFamily="18" charset="0"/>
              </a:rPr>
              <a:t>La prescripción de hipnóticos debe hacerse por tiempo limitado. Cuando sea necesario utilizarlas &gt;15-20 días, pautarlas de forma intermitente </a:t>
            </a:r>
            <a:endParaRPr lang="es-ES" sz="4000" dirty="0">
              <a:latin typeface="Times New Roman" pitchFamily="18" charset="0"/>
            </a:endParaRPr>
          </a:p>
        </p:txBody>
      </p:sp>
      <p:pic>
        <p:nvPicPr>
          <p:cNvPr id="126979" name="Picture 3" descr="MC900434411[1]"/>
          <p:cNvPicPr>
            <a:picLocks noChangeAspect="1" noChangeArrowheads="1"/>
          </p:cNvPicPr>
          <p:nvPr/>
        </p:nvPicPr>
        <p:blipFill>
          <a:blip r:embed="rId2" cstate="print"/>
          <a:srcRect/>
          <a:stretch>
            <a:fillRect/>
          </a:stretch>
        </p:blipFill>
        <p:spPr bwMode="auto">
          <a:xfrm>
            <a:off x="6443663" y="2708275"/>
            <a:ext cx="2160587" cy="2405063"/>
          </a:xfrm>
          <a:prstGeom prst="rect">
            <a:avLst/>
          </a:prstGeom>
          <a:noFill/>
          <a:ln w="9525">
            <a:noFill/>
            <a:miter lim="800000"/>
            <a:headEnd/>
            <a:tailEnd/>
          </a:ln>
        </p:spPr>
      </p:pic>
      <p:sp>
        <p:nvSpPr>
          <p:cNvPr id="126980" name="AutoShape 4"/>
          <p:cNvSpPr>
            <a:spLocks noChangeArrowheads="1"/>
          </p:cNvSpPr>
          <p:nvPr/>
        </p:nvSpPr>
        <p:spPr bwMode="auto">
          <a:xfrm>
            <a:off x="2987675" y="1268760"/>
            <a:ext cx="6156325" cy="865187"/>
          </a:xfrm>
          <a:prstGeom prst="wedgeEllipseCallout">
            <a:avLst>
              <a:gd name="adj1" fmla="val 27796"/>
              <a:gd name="adj2" fmla="val 143944"/>
            </a:avLst>
          </a:prstGeom>
          <a:solidFill>
            <a:srgbClr val="FFFF00"/>
          </a:solidFill>
          <a:ln w="9525">
            <a:solidFill>
              <a:schemeClr val="bg1"/>
            </a:solidFill>
            <a:miter lim="800000"/>
            <a:headEnd/>
            <a:tailEnd/>
          </a:ln>
        </p:spPr>
        <p:txBody>
          <a:bodyPr/>
          <a:lstStyle/>
          <a:p>
            <a:r>
              <a:rPr lang="es-ES" sz="2400" dirty="0">
                <a:latin typeface="Times New Roman" pitchFamily="18" charset="0"/>
              </a:rPr>
              <a:t>Hay que tener en cuenta que…</a:t>
            </a:r>
            <a:r>
              <a:rPr lang="es-ES" sz="2400" dirty="0">
                <a:solidFill>
                  <a:schemeClr val="bg1"/>
                </a:solidFill>
                <a:latin typeface="Times New Roman" pitchFamily="18" charset="0"/>
              </a:rPr>
              <a:t>…</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ext Box 2"/>
          <p:cNvSpPr txBox="1">
            <a:spLocks noChangeArrowheads="1"/>
          </p:cNvSpPr>
          <p:nvPr/>
        </p:nvSpPr>
        <p:spPr bwMode="auto">
          <a:xfrm>
            <a:off x="0" y="381000"/>
            <a:ext cx="9144000" cy="6186309"/>
          </a:xfrm>
          <a:prstGeom prst="rect">
            <a:avLst/>
          </a:prstGeom>
          <a:noFill/>
          <a:ln w="9525">
            <a:noFill/>
            <a:miter lim="800000"/>
            <a:headEnd/>
            <a:tailEnd/>
          </a:ln>
        </p:spPr>
        <p:txBody>
          <a:bodyPr>
            <a:spAutoFit/>
          </a:bodyPr>
          <a:lstStyle/>
          <a:p>
            <a:pPr algn="just">
              <a:spcBef>
                <a:spcPct val="50000"/>
              </a:spcBef>
            </a:pPr>
            <a:r>
              <a:rPr lang="es-ES_tradnl" sz="2000" b="1" dirty="0"/>
              <a:t>Insomnio de conciliación/inicio</a:t>
            </a:r>
          </a:p>
          <a:p>
            <a:pPr marL="342900" indent="-342900" algn="just">
              <a:spcBef>
                <a:spcPct val="50000"/>
              </a:spcBef>
              <a:buFont typeface="Arial" panose="020B0604020202020204" pitchFamily="34" charset="0"/>
              <a:buChar char="•"/>
            </a:pPr>
            <a:r>
              <a:rPr lang="es-ES_tradnl" sz="2000" u="sng" dirty="0" err="1"/>
              <a:t>Clometiazol</a:t>
            </a:r>
            <a:r>
              <a:rPr lang="es-ES_tradnl" sz="2000" u="sng" dirty="0"/>
              <a:t> –DISTRANEURINE-</a:t>
            </a:r>
            <a:r>
              <a:rPr lang="es-ES_tradnl" sz="2000" dirty="0"/>
              <a:t> : Buen inductor del sueño, tiene una VM de 8h., escasos efectos secundarios, además de hipnótico es sedante, antiemético y anticonvulsivo. Contraindicado en pacientes </a:t>
            </a:r>
            <a:r>
              <a:rPr lang="es-ES_tradnl" sz="2000" dirty="0" err="1"/>
              <a:t>broncópatas</a:t>
            </a:r>
            <a:r>
              <a:rPr lang="es-ES_tradnl" sz="2000" dirty="0"/>
              <a:t> e hipotensos.</a:t>
            </a:r>
          </a:p>
          <a:p>
            <a:pPr algn="l">
              <a:spcBef>
                <a:spcPct val="50000"/>
              </a:spcBef>
            </a:pPr>
            <a:r>
              <a:rPr lang="es-ES_tradnl" sz="2000" dirty="0"/>
              <a:t>   </a:t>
            </a:r>
          </a:p>
          <a:p>
            <a:pPr algn="l">
              <a:spcBef>
                <a:spcPct val="50000"/>
              </a:spcBef>
            </a:pPr>
            <a:r>
              <a:rPr lang="es-ES_tradnl" sz="2000" b="1" dirty="0"/>
              <a:t>Insomnio de mantenimiento: </a:t>
            </a:r>
          </a:p>
          <a:p>
            <a:pPr algn="l">
              <a:spcBef>
                <a:spcPct val="50000"/>
              </a:spcBef>
            </a:pPr>
            <a:r>
              <a:rPr lang="es-ES_tradnl" sz="2000" dirty="0"/>
              <a:t>* Antidepresivos sedantes : </a:t>
            </a:r>
          </a:p>
          <a:p>
            <a:pPr marL="342900" indent="-342900" algn="l">
              <a:spcBef>
                <a:spcPct val="50000"/>
              </a:spcBef>
              <a:buFont typeface="Arial" panose="020B0604020202020204" pitchFamily="34" charset="0"/>
              <a:buChar char="•"/>
            </a:pPr>
            <a:r>
              <a:rPr lang="es-ES_tradnl" sz="2000" u="sng" dirty="0"/>
              <a:t>Trazodona</a:t>
            </a:r>
            <a:r>
              <a:rPr lang="es-ES_tradnl" sz="2000" dirty="0"/>
              <a:t> iniciar con ¼ de </a:t>
            </a:r>
            <a:r>
              <a:rPr lang="es-ES_tradnl" sz="2000" dirty="0" err="1"/>
              <a:t>comp.</a:t>
            </a:r>
            <a:r>
              <a:rPr lang="es-ES_tradnl" sz="2000" dirty="0"/>
              <a:t> y al 5º día ½ de 100 mg.</a:t>
            </a:r>
          </a:p>
          <a:p>
            <a:pPr marL="342900" indent="-342900" algn="l">
              <a:spcBef>
                <a:spcPct val="50000"/>
              </a:spcBef>
              <a:buFont typeface="Arial" panose="020B0604020202020204" pitchFamily="34" charset="0"/>
              <a:buChar char="•"/>
            </a:pPr>
            <a:r>
              <a:rPr lang="es-ES_tradnl" sz="2000" dirty="0"/>
              <a:t> </a:t>
            </a:r>
            <a:r>
              <a:rPr lang="es-ES_tradnl" sz="2000" u="sng" dirty="0"/>
              <a:t>Mirtazapina</a:t>
            </a:r>
            <a:r>
              <a:rPr lang="es-ES_tradnl" sz="2000" dirty="0"/>
              <a:t> ½-1 </a:t>
            </a:r>
            <a:r>
              <a:rPr lang="es-ES_tradnl" sz="2000" dirty="0" err="1"/>
              <a:t>comp.</a:t>
            </a:r>
            <a:r>
              <a:rPr lang="es-ES_tradnl" sz="2000" dirty="0"/>
              <a:t> de 15mg. </a:t>
            </a:r>
          </a:p>
          <a:p>
            <a:pPr algn="l">
              <a:spcBef>
                <a:spcPct val="50000"/>
              </a:spcBef>
            </a:pPr>
            <a:r>
              <a:rPr lang="es-ES_tradnl" sz="2000" dirty="0"/>
              <a:t>La Trazodona puede producir hipotensión y rara vez priapismo.</a:t>
            </a:r>
          </a:p>
          <a:p>
            <a:pPr algn="l">
              <a:spcBef>
                <a:spcPct val="50000"/>
              </a:spcBef>
            </a:pPr>
            <a:r>
              <a:rPr lang="es-ES_tradnl" sz="2000" dirty="0"/>
              <a:t>* Neurolépticos atípicos : </a:t>
            </a:r>
          </a:p>
          <a:p>
            <a:pPr marL="342900" indent="-342900" algn="l">
              <a:spcBef>
                <a:spcPct val="50000"/>
              </a:spcBef>
              <a:buFont typeface="Arial" panose="020B0604020202020204" pitchFamily="34" charset="0"/>
              <a:buChar char="•"/>
            </a:pPr>
            <a:r>
              <a:rPr lang="es-ES_tradnl" sz="2000" u="sng" dirty="0"/>
              <a:t>Risperidona</a:t>
            </a:r>
            <a:r>
              <a:rPr lang="es-ES_tradnl" sz="2000" dirty="0"/>
              <a:t>  0,25-0,50mg. </a:t>
            </a:r>
          </a:p>
          <a:p>
            <a:pPr marL="342900" indent="-342900" algn="l">
              <a:spcBef>
                <a:spcPct val="50000"/>
              </a:spcBef>
              <a:buFont typeface="Arial" panose="020B0604020202020204" pitchFamily="34" charset="0"/>
              <a:buChar char="•"/>
            </a:pPr>
            <a:r>
              <a:rPr lang="es-ES_tradnl" sz="2000" u="sng" dirty="0"/>
              <a:t>Quetiapina</a:t>
            </a:r>
            <a:r>
              <a:rPr lang="es-ES_tradnl" sz="2000" dirty="0"/>
              <a:t> ½-1 </a:t>
            </a:r>
            <a:r>
              <a:rPr lang="es-ES_tradnl" sz="2000" dirty="0" err="1"/>
              <a:t>comp.</a:t>
            </a:r>
            <a:r>
              <a:rPr lang="es-ES_tradnl" sz="2000" dirty="0"/>
              <a:t> de 25mg. </a:t>
            </a:r>
          </a:p>
          <a:p>
            <a:pPr algn="l">
              <a:spcBef>
                <a:spcPct val="50000"/>
              </a:spcBef>
            </a:pPr>
            <a:r>
              <a:rPr lang="es-ES_tradnl" sz="2400" dirty="0">
                <a:solidFill>
                  <a:srgbClr val="FFFF00"/>
                </a:solidFill>
              </a:rPr>
              <a:t> </a:t>
            </a:r>
            <a:r>
              <a:rPr lang="es-ES_tradnl" sz="2400" u="sng" dirty="0">
                <a:solidFill>
                  <a:srgbClr val="FFFF00"/>
                </a:solidFill>
              </a:rPr>
              <a:t> </a:t>
            </a:r>
            <a:r>
              <a:rPr lang="es-ES_tradnl" sz="2400" dirty="0">
                <a:solidFill>
                  <a:srgbClr val="FF3399"/>
                </a:solidFill>
              </a:rPr>
              <a:t>    </a:t>
            </a:r>
            <a:endParaRPr lang="es-ES" sz="2400" dirty="0">
              <a:solidFill>
                <a:srgbClr val="FF3399"/>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9028" name="Vídeo 129027" descr="Pessoa num campo de faixa">
            <a:extLst>
              <a:ext uri="{FF2B5EF4-FFF2-40B4-BE49-F238E27FC236}">
                <a16:creationId xmlns:a16="http://schemas.microsoft.com/office/drawing/2014/main" id="{97DBF5B0-AC38-76D8-BC8A-A50F0873D52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13696" r="11090" b="-1"/>
          <a:stretch/>
        </p:blipFill>
        <p:spPr>
          <a:xfrm>
            <a:off x="20" y="10"/>
            <a:ext cx="9143979" cy="6857990"/>
          </a:xfrm>
          <a:prstGeom prst="rect">
            <a:avLst/>
          </a:prstGeom>
        </p:spPr>
      </p:pic>
      <p:sp>
        <p:nvSpPr>
          <p:cNvPr id="129032" name="Freeform: Shape 129031">
            <a:extLst>
              <a:ext uri="{FF2B5EF4-FFF2-40B4-BE49-F238E27FC236}">
                <a16:creationId xmlns:a16="http://schemas.microsoft.com/office/drawing/2014/main" id="{892943C2-D6C0-8B6D-C70C-0283EFBF6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756552">
            <a:off x="4287501" y="1816816"/>
            <a:ext cx="4348870" cy="3224368"/>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558783 w 4778827"/>
              <a:gd name="connsiteY0" fmla="*/ 408 h 5085392"/>
              <a:gd name="connsiteX1" fmla="*/ 3907953 w 4778827"/>
              <a:gd name="connsiteY1" fmla="*/ 443183 h 5085392"/>
              <a:gd name="connsiteX2" fmla="*/ 4760478 w 4778827"/>
              <a:gd name="connsiteY2" fmla="*/ 1709485 h 5085392"/>
              <a:gd name="connsiteX3" fmla="*/ 4475600 w 4778827"/>
              <a:gd name="connsiteY3" fmla="*/ 3612666 h 5085392"/>
              <a:gd name="connsiteX4" fmla="*/ 3925643 w 4778827"/>
              <a:gd name="connsiteY4" fmla="*/ 5027118 h 5085392"/>
              <a:gd name="connsiteX5" fmla="*/ 1099105 w 4778827"/>
              <a:gd name="connsiteY5" fmla="*/ 4460815 h 5085392"/>
              <a:gd name="connsiteX6" fmla="*/ 41023 w 4778827"/>
              <a:gd name="connsiteY6" fmla="*/ 3037483 h 5085392"/>
              <a:gd name="connsiteX7" fmla="*/ 507755 w 4778827"/>
              <a:gd name="connsiteY7" fmla="*/ 676688 h 5085392"/>
              <a:gd name="connsiteX8" fmla="*/ 2558783 w 4778827"/>
              <a:gd name="connsiteY8" fmla="*/ 408 h 5085392"/>
              <a:gd name="connsiteX0" fmla="*/ 2558783 w 4801077"/>
              <a:gd name="connsiteY0" fmla="*/ 408 h 5085392"/>
              <a:gd name="connsiteX1" fmla="*/ 3907953 w 4801077"/>
              <a:gd name="connsiteY1" fmla="*/ 443183 h 5085392"/>
              <a:gd name="connsiteX2" fmla="*/ 4760478 w 4801077"/>
              <a:gd name="connsiteY2" fmla="*/ 1709485 h 5085392"/>
              <a:gd name="connsiteX3" fmla="*/ 4651817 w 4801077"/>
              <a:gd name="connsiteY3" fmla="*/ 4122731 h 5085392"/>
              <a:gd name="connsiteX4" fmla="*/ 3925643 w 4801077"/>
              <a:gd name="connsiteY4" fmla="*/ 5027118 h 5085392"/>
              <a:gd name="connsiteX5" fmla="*/ 1099105 w 4801077"/>
              <a:gd name="connsiteY5" fmla="*/ 4460815 h 5085392"/>
              <a:gd name="connsiteX6" fmla="*/ 41023 w 4801077"/>
              <a:gd name="connsiteY6" fmla="*/ 3037483 h 5085392"/>
              <a:gd name="connsiteX7" fmla="*/ 507755 w 4801077"/>
              <a:gd name="connsiteY7" fmla="*/ 676688 h 5085392"/>
              <a:gd name="connsiteX8" fmla="*/ 2558783 w 4801077"/>
              <a:gd name="connsiteY8" fmla="*/ 408 h 5085392"/>
              <a:gd name="connsiteX0" fmla="*/ 2558783 w 4801811"/>
              <a:gd name="connsiteY0" fmla="*/ 408 h 5281687"/>
              <a:gd name="connsiteX1" fmla="*/ 3907953 w 4801811"/>
              <a:gd name="connsiteY1" fmla="*/ 443183 h 5281687"/>
              <a:gd name="connsiteX2" fmla="*/ 4760478 w 4801811"/>
              <a:gd name="connsiteY2" fmla="*/ 1709485 h 5281687"/>
              <a:gd name="connsiteX3" fmla="*/ 4651817 w 4801811"/>
              <a:gd name="connsiteY3" fmla="*/ 4122731 h 5281687"/>
              <a:gd name="connsiteX4" fmla="*/ 3905311 w 4801811"/>
              <a:gd name="connsiteY4" fmla="*/ 5235782 h 5281687"/>
              <a:gd name="connsiteX5" fmla="*/ 1099105 w 4801811"/>
              <a:gd name="connsiteY5" fmla="*/ 4460815 h 5281687"/>
              <a:gd name="connsiteX6" fmla="*/ 41023 w 4801811"/>
              <a:gd name="connsiteY6" fmla="*/ 3037483 h 5281687"/>
              <a:gd name="connsiteX7" fmla="*/ 507755 w 4801811"/>
              <a:gd name="connsiteY7" fmla="*/ 676688 h 5281687"/>
              <a:gd name="connsiteX8" fmla="*/ 2558783 w 4801811"/>
              <a:gd name="connsiteY8" fmla="*/ 408 h 5281687"/>
              <a:gd name="connsiteX0" fmla="*/ 2555058 w 4798086"/>
              <a:gd name="connsiteY0" fmla="*/ 408 h 5281687"/>
              <a:gd name="connsiteX1" fmla="*/ 3904228 w 4798086"/>
              <a:gd name="connsiteY1" fmla="*/ 443183 h 5281687"/>
              <a:gd name="connsiteX2" fmla="*/ 4756753 w 4798086"/>
              <a:gd name="connsiteY2" fmla="*/ 1709485 h 5281687"/>
              <a:gd name="connsiteX3" fmla="*/ 4648092 w 4798086"/>
              <a:gd name="connsiteY3" fmla="*/ 4122731 h 5281687"/>
              <a:gd name="connsiteX4" fmla="*/ 3901586 w 4798086"/>
              <a:gd name="connsiteY4" fmla="*/ 5235782 h 5281687"/>
              <a:gd name="connsiteX5" fmla="*/ 1095380 w 4798086"/>
              <a:gd name="connsiteY5" fmla="*/ 4460815 h 5281687"/>
              <a:gd name="connsiteX6" fmla="*/ 37298 w 4798086"/>
              <a:gd name="connsiteY6" fmla="*/ 3037483 h 5281687"/>
              <a:gd name="connsiteX7" fmla="*/ 537918 w 4798086"/>
              <a:gd name="connsiteY7" fmla="*/ 437112 h 5281687"/>
              <a:gd name="connsiteX8" fmla="*/ 2555058 w 4798086"/>
              <a:gd name="connsiteY8" fmla="*/ 408 h 5281687"/>
              <a:gd name="connsiteX0" fmla="*/ 2417484 w 4796063"/>
              <a:gd name="connsiteY0" fmla="*/ 237 h 5505635"/>
              <a:gd name="connsiteX1" fmla="*/ 3902205 w 4796063"/>
              <a:gd name="connsiteY1" fmla="*/ 667131 h 5505635"/>
              <a:gd name="connsiteX2" fmla="*/ 4754730 w 4796063"/>
              <a:gd name="connsiteY2" fmla="*/ 1933433 h 5505635"/>
              <a:gd name="connsiteX3" fmla="*/ 4646069 w 4796063"/>
              <a:gd name="connsiteY3" fmla="*/ 4346679 h 5505635"/>
              <a:gd name="connsiteX4" fmla="*/ 3899563 w 4796063"/>
              <a:gd name="connsiteY4" fmla="*/ 5459730 h 5505635"/>
              <a:gd name="connsiteX5" fmla="*/ 1093357 w 4796063"/>
              <a:gd name="connsiteY5" fmla="*/ 4684763 h 5505635"/>
              <a:gd name="connsiteX6" fmla="*/ 35275 w 4796063"/>
              <a:gd name="connsiteY6" fmla="*/ 3261431 h 5505635"/>
              <a:gd name="connsiteX7" fmla="*/ 535895 w 4796063"/>
              <a:gd name="connsiteY7" fmla="*/ 661060 h 5505635"/>
              <a:gd name="connsiteX8" fmla="*/ 2417484 w 4796063"/>
              <a:gd name="connsiteY8" fmla="*/ 237 h 5505635"/>
              <a:gd name="connsiteX0" fmla="*/ 2417484 w 4796063"/>
              <a:gd name="connsiteY0" fmla="*/ 237 h 5505635"/>
              <a:gd name="connsiteX1" fmla="*/ 3902205 w 4796063"/>
              <a:gd name="connsiteY1" fmla="*/ 667131 h 5505635"/>
              <a:gd name="connsiteX2" fmla="*/ 4754730 w 4796063"/>
              <a:gd name="connsiteY2" fmla="*/ 1933433 h 5505635"/>
              <a:gd name="connsiteX3" fmla="*/ 4646069 w 4796063"/>
              <a:gd name="connsiteY3" fmla="*/ 4346679 h 5505635"/>
              <a:gd name="connsiteX4" fmla="*/ 3899563 w 4796063"/>
              <a:gd name="connsiteY4" fmla="*/ 5459730 h 5505635"/>
              <a:gd name="connsiteX5" fmla="*/ 1093357 w 4796063"/>
              <a:gd name="connsiteY5" fmla="*/ 4684763 h 5505635"/>
              <a:gd name="connsiteX6" fmla="*/ 35275 w 4796063"/>
              <a:gd name="connsiteY6" fmla="*/ 3261431 h 5505635"/>
              <a:gd name="connsiteX7" fmla="*/ 535895 w 4796063"/>
              <a:gd name="connsiteY7" fmla="*/ 661060 h 5505635"/>
              <a:gd name="connsiteX8" fmla="*/ 2417484 w 4796063"/>
              <a:gd name="connsiteY8" fmla="*/ 237 h 5505635"/>
              <a:gd name="connsiteX0" fmla="*/ 2486248 w 4797051"/>
              <a:gd name="connsiteY0" fmla="*/ 309 h 5382055"/>
              <a:gd name="connsiteX1" fmla="*/ 3903193 w 4797051"/>
              <a:gd name="connsiteY1" fmla="*/ 543551 h 5382055"/>
              <a:gd name="connsiteX2" fmla="*/ 4755718 w 4797051"/>
              <a:gd name="connsiteY2" fmla="*/ 1809853 h 5382055"/>
              <a:gd name="connsiteX3" fmla="*/ 4647057 w 4797051"/>
              <a:gd name="connsiteY3" fmla="*/ 4223099 h 5382055"/>
              <a:gd name="connsiteX4" fmla="*/ 3900551 w 4797051"/>
              <a:gd name="connsiteY4" fmla="*/ 5336150 h 5382055"/>
              <a:gd name="connsiteX5" fmla="*/ 1094345 w 4797051"/>
              <a:gd name="connsiteY5" fmla="*/ 4561183 h 5382055"/>
              <a:gd name="connsiteX6" fmla="*/ 36263 w 4797051"/>
              <a:gd name="connsiteY6" fmla="*/ 3137851 h 5382055"/>
              <a:gd name="connsiteX7" fmla="*/ 536883 w 4797051"/>
              <a:gd name="connsiteY7" fmla="*/ 537480 h 5382055"/>
              <a:gd name="connsiteX8" fmla="*/ 2486248 w 4797051"/>
              <a:gd name="connsiteY8" fmla="*/ 309 h 5382055"/>
              <a:gd name="connsiteX0" fmla="*/ 2478737 w 4789540"/>
              <a:gd name="connsiteY0" fmla="*/ 309 h 5382055"/>
              <a:gd name="connsiteX1" fmla="*/ 3895682 w 4789540"/>
              <a:gd name="connsiteY1" fmla="*/ 543551 h 5382055"/>
              <a:gd name="connsiteX2" fmla="*/ 4748207 w 4789540"/>
              <a:gd name="connsiteY2" fmla="*/ 1809853 h 5382055"/>
              <a:gd name="connsiteX3" fmla="*/ 4639546 w 4789540"/>
              <a:gd name="connsiteY3" fmla="*/ 4223099 h 5382055"/>
              <a:gd name="connsiteX4" fmla="*/ 3893040 w 4789540"/>
              <a:gd name="connsiteY4" fmla="*/ 5336150 h 5382055"/>
              <a:gd name="connsiteX5" fmla="*/ 1086834 w 4789540"/>
              <a:gd name="connsiteY5" fmla="*/ 4561183 h 5382055"/>
              <a:gd name="connsiteX6" fmla="*/ 28752 w 4789540"/>
              <a:gd name="connsiteY6" fmla="*/ 3137851 h 5382055"/>
              <a:gd name="connsiteX7" fmla="*/ 529372 w 4789540"/>
              <a:gd name="connsiteY7" fmla="*/ 537480 h 5382055"/>
              <a:gd name="connsiteX8" fmla="*/ 2478737 w 4789540"/>
              <a:gd name="connsiteY8" fmla="*/ 309 h 5382055"/>
              <a:gd name="connsiteX0" fmla="*/ 2478737 w 4789540"/>
              <a:gd name="connsiteY0" fmla="*/ 161 h 5381907"/>
              <a:gd name="connsiteX1" fmla="*/ 4397222 w 4789540"/>
              <a:gd name="connsiteY1" fmla="*/ 922088 h 5381907"/>
              <a:gd name="connsiteX2" fmla="*/ 4748207 w 4789540"/>
              <a:gd name="connsiteY2" fmla="*/ 1809705 h 5381907"/>
              <a:gd name="connsiteX3" fmla="*/ 4639546 w 4789540"/>
              <a:gd name="connsiteY3" fmla="*/ 4222951 h 5381907"/>
              <a:gd name="connsiteX4" fmla="*/ 3893040 w 4789540"/>
              <a:gd name="connsiteY4" fmla="*/ 5336002 h 5381907"/>
              <a:gd name="connsiteX5" fmla="*/ 1086834 w 4789540"/>
              <a:gd name="connsiteY5" fmla="*/ 4561035 h 5381907"/>
              <a:gd name="connsiteX6" fmla="*/ 28752 w 4789540"/>
              <a:gd name="connsiteY6" fmla="*/ 3137703 h 5381907"/>
              <a:gd name="connsiteX7" fmla="*/ 529372 w 4789540"/>
              <a:gd name="connsiteY7" fmla="*/ 537332 h 5381907"/>
              <a:gd name="connsiteX8" fmla="*/ 2478737 w 4789540"/>
              <a:gd name="connsiteY8" fmla="*/ 161 h 5381907"/>
              <a:gd name="connsiteX0" fmla="*/ 2478737 w 4951182"/>
              <a:gd name="connsiteY0" fmla="*/ 161 h 5381907"/>
              <a:gd name="connsiteX1" fmla="*/ 4397222 w 4951182"/>
              <a:gd name="connsiteY1" fmla="*/ 922088 h 5381907"/>
              <a:gd name="connsiteX2" fmla="*/ 4931201 w 4951182"/>
              <a:gd name="connsiteY2" fmla="*/ 2412509 h 5381907"/>
              <a:gd name="connsiteX3" fmla="*/ 4639546 w 4951182"/>
              <a:gd name="connsiteY3" fmla="*/ 4222951 h 5381907"/>
              <a:gd name="connsiteX4" fmla="*/ 3893040 w 4951182"/>
              <a:gd name="connsiteY4" fmla="*/ 5336002 h 5381907"/>
              <a:gd name="connsiteX5" fmla="*/ 1086834 w 4951182"/>
              <a:gd name="connsiteY5" fmla="*/ 4561035 h 5381907"/>
              <a:gd name="connsiteX6" fmla="*/ 28752 w 4951182"/>
              <a:gd name="connsiteY6" fmla="*/ 3137703 h 5381907"/>
              <a:gd name="connsiteX7" fmla="*/ 529372 w 4951182"/>
              <a:gd name="connsiteY7" fmla="*/ 537332 h 5381907"/>
              <a:gd name="connsiteX8" fmla="*/ 2478737 w 4951182"/>
              <a:gd name="connsiteY8" fmla="*/ 161 h 5381907"/>
              <a:gd name="connsiteX0" fmla="*/ 2478737 w 4951182"/>
              <a:gd name="connsiteY0" fmla="*/ 161 h 5381907"/>
              <a:gd name="connsiteX1" fmla="*/ 4397222 w 4951182"/>
              <a:gd name="connsiteY1" fmla="*/ 922088 h 5381907"/>
              <a:gd name="connsiteX2" fmla="*/ 4931201 w 4951182"/>
              <a:gd name="connsiteY2" fmla="*/ 2412509 h 5381907"/>
              <a:gd name="connsiteX3" fmla="*/ 4639546 w 4951182"/>
              <a:gd name="connsiteY3" fmla="*/ 4222951 h 5381907"/>
              <a:gd name="connsiteX4" fmla="*/ 3893040 w 4951182"/>
              <a:gd name="connsiteY4" fmla="*/ 5336002 h 5381907"/>
              <a:gd name="connsiteX5" fmla="*/ 1086834 w 4951182"/>
              <a:gd name="connsiteY5" fmla="*/ 4561035 h 5381907"/>
              <a:gd name="connsiteX6" fmla="*/ 28752 w 4951182"/>
              <a:gd name="connsiteY6" fmla="*/ 3137703 h 5381907"/>
              <a:gd name="connsiteX7" fmla="*/ 529372 w 4951182"/>
              <a:gd name="connsiteY7" fmla="*/ 537332 h 5381907"/>
              <a:gd name="connsiteX8" fmla="*/ 2478737 w 4951182"/>
              <a:gd name="connsiteY8" fmla="*/ 161 h 5381907"/>
              <a:gd name="connsiteX0" fmla="*/ 2478737 w 4951182"/>
              <a:gd name="connsiteY0" fmla="*/ 161 h 5381907"/>
              <a:gd name="connsiteX1" fmla="*/ 4397222 w 4951182"/>
              <a:gd name="connsiteY1" fmla="*/ 922088 h 5381907"/>
              <a:gd name="connsiteX2" fmla="*/ 4931201 w 4951182"/>
              <a:gd name="connsiteY2" fmla="*/ 2412509 h 5381907"/>
              <a:gd name="connsiteX3" fmla="*/ 4639546 w 4951182"/>
              <a:gd name="connsiteY3" fmla="*/ 4222951 h 5381907"/>
              <a:gd name="connsiteX4" fmla="*/ 3893040 w 4951182"/>
              <a:gd name="connsiteY4" fmla="*/ 5336002 h 5381907"/>
              <a:gd name="connsiteX5" fmla="*/ 1086834 w 4951182"/>
              <a:gd name="connsiteY5" fmla="*/ 4561035 h 5381907"/>
              <a:gd name="connsiteX6" fmla="*/ 28752 w 4951182"/>
              <a:gd name="connsiteY6" fmla="*/ 3137703 h 5381907"/>
              <a:gd name="connsiteX7" fmla="*/ 529372 w 4951182"/>
              <a:gd name="connsiteY7" fmla="*/ 537332 h 5381907"/>
              <a:gd name="connsiteX8" fmla="*/ 2478737 w 4951182"/>
              <a:gd name="connsiteY8" fmla="*/ 161 h 5381907"/>
              <a:gd name="connsiteX0" fmla="*/ 2478737 w 4951182"/>
              <a:gd name="connsiteY0" fmla="*/ 285 h 5382031"/>
              <a:gd name="connsiteX1" fmla="*/ 4397222 w 4951182"/>
              <a:gd name="connsiteY1" fmla="*/ 922212 h 5382031"/>
              <a:gd name="connsiteX2" fmla="*/ 4931201 w 4951182"/>
              <a:gd name="connsiteY2" fmla="*/ 2412633 h 5382031"/>
              <a:gd name="connsiteX3" fmla="*/ 4639546 w 4951182"/>
              <a:gd name="connsiteY3" fmla="*/ 4223075 h 5382031"/>
              <a:gd name="connsiteX4" fmla="*/ 3893040 w 4951182"/>
              <a:gd name="connsiteY4" fmla="*/ 5336126 h 5382031"/>
              <a:gd name="connsiteX5" fmla="*/ 1086834 w 4951182"/>
              <a:gd name="connsiteY5" fmla="*/ 4561159 h 5382031"/>
              <a:gd name="connsiteX6" fmla="*/ 28752 w 4951182"/>
              <a:gd name="connsiteY6" fmla="*/ 3137827 h 5382031"/>
              <a:gd name="connsiteX7" fmla="*/ 529372 w 4951182"/>
              <a:gd name="connsiteY7" fmla="*/ 537456 h 5382031"/>
              <a:gd name="connsiteX8" fmla="*/ 2478737 w 4951182"/>
              <a:gd name="connsiteY8" fmla="*/ 285 h 5382031"/>
              <a:gd name="connsiteX0" fmla="*/ 2478737 w 4951182"/>
              <a:gd name="connsiteY0" fmla="*/ 277 h 5382023"/>
              <a:gd name="connsiteX1" fmla="*/ 4288781 w 4951182"/>
              <a:gd name="connsiteY1" fmla="*/ 937661 h 5382023"/>
              <a:gd name="connsiteX2" fmla="*/ 4931201 w 4951182"/>
              <a:gd name="connsiteY2" fmla="*/ 2412625 h 5382023"/>
              <a:gd name="connsiteX3" fmla="*/ 4639546 w 4951182"/>
              <a:gd name="connsiteY3" fmla="*/ 4223067 h 5382023"/>
              <a:gd name="connsiteX4" fmla="*/ 3893040 w 4951182"/>
              <a:gd name="connsiteY4" fmla="*/ 5336118 h 5382023"/>
              <a:gd name="connsiteX5" fmla="*/ 1086834 w 4951182"/>
              <a:gd name="connsiteY5" fmla="*/ 4561151 h 5382023"/>
              <a:gd name="connsiteX6" fmla="*/ 28752 w 4951182"/>
              <a:gd name="connsiteY6" fmla="*/ 3137819 h 5382023"/>
              <a:gd name="connsiteX7" fmla="*/ 529372 w 4951182"/>
              <a:gd name="connsiteY7" fmla="*/ 537448 h 5382023"/>
              <a:gd name="connsiteX8" fmla="*/ 2478737 w 4951182"/>
              <a:gd name="connsiteY8" fmla="*/ 277 h 5382023"/>
              <a:gd name="connsiteX0" fmla="*/ 2478737 w 4950052"/>
              <a:gd name="connsiteY0" fmla="*/ 277 h 5250502"/>
              <a:gd name="connsiteX1" fmla="*/ 4288781 w 4950052"/>
              <a:gd name="connsiteY1" fmla="*/ 937661 h 5250502"/>
              <a:gd name="connsiteX2" fmla="*/ 4931201 w 4950052"/>
              <a:gd name="connsiteY2" fmla="*/ 2412625 h 5250502"/>
              <a:gd name="connsiteX3" fmla="*/ 4639546 w 4950052"/>
              <a:gd name="connsiteY3" fmla="*/ 4223067 h 5250502"/>
              <a:gd name="connsiteX4" fmla="*/ 4001481 w 4950052"/>
              <a:gd name="connsiteY4" fmla="*/ 5197009 h 5250502"/>
              <a:gd name="connsiteX5" fmla="*/ 1086834 w 4950052"/>
              <a:gd name="connsiteY5" fmla="*/ 4561151 h 5250502"/>
              <a:gd name="connsiteX6" fmla="*/ 28752 w 4950052"/>
              <a:gd name="connsiteY6" fmla="*/ 3137819 h 5250502"/>
              <a:gd name="connsiteX7" fmla="*/ 529372 w 4950052"/>
              <a:gd name="connsiteY7" fmla="*/ 537448 h 5250502"/>
              <a:gd name="connsiteX8" fmla="*/ 2478737 w 4950052"/>
              <a:gd name="connsiteY8" fmla="*/ 277 h 5250502"/>
              <a:gd name="connsiteX0" fmla="*/ 2478737 w 4942166"/>
              <a:gd name="connsiteY0" fmla="*/ 277 h 5250502"/>
              <a:gd name="connsiteX1" fmla="*/ 4288781 w 4942166"/>
              <a:gd name="connsiteY1" fmla="*/ 937661 h 5250502"/>
              <a:gd name="connsiteX2" fmla="*/ 4931201 w 4942166"/>
              <a:gd name="connsiteY2" fmla="*/ 2412625 h 5250502"/>
              <a:gd name="connsiteX3" fmla="*/ 4639546 w 4942166"/>
              <a:gd name="connsiteY3" fmla="*/ 4223067 h 5250502"/>
              <a:gd name="connsiteX4" fmla="*/ 4001481 w 4942166"/>
              <a:gd name="connsiteY4" fmla="*/ 5197009 h 5250502"/>
              <a:gd name="connsiteX5" fmla="*/ 1086834 w 4942166"/>
              <a:gd name="connsiteY5" fmla="*/ 4561151 h 5250502"/>
              <a:gd name="connsiteX6" fmla="*/ 28752 w 4942166"/>
              <a:gd name="connsiteY6" fmla="*/ 3137819 h 5250502"/>
              <a:gd name="connsiteX7" fmla="*/ 529372 w 4942166"/>
              <a:gd name="connsiteY7" fmla="*/ 537448 h 5250502"/>
              <a:gd name="connsiteX8" fmla="*/ 2478737 w 4942166"/>
              <a:gd name="connsiteY8" fmla="*/ 277 h 5250502"/>
              <a:gd name="connsiteX0" fmla="*/ 2478737 w 4931201"/>
              <a:gd name="connsiteY0" fmla="*/ 277 h 5250502"/>
              <a:gd name="connsiteX1" fmla="*/ 4288781 w 4931201"/>
              <a:gd name="connsiteY1" fmla="*/ 937661 h 5250502"/>
              <a:gd name="connsiteX2" fmla="*/ 4931201 w 4931201"/>
              <a:gd name="connsiteY2" fmla="*/ 2412625 h 5250502"/>
              <a:gd name="connsiteX3" fmla="*/ 4639546 w 4931201"/>
              <a:gd name="connsiteY3" fmla="*/ 4223067 h 5250502"/>
              <a:gd name="connsiteX4" fmla="*/ 4001481 w 4931201"/>
              <a:gd name="connsiteY4" fmla="*/ 5197009 h 5250502"/>
              <a:gd name="connsiteX5" fmla="*/ 1086834 w 4931201"/>
              <a:gd name="connsiteY5" fmla="*/ 4561151 h 5250502"/>
              <a:gd name="connsiteX6" fmla="*/ 28752 w 4931201"/>
              <a:gd name="connsiteY6" fmla="*/ 3137819 h 5250502"/>
              <a:gd name="connsiteX7" fmla="*/ 529372 w 4931201"/>
              <a:gd name="connsiteY7" fmla="*/ 537448 h 5250502"/>
              <a:gd name="connsiteX8" fmla="*/ 2478737 w 4931201"/>
              <a:gd name="connsiteY8" fmla="*/ 277 h 5250502"/>
              <a:gd name="connsiteX0" fmla="*/ 2478737 w 4859887"/>
              <a:gd name="connsiteY0" fmla="*/ 277 h 5250502"/>
              <a:gd name="connsiteX1" fmla="*/ 4288781 w 4859887"/>
              <a:gd name="connsiteY1" fmla="*/ 937661 h 5250502"/>
              <a:gd name="connsiteX2" fmla="*/ 4859887 w 4859887"/>
              <a:gd name="connsiteY2" fmla="*/ 2384279 h 5250502"/>
              <a:gd name="connsiteX3" fmla="*/ 4639546 w 4859887"/>
              <a:gd name="connsiteY3" fmla="*/ 4223067 h 5250502"/>
              <a:gd name="connsiteX4" fmla="*/ 4001481 w 4859887"/>
              <a:gd name="connsiteY4" fmla="*/ 5197009 h 5250502"/>
              <a:gd name="connsiteX5" fmla="*/ 1086834 w 4859887"/>
              <a:gd name="connsiteY5" fmla="*/ 4561151 h 5250502"/>
              <a:gd name="connsiteX6" fmla="*/ 28752 w 4859887"/>
              <a:gd name="connsiteY6" fmla="*/ 3137819 h 5250502"/>
              <a:gd name="connsiteX7" fmla="*/ 529372 w 4859887"/>
              <a:gd name="connsiteY7" fmla="*/ 537448 h 5250502"/>
              <a:gd name="connsiteX8" fmla="*/ 2478737 w 4859887"/>
              <a:gd name="connsiteY8" fmla="*/ 277 h 5250502"/>
              <a:gd name="connsiteX0" fmla="*/ 2478737 w 4859887"/>
              <a:gd name="connsiteY0" fmla="*/ 238 h 5250463"/>
              <a:gd name="connsiteX1" fmla="*/ 4171860 w 4859887"/>
              <a:gd name="connsiteY1" fmla="*/ 1012257 h 5250463"/>
              <a:gd name="connsiteX2" fmla="*/ 4859887 w 4859887"/>
              <a:gd name="connsiteY2" fmla="*/ 2384240 h 5250463"/>
              <a:gd name="connsiteX3" fmla="*/ 4639546 w 4859887"/>
              <a:gd name="connsiteY3" fmla="*/ 4223028 h 5250463"/>
              <a:gd name="connsiteX4" fmla="*/ 4001481 w 4859887"/>
              <a:gd name="connsiteY4" fmla="*/ 5196970 h 5250463"/>
              <a:gd name="connsiteX5" fmla="*/ 1086834 w 4859887"/>
              <a:gd name="connsiteY5" fmla="*/ 4561112 h 5250463"/>
              <a:gd name="connsiteX6" fmla="*/ 28752 w 4859887"/>
              <a:gd name="connsiteY6" fmla="*/ 3137780 h 5250463"/>
              <a:gd name="connsiteX7" fmla="*/ 529372 w 4859887"/>
              <a:gd name="connsiteY7" fmla="*/ 537409 h 5250463"/>
              <a:gd name="connsiteX8" fmla="*/ 2478737 w 4859887"/>
              <a:gd name="connsiteY8" fmla="*/ 238 h 5250463"/>
              <a:gd name="connsiteX0" fmla="*/ 2379364 w 4865880"/>
              <a:gd name="connsiteY0" fmla="*/ 266 h 5193853"/>
              <a:gd name="connsiteX1" fmla="*/ 4177853 w 4865880"/>
              <a:gd name="connsiteY1" fmla="*/ 955647 h 5193853"/>
              <a:gd name="connsiteX2" fmla="*/ 4865880 w 4865880"/>
              <a:gd name="connsiteY2" fmla="*/ 2327630 h 5193853"/>
              <a:gd name="connsiteX3" fmla="*/ 4645539 w 4865880"/>
              <a:gd name="connsiteY3" fmla="*/ 4166418 h 5193853"/>
              <a:gd name="connsiteX4" fmla="*/ 4007474 w 4865880"/>
              <a:gd name="connsiteY4" fmla="*/ 5140360 h 5193853"/>
              <a:gd name="connsiteX5" fmla="*/ 1092827 w 4865880"/>
              <a:gd name="connsiteY5" fmla="*/ 4504502 h 5193853"/>
              <a:gd name="connsiteX6" fmla="*/ 34745 w 4865880"/>
              <a:gd name="connsiteY6" fmla="*/ 3081170 h 5193853"/>
              <a:gd name="connsiteX7" fmla="*/ 535365 w 4865880"/>
              <a:gd name="connsiteY7" fmla="*/ 480799 h 5193853"/>
              <a:gd name="connsiteX8" fmla="*/ 2379364 w 4865880"/>
              <a:gd name="connsiteY8" fmla="*/ 266 h 5193853"/>
              <a:gd name="connsiteX0" fmla="*/ 2374524 w 4861040"/>
              <a:gd name="connsiteY0" fmla="*/ 266 h 5193853"/>
              <a:gd name="connsiteX1" fmla="*/ 4173013 w 4861040"/>
              <a:gd name="connsiteY1" fmla="*/ 955647 h 5193853"/>
              <a:gd name="connsiteX2" fmla="*/ 4861040 w 4861040"/>
              <a:gd name="connsiteY2" fmla="*/ 2327630 h 5193853"/>
              <a:gd name="connsiteX3" fmla="*/ 4640699 w 4861040"/>
              <a:gd name="connsiteY3" fmla="*/ 4166418 h 5193853"/>
              <a:gd name="connsiteX4" fmla="*/ 4002634 w 4861040"/>
              <a:gd name="connsiteY4" fmla="*/ 5140360 h 5193853"/>
              <a:gd name="connsiteX5" fmla="*/ 1087987 w 4861040"/>
              <a:gd name="connsiteY5" fmla="*/ 4504502 h 5193853"/>
              <a:gd name="connsiteX6" fmla="*/ 29905 w 4861040"/>
              <a:gd name="connsiteY6" fmla="*/ 3081170 h 5193853"/>
              <a:gd name="connsiteX7" fmla="*/ 530525 w 4861040"/>
              <a:gd name="connsiteY7" fmla="*/ 480799 h 5193853"/>
              <a:gd name="connsiteX8" fmla="*/ 2374524 w 4861040"/>
              <a:gd name="connsiteY8" fmla="*/ 266 h 5193853"/>
              <a:gd name="connsiteX0" fmla="*/ 2374524 w 4861040"/>
              <a:gd name="connsiteY0" fmla="*/ 266 h 5198945"/>
              <a:gd name="connsiteX1" fmla="*/ 4173013 w 4861040"/>
              <a:gd name="connsiteY1" fmla="*/ 955647 h 5198945"/>
              <a:gd name="connsiteX2" fmla="*/ 4861040 w 4861040"/>
              <a:gd name="connsiteY2" fmla="*/ 2327630 h 5198945"/>
              <a:gd name="connsiteX3" fmla="*/ 4640699 w 4861040"/>
              <a:gd name="connsiteY3" fmla="*/ 4166418 h 5198945"/>
              <a:gd name="connsiteX4" fmla="*/ 4002634 w 4861040"/>
              <a:gd name="connsiteY4" fmla="*/ 5140360 h 5198945"/>
              <a:gd name="connsiteX5" fmla="*/ 971544 w 4861040"/>
              <a:gd name="connsiteY5" fmla="*/ 4566776 h 5198945"/>
              <a:gd name="connsiteX6" fmla="*/ 29905 w 4861040"/>
              <a:gd name="connsiteY6" fmla="*/ 3081170 h 5198945"/>
              <a:gd name="connsiteX7" fmla="*/ 530525 w 4861040"/>
              <a:gd name="connsiteY7" fmla="*/ 480799 h 5198945"/>
              <a:gd name="connsiteX8" fmla="*/ 2374524 w 4861040"/>
              <a:gd name="connsiteY8" fmla="*/ 266 h 5198945"/>
              <a:gd name="connsiteX0" fmla="*/ 2374524 w 4861040"/>
              <a:gd name="connsiteY0" fmla="*/ 266 h 5413195"/>
              <a:gd name="connsiteX1" fmla="*/ 4173013 w 4861040"/>
              <a:gd name="connsiteY1" fmla="*/ 955647 h 5413195"/>
              <a:gd name="connsiteX2" fmla="*/ 4861040 w 4861040"/>
              <a:gd name="connsiteY2" fmla="*/ 2327630 h 5413195"/>
              <a:gd name="connsiteX3" fmla="*/ 4640699 w 4861040"/>
              <a:gd name="connsiteY3" fmla="*/ 4166418 h 5413195"/>
              <a:gd name="connsiteX4" fmla="*/ 3849039 w 4861040"/>
              <a:gd name="connsiteY4" fmla="*/ 5367963 h 5413195"/>
              <a:gd name="connsiteX5" fmla="*/ 971544 w 4861040"/>
              <a:gd name="connsiteY5" fmla="*/ 4566776 h 5413195"/>
              <a:gd name="connsiteX6" fmla="*/ 29905 w 4861040"/>
              <a:gd name="connsiteY6" fmla="*/ 3081170 h 5413195"/>
              <a:gd name="connsiteX7" fmla="*/ 530525 w 4861040"/>
              <a:gd name="connsiteY7" fmla="*/ 480799 h 5413195"/>
              <a:gd name="connsiteX8" fmla="*/ 2374524 w 4861040"/>
              <a:gd name="connsiteY8" fmla="*/ 266 h 5413195"/>
              <a:gd name="connsiteX0" fmla="*/ 2374524 w 4861040"/>
              <a:gd name="connsiteY0" fmla="*/ 266 h 5413195"/>
              <a:gd name="connsiteX1" fmla="*/ 4173013 w 4861040"/>
              <a:gd name="connsiteY1" fmla="*/ 955647 h 5413195"/>
              <a:gd name="connsiteX2" fmla="*/ 4861040 w 4861040"/>
              <a:gd name="connsiteY2" fmla="*/ 2327630 h 5413195"/>
              <a:gd name="connsiteX3" fmla="*/ 4522787 w 4861040"/>
              <a:gd name="connsiteY3" fmla="*/ 4172888 h 5413195"/>
              <a:gd name="connsiteX4" fmla="*/ 3849039 w 4861040"/>
              <a:gd name="connsiteY4" fmla="*/ 5367963 h 5413195"/>
              <a:gd name="connsiteX5" fmla="*/ 971544 w 4861040"/>
              <a:gd name="connsiteY5" fmla="*/ 4566776 h 5413195"/>
              <a:gd name="connsiteX6" fmla="*/ 29905 w 4861040"/>
              <a:gd name="connsiteY6" fmla="*/ 3081170 h 5413195"/>
              <a:gd name="connsiteX7" fmla="*/ 530525 w 4861040"/>
              <a:gd name="connsiteY7" fmla="*/ 480799 h 5413195"/>
              <a:gd name="connsiteX8" fmla="*/ 2374524 w 4861040"/>
              <a:gd name="connsiteY8" fmla="*/ 266 h 5413195"/>
              <a:gd name="connsiteX0" fmla="*/ 2374524 w 4861040"/>
              <a:gd name="connsiteY0" fmla="*/ 266 h 5392378"/>
              <a:gd name="connsiteX1" fmla="*/ 4173013 w 4861040"/>
              <a:gd name="connsiteY1" fmla="*/ 955647 h 5392378"/>
              <a:gd name="connsiteX2" fmla="*/ 4861040 w 4861040"/>
              <a:gd name="connsiteY2" fmla="*/ 2327630 h 5392378"/>
              <a:gd name="connsiteX3" fmla="*/ 4522787 w 4861040"/>
              <a:gd name="connsiteY3" fmla="*/ 4172888 h 5392378"/>
              <a:gd name="connsiteX4" fmla="*/ 3849039 w 4861040"/>
              <a:gd name="connsiteY4" fmla="*/ 5367963 h 5392378"/>
              <a:gd name="connsiteX5" fmla="*/ 971544 w 4861040"/>
              <a:gd name="connsiteY5" fmla="*/ 4566776 h 5392378"/>
              <a:gd name="connsiteX6" fmla="*/ 29905 w 4861040"/>
              <a:gd name="connsiteY6" fmla="*/ 3081170 h 5392378"/>
              <a:gd name="connsiteX7" fmla="*/ 530525 w 4861040"/>
              <a:gd name="connsiteY7" fmla="*/ 480799 h 5392378"/>
              <a:gd name="connsiteX8" fmla="*/ 2374524 w 4861040"/>
              <a:gd name="connsiteY8" fmla="*/ 266 h 5392378"/>
              <a:gd name="connsiteX0" fmla="*/ 2374524 w 4861040"/>
              <a:gd name="connsiteY0" fmla="*/ 266 h 5391869"/>
              <a:gd name="connsiteX1" fmla="*/ 4173013 w 4861040"/>
              <a:gd name="connsiteY1" fmla="*/ 955647 h 5391869"/>
              <a:gd name="connsiteX2" fmla="*/ 4861040 w 4861040"/>
              <a:gd name="connsiteY2" fmla="*/ 2327630 h 5391869"/>
              <a:gd name="connsiteX3" fmla="*/ 4522787 w 4861040"/>
              <a:gd name="connsiteY3" fmla="*/ 4172888 h 5391869"/>
              <a:gd name="connsiteX4" fmla="*/ 3849039 w 4861040"/>
              <a:gd name="connsiteY4" fmla="*/ 5367963 h 5391869"/>
              <a:gd name="connsiteX5" fmla="*/ 971544 w 4861040"/>
              <a:gd name="connsiteY5" fmla="*/ 4566776 h 5391869"/>
              <a:gd name="connsiteX6" fmla="*/ 29905 w 4861040"/>
              <a:gd name="connsiteY6" fmla="*/ 3081170 h 5391869"/>
              <a:gd name="connsiteX7" fmla="*/ 530525 w 4861040"/>
              <a:gd name="connsiteY7" fmla="*/ 480799 h 5391869"/>
              <a:gd name="connsiteX8" fmla="*/ 2374524 w 4861040"/>
              <a:gd name="connsiteY8" fmla="*/ 266 h 5391869"/>
              <a:gd name="connsiteX0" fmla="*/ 2374524 w 4861040"/>
              <a:gd name="connsiteY0" fmla="*/ 266 h 5390924"/>
              <a:gd name="connsiteX1" fmla="*/ 4173013 w 4861040"/>
              <a:gd name="connsiteY1" fmla="*/ 955647 h 5390924"/>
              <a:gd name="connsiteX2" fmla="*/ 4861040 w 4861040"/>
              <a:gd name="connsiteY2" fmla="*/ 2327630 h 5390924"/>
              <a:gd name="connsiteX3" fmla="*/ 4522787 w 4861040"/>
              <a:gd name="connsiteY3" fmla="*/ 4172888 h 5390924"/>
              <a:gd name="connsiteX4" fmla="*/ 3849039 w 4861040"/>
              <a:gd name="connsiteY4" fmla="*/ 5367963 h 5390924"/>
              <a:gd name="connsiteX5" fmla="*/ 960009 w 4861040"/>
              <a:gd name="connsiteY5" fmla="*/ 4537301 h 5390924"/>
              <a:gd name="connsiteX6" fmla="*/ 29905 w 4861040"/>
              <a:gd name="connsiteY6" fmla="*/ 3081170 h 5390924"/>
              <a:gd name="connsiteX7" fmla="*/ 530525 w 4861040"/>
              <a:gd name="connsiteY7" fmla="*/ 480799 h 5390924"/>
              <a:gd name="connsiteX8" fmla="*/ 2374524 w 4861040"/>
              <a:gd name="connsiteY8" fmla="*/ 266 h 5390924"/>
              <a:gd name="connsiteX0" fmla="*/ 2374524 w 4861040"/>
              <a:gd name="connsiteY0" fmla="*/ 266 h 5390924"/>
              <a:gd name="connsiteX1" fmla="*/ 4173013 w 4861040"/>
              <a:gd name="connsiteY1" fmla="*/ 955647 h 5390924"/>
              <a:gd name="connsiteX2" fmla="*/ 4861040 w 4861040"/>
              <a:gd name="connsiteY2" fmla="*/ 2327630 h 5390924"/>
              <a:gd name="connsiteX3" fmla="*/ 4522787 w 4861040"/>
              <a:gd name="connsiteY3" fmla="*/ 4172888 h 5390924"/>
              <a:gd name="connsiteX4" fmla="*/ 3849039 w 4861040"/>
              <a:gd name="connsiteY4" fmla="*/ 5367963 h 5390924"/>
              <a:gd name="connsiteX5" fmla="*/ 960009 w 4861040"/>
              <a:gd name="connsiteY5" fmla="*/ 4537301 h 5390924"/>
              <a:gd name="connsiteX6" fmla="*/ 29905 w 4861040"/>
              <a:gd name="connsiteY6" fmla="*/ 3081170 h 5390924"/>
              <a:gd name="connsiteX7" fmla="*/ 530525 w 4861040"/>
              <a:gd name="connsiteY7" fmla="*/ 480799 h 5390924"/>
              <a:gd name="connsiteX8" fmla="*/ 2374524 w 4861040"/>
              <a:gd name="connsiteY8" fmla="*/ 266 h 5390924"/>
              <a:gd name="connsiteX0" fmla="*/ 2374524 w 4861040"/>
              <a:gd name="connsiteY0" fmla="*/ 266 h 5390924"/>
              <a:gd name="connsiteX1" fmla="*/ 4173013 w 4861040"/>
              <a:gd name="connsiteY1" fmla="*/ 955647 h 5390924"/>
              <a:gd name="connsiteX2" fmla="*/ 4861040 w 4861040"/>
              <a:gd name="connsiteY2" fmla="*/ 2327630 h 5390924"/>
              <a:gd name="connsiteX3" fmla="*/ 4522787 w 4861040"/>
              <a:gd name="connsiteY3" fmla="*/ 4172888 h 5390924"/>
              <a:gd name="connsiteX4" fmla="*/ 3849039 w 4861040"/>
              <a:gd name="connsiteY4" fmla="*/ 5367963 h 5390924"/>
              <a:gd name="connsiteX5" fmla="*/ 960009 w 4861040"/>
              <a:gd name="connsiteY5" fmla="*/ 4537301 h 5390924"/>
              <a:gd name="connsiteX6" fmla="*/ 29905 w 4861040"/>
              <a:gd name="connsiteY6" fmla="*/ 3081170 h 5390924"/>
              <a:gd name="connsiteX7" fmla="*/ 530525 w 4861040"/>
              <a:gd name="connsiteY7" fmla="*/ 480799 h 5390924"/>
              <a:gd name="connsiteX8" fmla="*/ 2374524 w 4861040"/>
              <a:gd name="connsiteY8" fmla="*/ 266 h 5390924"/>
              <a:gd name="connsiteX0" fmla="*/ 2374524 w 4861040"/>
              <a:gd name="connsiteY0" fmla="*/ 266 h 5321484"/>
              <a:gd name="connsiteX1" fmla="*/ 4173013 w 4861040"/>
              <a:gd name="connsiteY1" fmla="*/ 955647 h 5321484"/>
              <a:gd name="connsiteX2" fmla="*/ 4861040 w 4861040"/>
              <a:gd name="connsiteY2" fmla="*/ 2327630 h 5321484"/>
              <a:gd name="connsiteX3" fmla="*/ 4522787 w 4861040"/>
              <a:gd name="connsiteY3" fmla="*/ 4172888 h 5321484"/>
              <a:gd name="connsiteX4" fmla="*/ 3636931 w 4861040"/>
              <a:gd name="connsiteY4" fmla="*/ 5295944 h 5321484"/>
              <a:gd name="connsiteX5" fmla="*/ 960009 w 4861040"/>
              <a:gd name="connsiteY5" fmla="*/ 4537301 h 5321484"/>
              <a:gd name="connsiteX6" fmla="*/ 29905 w 4861040"/>
              <a:gd name="connsiteY6" fmla="*/ 3081170 h 5321484"/>
              <a:gd name="connsiteX7" fmla="*/ 530525 w 4861040"/>
              <a:gd name="connsiteY7" fmla="*/ 480799 h 5321484"/>
              <a:gd name="connsiteX8" fmla="*/ 2374524 w 4861040"/>
              <a:gd name="connsiteY8" fmla="*/ 266 h 5321484"/>
              <a:gd name="connsiteX0" fmla="*/ 2374524 w 4861040"/>
              <a:gd name="connsiteY0" fmla="*/ 266 h 5278339"/>
              <a:gd name="connsiteX1" fmla="*/ 4173013 w 4861040"/>
              <a:gd name="connsiteY1" fmla="*/ 955647 h 5278339"/>
              <a:gd name="connsiteX2" fmla="*/ 4861040 w 4861040"/>
              <a:gd name="connsiteY2" fmla="*/ 2327630 h 5278339"/>
              <a:gd name="connsiteX3" fmla="*/ 4522787 w 4861040"/>
              <a:gd name="connsiteY3" fmla="*/ 4172888 h 5278339"/>
              <a:gd name="connsiteX4" fmla="*/ 3528378 w 4861040"/>
              <a:gd name="connsiteY4" fmla="*/ 5251295 h 5278339"/>
              <a:gd name="connsiteX5" fmla="*/ 960009 w 4861040"/>
              <a:gd name="connsiteY5" fmla="*/ 4537301 h 5278339"/>
              <a:gd name="connsiteX6" fmla="*/ 29905 w 4861040"/>
              <a:gd name="connsiteY6" fmla="*/ 3081170 h 5278339"/>
              <a:gd name="connsiteX7" fmla="*/ 530525 w 4861040"/>
              <a:gd name="connsiteY7" fmla="*/ 480799 h 5278339"/>
              <a:gd name="connsiteX8" fmla="*/ 2374524 w 4861040"/>
              <a:gd name="connsiteY8" fmla="*/ 266 h 5278339"/>
              <a:gd name="connsiteX0" fmla="*/ 2374524 w 4861040"/>
              <a:gd name="connsiteY0" fmla="*/ 266 h 5278339"/>
              <a:gd name="connsiteX1" fmla="*/ 4173013 w 4861040"/>
              <a:gd name="connsiteY1" fmla="*/ 955647 h 5278339"/>
              <a:gd name="connsiteX2" fmla="*/ 4861040 w 4861040"/>
              <a:gd name="connsiteY2" fmla="*/ 2327630 h 5278339"/>
              <a:gd name="connsiteX3" fmla="*/ 4410826 w 4861040"/>
              <a:gd name="connsiteY3" fmla="*/ 4237100 h 5278339"/>
              <a:gd name="connsiteX4" fmla="*/ 3528378 w 4861040"/>
              <a:gd name="connsiteY4" fmla="*/ 5251295 h 5278339"/>
              <a:gd name="connsiteX5" fmla="*/ 960009 w 4861040"/>
              <a:gd name="connsiteY5" fmla="*/ 4537301 h 5278339"/>
              <a:gd name="connsiteX6" fmla="*/ 29905 w 4861040"/>
              <a:gd name="connsiteY6" fmla="*/ 3081170 h 5278339"/>
              <a:gd name="connsiteX7" fmla="*/ 530525 w 4861040"/>
              <a:gd name="connsiteY7" fmla="*/ 480799 h 5278339"/>
              <a:gd name="connsiteX8" fmla="*/ 2374524 w 4861040"/>
              <a:gd name="connsiteY8" fmla="*/ 266 h 5278339"/>
              <a:gd name="connsiteX0" fmla="*/ 2500038 w 4986554"/>
              <a:gd name="connsiteY0" fmla="*/ 266 h 5278184"/>
              <a:gd name="connsiteX1" fmla="*/ 4298527 w 4986554"/>
              <a:gd name="connsiteY1" fmla="*/ 955647 h 5278184"/>
              <a:gd name="connsiteX2" fmla="*/ 4986554 w 4986554"/>
              <a:gd name="connsiteY2" fmla="*/ 2327630 h 5278184"/>
              <a:gd name="connsiteX3" fmla="*/ 4536340 w 4986554"/>
              <a:gd name="connsiteY3" fmla="*/ 4237100 h 5278184"/>
              <a:gd name="connsiteX4" fmla="*/ 3653892 w 4986554"/>
              <a:gd name="connsiteY4" fmla="*/ 5251295 h 5278184"/>
              <a:gd name="connsiteX5" fmla="*/ 1085523 w 4986554"/>
              <a:gd name="connsiteY5" fmla="*/ 4537301 h 5278184"/>
              <a:gd name="connsiteX6" fmla="*/ 27024 w 4986554"/>
              <a:gd name="connsiteY6" fmla="*/ 3104378 h 5278184"/>
              <a:gd name="connsiteX7" fmla="*/ 656039 w 4986554"/>
              <a:gd name="connsiteY7" fmla="*/ 480799 h 5278184"/>
              <a:gd name="connsiteX8" fmla="*/ 2500038 w 4986554"/>
              <a:gd name="connsiteY8" fmla="*/ 266 h 5278184"/>
              <a:gd name="connsiteX0" fmla="*/ 2500038 w 4986554"/>
              <a:gd name="connsiteY0" fmla="*/ 266 h 5278184"/>
              <a:gd name="connsiteX1" fmla="*/ 4298527 w 4986554"/>
              <a:gd name="connsiteY1" fmla="*/ 955647 h 5278184"/>
              <a:gd name="connsiteX2" fmla="*/ 4986554 w 4986554"/>
              <a:gd name="connsiteY2" fmla="*/ 2327630 h 5278184"/>
              <a:gd name="connsiteX3" fmla="*/ 4536340 w 4986554"/>
              <a:gd name="connsiteY3" fmla="*/ 4237100 h 5278184"/>
              <a:gd name="connsiteX4" fmla="*/ 3653892 w 4986554"/>
              <a:gd name="connsiteY4" fmla="*/ 5251295 h 5278184"/>
              <a:gd name="connsiteX5" fmla="*/ 1085523 w 4986554"/>
              <a:gd name="connsiteY5" fmla="*/ 4537301 h 5278184"/>
              <a:gd name="connsiteX6" fmla="*/ 27024 w 4986554"/>
              <a:gd name="connsiteY6" fmla="*/ 3104378 h 5278184"/>
              <a:gd name="connsiteX7" fmla="*/ 656039 w 4986554"/>
              <a:gd name="connsiteY7" fmla="*/ 480799 h 5278184"/>
              <a:gd name="connsiteX8" fmla="*/ 2500038 w 4986554"/>
              <a:gd name="connsiteY8" fmla="*/ 266 h 5278184"/>
              <a:gd name="connsiteX0" fmla="*/ 2500038 w 4986554"/>
              <a:gd name="connsiteY0" fmla="*/ 266 h 5276010"/>
              <a:gd name="connsiteX1" fmla="*/ 4298527 w 4986554"/>
              <a:gd name="connsiteY1" fmla="*/ 955647 h 5276010"/>
              <a:gd name="connsiteX2" fmla="*/ 4986554 w 4986554"/>
              <a:gd name="connsiteY2" fmla="*/ 2327630 h 5276010"/>
              <a:gd name="connsiteX3" fmla="*/ 4536340 w 4986554"/>
              <a:gd name="connsiteY3" fmla="*/ 4237100 h 5276010"/>
              <a:gd name="connsiteX4" fmla="*/ 3653892 w 4986554"/>
              <a:gd name="connsiteY4" fmla="*/ 5251295 h 5276010"/>
              <a:gd name="connsiteX5" fmla="*/ 1085523 w 4986554"/>
              <a:gd name="connsiteY5" fmla="*/ 4537301 h 5276010"/>
              <a:gd name="connsiteX6" fmla="*/ 27024 w 4986554"/>
              <a:gd name="connsiteY6" fmla="*/ 3104378 h 5276010"/>
              <a:gd name="connsiteX7" fmla="*/ 656039 w 4986554"/>
              <a:gd name="connsiteY7" fmla="*/ 480799 h 5276010"/>
              <a:gd name="connsiteX8" fmla="*/ 2500038 w 4986554"/>
              <a:gd name="connsiteY8" fmla="*/ 266 h 5276010"/>
              <a:gd name="connsiteX0" fmla="*/ 2500038 w 4986554"/>
              <a:gd name="connsiteY0" fmla="*/ 266 h 5289230"/>
              <a:gd name="connsiteX1" fmla="*/ 4298527 w 4986554"/>
              <a:gd name="connsiteY1" fmla="*/ 955647 h 5289230"/>
              <a:gd name="connsiteX2" fmla="*/ 4986554 w 4986554"/>
              <a:gd name="connsiteY2" fmla="*/ 2327630 h 5289230"/>
              <a:gd name="connsiteX3" fmla="*/ 4536340 w 4986554"/>
              <a:gd name="connsiteY3" fmla="*/ 4237100 h 5289230"/>
              <a:gd name="connsiteX4" fmla="*/ 3653892 w 4986554"/>
              <a:gd name="connsiteY4" fmla="*/ 5251295 h 5289230"/>
              <a:gd name="connsiteX5" fmla="*/ 1248739 w 4986554"/>
              <a:gd name="connsiteY5" fmla="*/ 4781649 h 5289230"/>
              <a:gd name="connsiteX6" fmla="*/ 27024 w 4986554"/>
              <a:gd name="connsiteY6" fmla="*/ 3104378 h 5289230"/>
              <a:gd name="connsiteX7" fmla="*/ 656039 w 4986554"/>
              <a:gd name="connsiteY7" fmla="*/ 480799 h 5289230"/>
              <a:gd name="connsiteX8" fmla="*/ 2500038 w 4986554"/>
              <a:gd name="connsiteY8" fmla="*/ 266 h 5289230"/>
              <a:gd name="connsiteX0" fmla="*/ 2500038 w 4986554"/>
              <a:gd name="connsiteY0" fmla="*/ 266 h 5076378"/>
              <a:gd name="connsiteX1" fmla="*/ 4298527 w 4986554"/>
              <a:gd name="connsiteY1" fmla="*/ 955647 h 5076378"/>
              <a:gd name="connsiteX2" fmla="*/ 4986554 w 4986554"/>
              <a:gd name="connsiteY2" fmla="*/ 2327630 h 5076378"/>
              <a:gd name="connsiteX3" fmla="*/ 4536340 w 4986554"/>
              <a:gd name="connsiteY3" fmla="*/ 4237100 h 5076378"/>
              <a:gd name="connsiteX4" fmla="*/ 3407551 w 4986554"/>
              <a:gd name="connsiteY4" fmla="*/ 4994899 h 5076378"/>
              <a:gd name="connsiteX5" fmla="*/ 1248739 w 4986554"/>
              <a:gd name="connsiteY5" fmla="*/ 4781649 h 5076378"/>
              <a:gd name="connsiteX6" fmla="*/ 27024 w 4986554"/>
              <a:gd name="connsiteY6" fmla="*/ 3104378 h 5076378"/>
              <a:gd name="connsiteX7" fmla="*/ 656039 w 4986554"/>
              <a:gd name="connsiteY7" fmla="*/ 480799 h 5076378"/>
              <a:gd name="connsiteX8" fmla="*/ 2500038 w 4986554"/>
              <a:gd name="connsiteY8" fmla="*/ 266 h 5076378"/>
              <a:gd name="connsiteX0" fmla="*/ 2500038 w 4986554"/>
              <a:gd name="connsiteY0" fmla="*/ 266 h 5135416"/>
              <a:gd name="connsiteX1" fmla="*/ 4298527 w 4986554"/>
              <a:gd name="connsiteY1" fmla="*/ 955647 h 5135416"/>
              <a:gd name="connsiteX2" fmla="*/ 4986554 w 4986554"/>
              <a:gd name="connsiteY2" fmla="*/ 2327630 h 5135416"/>
              <a:gd name="connsiteX3" fmla="*/ 4536340 w 4986554"/>
              <a:gd name="connsiteY3" fmla="*/ 4237100 h 5135416"/>
              <a:gd name="connsiteX4" fmla="*/ 3328468 w 4986554"/>
              <a:gd name="connsiteY4" fmla="*/ 5069864 h 5135416"/>
              <a:gd name="connsiteX5" fmla="*/ 1248739 w 4986554"/>
              <a:gd name="connsiteY5" fmla="*/ 4781649 h 5135416"/>
              <a:gd name="connsiteX6" fmla="*/ 27024 w 4986554"/>
              <a:gd name="connsiteY6" fmla="*/ 3104378 h 5135416"/>
              <a:gd name="connsiteX7" fmla="*/ 656039 w 4986554"/>
              <a:gd name="connsiteY7" fmla="*/ 480799 h 5135416"/>
              <a:gd name="connsiteX8" fmla="*/ 2500038 w 4986554"/>
              <a:gd name="connsiteY8" fmla="*/ 266 h 5135416"/>
              <a:gd name="connsiteX0" fmla="*/ 2500038 w 4986554"/>
              <a:gd name="connsiteY0" fmla="*/ 266 h 5135416"/>
              <a:gd name="connsiteX1" fmla="*/ 4298527 w 4986554"/>
              <a:gd name="connsiteY1" fmla="*/ 955647 h 5135416"/>
              <a:gd name="connsiteX2" fmla="*/ 4986554 w 4986554"/>
              <a:gd name="connsiteY2" fmla="*/ 2327630 h 5135416"/>
              <a:gd name="connsiteX3" fmla="*/ 4427393 w 4986554"/>
              <a:gd name="connsiteY3" fmla="*/ 4199661 h 5135416"/>
              <a:gd name="connsiteX4" fmla="*/ 3328468 w 4986554"/>
              <a:gd name="connsiteY4" fmla="*/ 5069864 h 5135416"/>
              <a:gd name="connsiteX5" fmla="*/ 1248739 w 4986554"/>
              <a:gd name="connsiteY5" fmla="*/ 4781649 h 5135416"/>
              <a:gd name="connsiteX6" fmla="*/ 27024 w 4986554"/>
              <a:gd name="connsiteY6" fmla="*/ 3104378 h 5135416"/>
              <a:gd name="connsiteX7" fmla="*/ 656039 w 4986554"/>
              <a:gd name="connsiteY7" fmla="*/ 480799 h 5135416"/>
              <a:gd name="connsiteX8" fmla="*/ 2500038 w 4986554"/>
              <a:gd name="connsiteY8" fmla="*/ 266 h 5135416"/>
              <a:gd name="connsiteX0" fmla="*/ 2500038 w 4986554"/>
              <a:gd name="connsiteY0" fmla="*/ 431 h 5135581"/>
              <a:gd name="connsiteX1" fmla="*/ 4330866 w 4986554"/>
              <a:gd name="connsiteY1" fmla="*/ 771152 h 5135581"/>
              <a:gd name="connsiteX2" fmla="*/ 4986554 w 4986554"/>
              <a:gd name="connsiteY2" fmla="*/ 2327795 h 5135581"/>
              <a:gd name="connsiteX3" fmla="*/ 4427393 w 4986554"/>
              <a:gd name="connsiteY3" fmla="*/ 4199826 h 5135581"/>
              <a:gd name="connsiteX4" fmla="*/ 3328468 w 4986554"/>
              <a:gd name="connsiteY4" fmla="*/ 5070029 h 5135581"/>
              <a:gd name="connsiteX5" fmla="*/ 1248739 w 4986554"/>
              <a:gd name="connsiteY5" fmla="*/ 4781814 h 5135581"/>
              <a:gd name="connsiteX6" fmla="*/ 27024 w 4986554"/>
              <a:gd name="connsiteY6" fmla="*/ 3104543 h 5135581"/>
              <a:gd name="connsiteX7" fmla="*/ 656039 w 4986554"/>
              <a:gd name="connsiteY7" fmla="*/ 480964 h 5135581"/>
              <a:gd name="connsiteX8" fmla="*/ 2500038 w 4986554"/>
              <a:gd name="connsiteY8" fmla="*/ 431 h 5135581"/>
              <a:gd name="connsiteX0" fmla="*/ 2486734 w 4986438"/>
              <a:gd name="connsiteY0" fmla="*/ 292 h 5276163"/>
              <a:gd name="connsiteX1" fmla="*/ 4330750 w 4986438"/>
              <a:gd name="connsiteY1" fmla="*/ 911734 h 5276163"/>
              <a:gd name="connsiteX2" fmla="*/ 4986438 w 4986438"/>
              <a:gd name="connsiteY2" fmla="*/ 2468377 h 5276163"/>
              <a:gd name="connsiteX3" fmla="*/ 4427277 w 4986438"/>
              <a:gd name="connsiteY3" fmla="*/ 4340408 h 5276163"/>
              <a:gd name="connsiteX4" fmla="*/ 3328352 w 4986438"/>
              <a:gd name="connsiteY4" fmla="*/ 5210611 h 5276163"/>
              <a:gd name="connsiteX5" fmla="*/ 1248623 w 4986438"/>
              <a:gd name="connsiteY5" fmla="*/ 4922396 h 5276163"/>
              <a:gd name="connsiteX6" fmla="*/ 26908 w 4986438"/>
              <a:gd name="connsiteY6" fmla="*/ 3245125 h 5276163"/>
              <a:gd name="connsiteX7" fmla="*/ 655923 w 4986438"/>
              <a:gd name="connsiteY7" fmla="*/ 621546 h 5276163"/>
              <a:gd name="connsiteX8" fmla="*/ 2486734 w 4986438"/>
              <a:gd name="connsiteY8" fmla="*/ 292 h 5276163"/>
              <a:gd name="connsiteX0" fmla="*/ 2486734 w 4986438"/>
              <a:gd name="connsiteY0" fmla="*/ 292 h 5270565"/>
              <a:gd name="connsiteX1" fmla="*/ 4330750 w 4986438"/>
              <a:gd name="connsiteY1" fmla="*/ 911734 h 5270565"/>
              <a:gd name="connsiteX2" fmla="*/ 4986438 w 4986438"/>
              <a:gd name="connsiteY2" fmla="*/ 2468377 h 5270565"/>
              <a:gd name="connsiteX3" fmla="*/ 4427277 w 4986438"/>
              <a:gd name="connsiteY3" fmla="*/ 4340408 h 5270565"/>
              <a:gd name="connsiteX4" fmla="*/ 3234135 w 4986438"/>
              <a:gd name="connsiteY4" fmla="*/ 5203769 h 5270565"/>
              <a:gd name="connsiteX5" fmla="*/ 1248623 w 4986438"/>
              <a:gd name="connsiteY5" fmla="*/ 4922396 h 5270565"/>
              <a:gd name="connsiteX6" fmla="*/ 26908 w 4986438"/>
              <a:gd name="connsiteY6" fmla="*/ 3245125 h 5270565"/>
              <a:gd name="connsiteX7" fmla="*/ 655923 w 4986438"/>
              <a:gd name="connsiteY7" fmla="*/ 621546 h 5270565"/>
              <a:gd name="connsiteX8" fmla="*/ 2486734 w 4986438"/>
              <a:gd name="connsiteY8" fmla="*/ 292 h 5270565"/>
              <a:gd name="connsiteX0" fmla="*/ 2486734 w 4986438"/>
              <a:gd name="connsiteY0" fmla="*/ 292 h 5270565"/>
              <a:gd name="connsiteX1" fmla="*/ 4330750 w 4986438"/>
              <a:gd name="connsiteY1" fmla="*/ 911734 h 5270565"/>
              <a:gd name="connsiteX2" fmla="*/ 4986438 w 4986438"/>
              <a:gd name="connsiteY2" fmla="*/ 2468377 h 5270565"/>
              <a:gd name="connsiteX3" fmla="*/ 4476698 w 4986438"/>
              <a:gd name="connsiteY3" fmla="*/ 4178642 h 5270565"/>
              <a:gd name="connsiteX4" fmla="*/ 3234135 w 4986438"/>
              <a:gd name="connsiteY4" fmla="*/ 5203769 h 5270565"/>
              <a:gd name="connsiteX5" fmla="*/ 1248623 w 4986438"/>
              <a:gd name="connsiteY5" fmla="*/ 4922396 h 5270565"/>
              <a:gd name="connsiteX6" fmla="*/ 26908 w 4986438"/>
              <a:gd name="connsiteY6" fmla="*/ 3245125 h 5270565"/>
              <a:gd name="connsiteX7" fmla="*/ 655923 w 4986438"/>
              <a:gd name="connsiteY7" fmla="*/ 621546 h 5270565"/>
              <a:gd name="connsiteX8" fmla="*/ 2486734 w 4986438"/>
              <a:gd name="connsiteY8" fmla="*/ 292 h 5270565"/>
              <a:gd name="connsiteX0" fmla="*/ 2483773 w 4983477"/>
              <a:gd name="connsiteY0" fmla="*/ 292 h 5270565"/>
              <a:gd name="connsiteX1" fmla="*/ 4327789 w 4983477"/>
              <a:gd name="connsiteY1" fmla="*/ 911734 h 5270565"/>
              <a:gd name="connsiteX2" fmla="*/ 4983477 w 4983477"/>
              <a:gd name="connsiteY2" fmla="*/ 2468377 h 5270565"/>
              <a:gd name="connsiteX3" fmla="*/ 4473737 w 4983477"/>
              <a:gd name="connsiteY3" fmla="*/ 4178642 h 5270565"/>
              <a:gd name="connsiteX4" fmla="*/ 3231174 w 4983477"/>
              <a:gd name="connsiteY4" fmla="*/ 5203769 h 5270565"/>
              <a:gd name="connsiteX5" fmla="*/ 1245662 w 4983477"/>
              <a:gd name="connsiteY5" fmla="*/ 4922396 h 5270565"/>
              <a:gd name="connsiteX6" fmla="*/ 23947 w 4983477"/>
              <a:gd name="connsiteY6" fmla="*/ 3245125 h 5270565"/>
              <a:gd name="connsiteX7" fmla="*/ 652962 w 4983477"/>
              <a:gd name="connsiteY7" fmla="*/ 621546 h 5270565"/>
              <a:gd name="connsiteX8" fmla="*/ 2483773 w 4983477"/>
              <a:gd name="connsiteY8" fmla="*/ 292 h 5270565"/>
              <a:gd name="connsiteX0" fmla="*/ 2483773 w 4983477"/>
              <a:gd name="connsiteY0" fmla="*/ 292 h 5270565"/>
              <a:gd name="connsiteX1" fmla="*/ 4327789 w 4983477"/>
              <a:gd name="connsiteY1" fmla="*/ 911734 h 5270565"/>
              <a:gd name="connsiteX2" fmla="*/ 4983477 w 4983477"/>
              <a:gd name="connsiteY2" fmla="*/ 2468377 h 5270565"/>
              <a:gd name="connsiteX3" fmla="*/ 4473737 w 4983477"/>
              <a:gd name="connsiteY3" fmla="*/ 4178642 h 5270565"/>
              <a:gd name="connsiteX4" fmla="*/ 3231174 w 4983477"/>
              <a:gd name="connsiteY4" fmla="*/ 5203769 h 5270565"/>
              <a:gd name="connsiteX5" fmla="*/ 1245662 w 4983477"/>
              <a:gd name="connsiteY5" fmla="*/ 4922396 h 5270565"/>
              <a:gd name="connsiteX6" fmla="*/ 23947 w 4983477"/>
              <a:gd name="connsiteY6" fmla="*/ 3245125 h 5270565"/>
              <a:gd name="connsiteX7" fmla="*/ 652962 w 4983477"/>
              <a:gd name="connsiteY7" fmla="*/ 621546 h 5270565"/>
              <a:gd name="connsiteX8" fmla="*/ 2483773 w 4983477"/>
              <a:gd name="connsiteY8" fmla="*/ 292 h 5270565"/>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3773 w 4983477"/>
              <a:gd name="connsiteY0" fmla="*/ 317 h 5270590"/>
              <a:gd name="connsiteX1" fmla="*/ 4327789 w 4983477"/>
              <a:gd name="connsiteY1" fmla="*/ 911759 h 5270590"/>
              <a:gd name="connsiteX2" fmla="*/ 4983477 w 4983477"/>
              <a:gd name="connsiteY2" fmla="*/ 2468402 h 5270590"/>
              <a:gd name="connsiteX3" fmla="*/ 4473737 w 4983477"/>
              <a:gd name="connsiteY3" fmla="*/ 4178667 h 5270590"/>
              <a:gd name="connsiteX4" fmla="*/ 3231174 w 4983477"/>
              <a:gd name="connsiteY4" fmla="*/ 5203794 h 5270590"/>
              <a:gd name="connsiteX5" fmla="*/ 1245662 w 4983477"/>
              <a:gd name="connsiteY5" fmla="*/ 4922421 h 5270590"/>
              <a:gd name="connsiteX6" fmla="*/ 23947 w 4983477"/>
              <a:gd name="connsiteY6" fmla="*/ 3245150 h 5270590"/>
              <a:gd name="connsiteX7" fmla="*/ 652962 w 4983477"/>
              <a:gd name="connsiteY7" fmla="*/ 621571 h 5270590"/>
              <a:gd name="connsiteX8" fmla="*/ 2483773 w 4983477"/>
              <a:gd name="connsiteY8" fmla="*/ 317 h 5270590"/>
              <a:gd name="connsiteX0" fmla="*/ 2480788 w 4980492"/>
              <a:gd name="connsiteY0" fmla="*/ 317 h 5270590"/>
              <a:gd name="connsiteX1" fmla="*/ 4324804 w 4980492"/>
              <a:gd name="connsiteY1" fmla="*/ 911759 h 5270590"/>
              <a:gd name="connsiteX2" fmla="*/ 4980492 w 4980492"/>
              <a:gd name="connsiteY2" fmla="*/ 2468402 h 5270590"/>
              <a:gd name="connsiteX3" fmla="*/ 4470752 w 4980492"/>
              <a:gd name="connsiteY3" fmla="*/ 4178667 h 5270590"/>
              <a:gd name="connsiteX4" fmla="*/ 3228189 w 4980492"/>
              <a:gd name="connsiteY4" fmla="*/ 5203794 h 5270590"/>
              <a:gd name="connsiteX5" fmla="*/ 1242677 w 4980492"/>
              <a:gd name="connsiteY5" fmla="*/ 4922421 h 5270590"/>
              <a:gd name="connsiteX6" fmla="*/ 20962 w 4980492"/>
              <a:gd name="connsiteY6" fmla="*/ 3245150 h 5270590"/>
              <a:gd name="connsiteX7" fmla="*/ 725198 w 4980492"/>
              <a:gd name="connsiteY7" fmla="*/ 691136 h 5270590"/>
              <a:gd name="connsiteX8" fmla="*/ 2480788 w 4980492"/>
              <a:gd name="connsiteY8" fmla="*/ 317 h 5270590"/>
              <a:gd name="connsiteX0" fmla="*/ 2557445 w 5057149"/>
              <a:gd name="connsiteY0" fmla="*/ 317 h 5273590"/>
              <a:gd name="connsiteX1" fmla="*/ 4401461 w 5057149"/>
              <a:gd name="connsiteY1" fmla="*/ 911759 h 5273590"/>
              <a:gd name="connsiteX2" fmla="*/ 5057149 w 5057149"/>
              <a:gd name="connsiteY2" fmla="*/ 2468402 h 5273590"/>
              <a:gd name="connsiteX3" fmla="*/ 4547409 w 5057149"/>
              <a:gd name="connsiteY3" fmla="*/ 4178667 h 5273590"/>
              <a:gd name="connsiteX4" fmla="*/ 3304846 w 5057149"/>
              <a:gd name="connsiteY4" fmla="*/ 5203794 h 5273590"/>
              <a:gd name="connsiteX5" fmla="*/ 1319334 w 5057149"/>
              <a:gd name="connsiteY5" fmla="*/ 4922421 h 5273590"/>
              <a:gd name="connsiteX6" fmla="*/ 20788 w 5057149"/>
              <a:gd name="connsiteY6" fmla="*/ 3152453 h 5273590"/>
              <a:gd name="connsiteX7" fmla="*/ 801855 w 5057149"/>
              <a:gd name="connsiteY7" fmla="*/ 691136 h 5273590"/>
              <a:gd name="connsiteX8" fmla="*/ 2557445 w 5057149"/>
              <a:gd name="connsiteY8" fmla="*/ 317 h 5273590"/>
              <a:gd name="connsiteX0" fmla="*/ 2557445 w 5057149"/>
              <a:gd name="connsiteY0" fmla="*/ 317 h 5319464"/>
              <a:gd name="connsiteX1" fmla="*/ 4401461 w 5057149"/>
              <a:gd name="connsiteY1" fmla="*/ 911759 h 5319464"/>
              <a:gd name="connsiteX2" fmla="*/ 5057149 w 5057149"/>
              <a:gd name="connsiteY2" fmla="*/ 2468402 h 5319464"/>
              <a:gd name="connsiteX3" fmla="*/ 4547409 w 5057149"/>
              <a:gd name="connsiteY3" fmla="*/ 4178667 h 5319464"/>
              <a:gd name="connsiteX4" fmla="*/ 3304846 w 5057149"/>
              <a:gd name="connsiteY4" fmla="*/ 5203794 h 5319464"/>
              <a:gd name="connsiteX5" fmla="*/ 1308091 w 5057149"/>
              <a:gd name="connsiteY5" fmla="*/ 5063694 h 5319464"/>
              <a:gd name="connsiteX6" fmla="*/ 20788 w 5057149"/>
              <a:gd name="connsiteY6" fmla="*/ 3152453 h 5319464"/>
              <a:gd name="connsiteX7" fmla="*/ 801855 w 5057149"/>
              <a:gd name="connsiteY7" fmla="*/ 691136 h 5319464"/>
              <a:gd name="connsiteX8" fmla="*/ 2557445 w 5057149"/>
              <a:gd name="connsiteY8" fmla="*/ 317 h 5319464"/>
              <a:gd name="connsiteX0" fmla="*/ 2647423 w 5147127"/>
              <a:gd name="connsiteY0" fmla="*/ 317 h 5315767"/>
              <a:gd name="connsiteX1" fmla="*/ 4491439 w 5147127"/>
              <a:gd name="connsiteY1" fmla="*/ 911759 h 5315767"/>
              <a:gd name="connsiteX2" fmla="*/ 5147127 w 5147127"/>
              <a:gd name="connsiteY2" fmla="*/ 2468402 h 5315767"/>
              <a:gd name="connsiteX3" fmla="*/ 4637387 w 5147127"/>
              <a:gd name="connsiteY3" fmla="*/ 4178667 h 5315767"/>
              <a:gd name="connsiteX4" fmla="*/ 3394824 w 5147127"/>
              <a:gd name="connsiteY4" fmla="*/ 5203794 h 5315767"/>
              <a:gd name="connsiteX5" fmla="*/ 1398069 w 5147127"/>
              <a:gd name="connsiteY5" fmla="*/ 5063694 h 5315767"/>
              <a:gd name="connsiteX6" fmla="*/ 18433 w 5147127"/>
              <a:gd name="connsiteY6" fmla="*/ 3218733 h 5315767"/>
              <a:gd name="connsiteX7" fmla="*/ 891833 w 5147127"/>
              <a:gd name="connsiteY7" fmla="*/ 691136 h 5315767"/>
              <a:gd name="connsiteX8" fmla="*/ 2647423 w 5147127"/>
              <a:gd name="connsiteY8" fmla="*/ 317 h 5315767"/>
              <a:gd name="connsiteX0" fmla="*/ 2647423 w 5147127"/>
              <a:gd name="connsiteY0" fmla="*/ 368 h 5315818"/>
              <a:gd name="connsiteX1" fmla="*/ 4516706 w 5147127"/>
              <a:gd name="connsiteY1" fmla="*/ 850916 h 5315818"/>
              <a:gd name="connsiteX2" fmla="*/ 5147127 w 5147127"/>
              <a:gd name="connsiteY2" fmla="*/ 2468453 h 5315818"/>
              <a:gd name="connsiteX3" fmla="*/ 4637387 w 5147127"/>
              <a:gd name="connsiteY3" fmla="*/ 4178718 h 5315818"/>
              <a:gd name="connsiteX4" fmla="*/ 3394824 w 5147127"/>
              <a:gd name="connsiteY4" fmla="*/ 5203845 h 5315818"/>
              <a:gd name="connsiteX5" fmla="*/ 1398069 w 5147127"/>
              <a:gd name="connsiteY5" fmla="*/ 5063745 h 5315818"/>
              <a:gd name="connsiteX6" fmla="*/ 18433 w 5147127"/>
              <a:gd name="connsiteY6" fmla="*/ 3218784 h 5315818"/>
              <a:gd name="connsiteX7" fmla="*/ 891833 w 5147127"/>
              <a:gd name="connsiteY7" fmla="*/ 691187 h 5315818"/>
              <a:gd name="connsiteX8" fmla="*/ 2647423 w 5147127"/>
              <a:gd name="connsiteY8" fmla="*/ 368 h 5315818"/>
              <a:gd name="connsiteX0" fmla="*/ 2737017 w 5147522"/>
              <a:gd name="connsiteY0" fmla="*/ 284 h 5427044"/>
              <a:gd name="connsiteX1" fmla="*/ 4517101 w 5147522"/>
              <a:gd name="connsiteY1" fmla="*/ 962142 h 5427044"/>
              <a:gd name="connsiteX2" fmla="*/ 5147522 w 5147522"/>
              <a:gd name="connsiteY2" fmla="*/ 2579679 h 5427044"/>
              <a:gd name="connsiteX3" fmla="*/ 4637782 w 5147522"/>
              <a:gd name="connsiteY3" fmla="*/ 4289944 h 5427044"/>
              <a:gd name="connsiteX4" fmla="*/ 3395219 w 5147522"/>
              <a:gd name="connsiteY4" fmla="*/ 5315071 h 5427044"/>
              <a:gd name="connsiteX5" fmla="*/ 1398464 w 5147522"/>
              <a:gd name="connsiteY5" fmla="*/ 5174971 h 5427044"/>
              <a:gd name="connsiteX6" fmla="*/ 18828 w 5147522"/>
              <a:gd name="connsiteY6" fmla="*/ 3330010 h 5427044"/>
              <a:gd name="connsiteX7" fmla="*/ 892228 w 5147522"/>
              <a:gd name="connsiteY7" fmla="*/ 802413 h 5427044"/>
              <a:gd name="connsiteX8" fmla="*/ 2737017 w 5147522"/>
              <a:gd name="connsiteY8" fmla="*/ 284 h 5427044"/>
              <a:gd name="connsiteX0" fmla="*/ 2737017 w 5230100"/>
              <a:gd name="connsiteY0" fmla="*/ 284 h 5427044"/>
              <a:gd name="connsiteX1" fmla="*/ 4517101 w 5230100"/>
              <a:gd name="connsiteY1" fmla="*/ 962142 h 5427044"/>
              <a:gd name="connsiteX2" fmla="*/ 5230100 w 5230100"/>
              <a:gd name="connsiteY2" fmla="*/ 2554935 h 5427044"/>
              <a:gd name="connsiteX3" fmla="*/ 4637782 w 5230100"/>
              <a:gd name="connsiteY3" fmla="*/ 4289944 h 5427044"/>
              <a:gd name="connsiteX4" fmla="*/ 3395219 w 5230100"/>
              <a:gd name="connsiteY4" fmla="*/ 5315071 h 5427044"/>
              <a:gd name="connsiteX5" fmla="*/ 1398464 w 5230100"/>
              <a:gd name="connsiteY5" fmla="*/ 5174971 h 5427044"/>
              <a:gd name="connsiteX6" fmla="*/ 18828 w 5230100"/>
              <a:gd name="connsiteY6" fmla="*/ 3330010 h 5427044"/>
              <a:gd name="connsiteX7" fmla="*/ 892228 w 5230100"/>
              <a:gd name="connsiteY7" fmla="*/ 802413 h 5427044"/>
              <a:gd name="connsiteX8" fmla="*/ 2737017 w 5230100"/>
              <a:gd name="connsiteY8" fmla="*/ 284 h 542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30100" h="5427044">
                <a:moveTo>
                  <a:pt x="2737017" y="284"/>
                </a:moveTo>
                <a:cubicBezTo>
                  <a:pt x="3054234" y="-13285"/>
                  <a:pt x="3941595" y="460124"/>
                  <a:pt x="4517101" y="962142"/>
                </a:cubicBezTo>
                <a:cubicBezTo>
                  <a:pt x="4815579" y="1459013"/>
                  <a:pt x="5171584" y="1973622"/>
                  <a:pt x="5230100" y="2554935"/>
                </a:cubicBezTo>
                <a:cubicBezTo>
                  <a:pt x="5079987" y="3261606"/>
                  <a:pt x="4943595" y="3829921"/>
                  <a:pt x="4637782" y="4289944"/>
                </a:cubicBezTo>
                <a:cubicBezTo>
                  <a:pt x="4331969" y="4749967"/>
                  <a:pt x="3708045" y="5200102"/>
                  <a:pt x="3395219" y="5315071"/>
                </a:cubicBezTo>
                <a:cubicBezTo>
                  <a:pt x="2942375" y="5464449"/>
                  <a:pt x="1961196" y="5505815"/>
                  <a:pt x="1398464" y="5174971"/>
                </a:cubicBezTo>
                <a:cubicBezTo>
                  <a:pt x="835732" y="4844128"/>
                  <a:pt x="130665" y="3959245"/>
                  <a:pt x="18828" y="3330010"/>
                </a:cubicBezTo>
                <a:cubicBezTo>
                  <a:pt x="-108957" y="2652928"/>
                  <a:pt x="439197" y="1357367"/>
                  <a:pt x="892228" y="802413"/>
                </a:cubicBezTo>
                <a:cubicBezTo>
                  <a:pt x="1345260" y="247459"/>
                  <a:pt x="2321559" y="23304"/>
                  <a:pt x="2737017" y="284"/>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9026" name="Rectangle 2"/>
          <p:cNvSpPr>
            <a:spLocks noGrp="1" noChangeArrowheads="1"/>
          </p:cNvSpPr>
          <p:nvPr>
            <p:ph type="title"/>
          </p:nvPr>
        </p:nvSpPr>
        <p:spPr>
          <a:xfrm>
            <a:off x="5198248" y="1990165"/>
            <a:ext cx="2570326" cy="1822675"/>
          </a:xfrm>
        </p:spPr>
        <p:txBody>
          <a:bodyPr vert="horz" lIns="91440" tIns="45720" rIns="91440" bIns="45720" rtlCol="0" anchor="b">
            <a:normAutofit/>
          </a:bodyPr>
          <a:lstStyle/>
          <a:p>
            <a:pPr>
              <a:lnSpc>
                <a:spcPct val="90000"/>
              </a:lnSpc>
            </a:pPr>
            <a:r>
              <a:rPr lang="en-US" sz="3100" b="1">
                <a:solidFill>
                  <a:schemeClr val="tx2"/>
                </a:solidFill>
              </a:rPr>
              <a:t>RESUMIENDO PARA TERMINAR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17" fill="hold"/>
                                        <p:tgtEl>
                                          <p:spTgt spid="12902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902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29028"/>
                                        </p:tgtEl>
                                      </p:cBhvr>
                                    </p:cmd>
                                  </p:childTnLst>
                                </p:cTn>
                              </p:par>
                            </p:childTnLst>
                          </p:cTn>
                        </p:par>
                      </p:childTnLst>
                    </p:cTn>
                  </p:par>
                </p:childTnLst>
              </p:cTn>
              <p:nextCondLst>
                <p:cond evt="onClick" delay="0">
                  <p:tgtEl>
                    <p:spTgt spid="129028"/>
                  </p:tgtEl>
                </p:cond>
              </p:nextCondLst>
            </p:seq>
            <p:video>
              <p:cMediaNode mute="1">
                <p:cTn id="12" repeatCount="indefinite" fill="hold" display="0">
                  <p:stCondLst>
                    <p:cond delay="indefinite"/>
                  </p:stCondLst>
                </p:cTn>
                <p:tgtEl>
                  <p:spTgt spid="129028"/>
                </p:tgtEl>
              </p:cMediaNode>
            </p:vide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3C48B49-6135-48B6-AC0F-97E5D8D1F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Rectángulo"/>
          <p:cNvSpPr/>
          <p:nvPr/>
        </p:nvSpPr>
        <p:spPr>
          <a:xfrm>
            <a:off x="997324" y="1146412"/>
            <a:ext cx="6760761" cy="2402006"/>
          </a:xfrm>
          <a:prstGeom prst="rect">
            <a:avLst/>
          </a:prstGeom>
        </p:spPr>
        <p:txBody>
          <a:bodyPr vert="horz" lIns="91440" tIns="45720" rIns="91440" bIns="45720" rtlCol="0" anchor="b">
            <a:normAutofit/>
          </a:bodyPr>
          <a:lstStyle/>
          <a:p>
            <a:pPr>
              <a:lnSpc>
                <a:spcPct val="90000"/>
              </a:lnSpc>
              <a:spcBef>
                <a:spcPct val="0"/>
              </a:spcBef>
              <a:spcAft>
                <a:spcPts val="600"/>
              </a:spcAft>
              <a:defRPr/>
            </a:pPr>
            <a:r>
              <a:rPr lang="en-US" sz="4200" u="sng" kern="1200">
                <a:solidFill>
                  <a:schemeClr val="tx1"/>
                </a:solidFill>
                <a:effectLst>
                  <a:outerShdw blurRad="38100" dist="38100" dir="2700000" algn="tl">
                    <a:srgbClr val="000000">
                      <a:alpha val="43137"/>
                    </a:srgbClr>
                  </a:outerShdw>
                </a:effectLst>
                <a:latin typeface="+mj-lt"/>
                <a:ea typeface="+mj-ea"/>
                <a:cs typeface="+mj-cs"/>
              </a:rPr>
              <a:t>ACTUACIÓN ANTE UN  </a:t>
            </a:r>
          </a:p>
          <a:p>
            <a:pPr>
              <a:lnSpc>
                <a:spcPct val="90000"/>
              </a:lnSpc>
              <a:spcBef>
                <a:spcPct val="0"/>
              </a:spcBef>
              <a:spcAft>
                <a:spcPts val="600"/>
              </a:spcAft>
              <a:defRPr/>
            </a:pPr>
            <a:r>
              <a:rPr lang="en-US" sz="4200" kern="1200">
                <a:solidFill>
                  <a:schemeClr val="tx1"/>
                </a:solidFill>
                <a:effectLst>
                  <a:outerShdw blurRad="38100" dist="38100" dir="2700000" algn="tl">
                    <a:srgbClr val="000000">
                      <a:alpha val="43137"/>
                    </a:srgbClr>
                  </a:outerShdw>
                </a:effectLst>
                <a:latin typeface="+mj-lt"/>
                <a:ea typeface="+mj-ea"/>
                <a:cs typeface="+mj-cs"/>
              </a:rPr>
              <a:t> </a:t>
            </a:r>
            <a:r>
              <a:rPr lang="en-US" sz="4200" u="sng" kern="1200">
                <a:solidFill>
                  <a:schemeClr val="tx1"/>
                </a:solidFill>
                <a:effectLst>
                  <a:outerShdw blurRad="38100" dist="38100" dir="2700000" algn="tl">
                    <a:srgbClr val="000000">
                      <a:alpha val="43137"/>
                    </a:srgbClr>
                  </a:outerShdw>
                </a:effectLst>
                <a:latin typeface="+mj-lt"/>
                <a:ea typeface="+mj-ea"/>
                <a:cs typeface="+mj-cs"/>
              </a:rPr>
              <a:t>CUADRO DE AGITACIÓN </a:t>
            </a:r>
          </a:p>
          <a:p>
            <a:pPr>
              <a:lnSpc>
                <a:spcPct val="90000"/>
              </a:lnSpc>
              <a:spcBef>
                <a:spcPct val="0"/>
              </a:spcBef>
              <a:spcAft>
                <a:spcPts val="600"/>
              </a:spcAft>
              <a:defRPr/>
            </a:pPr>
            <a:r>
              <a:rPr lang="en-US" sz="4200" kern="1200">
                <a:solidFill>
                  <a:schemeClr val="tx1"/>
                </a:solidFill>
                <a:latin typeface="+mj-lt"/>
                <a:ea typeface="+mj-ea"/>
                <a:cs typeface="+mj-cs"/>
              </a:rPr>
              <a:t> </a:t>
            </a:r>
          </a:p>
        </p:txBody>
      </p:sp>
      <p:sp>
        <p:nvSpPr>
          <p:cNvPr id="9" name="Rectangle 8">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 y="4374554"/>
            <a:ext cx="9144005" cy="2483444"/>
          </a:xfrm>
          <a:prstGeom prst="rect">
            <a:avLst/>
          </a:prstGeom>
          <a:gradFill>
            <a:gsLst>
              <a:gs pos="0">
                <a:schemeClr val="accent1">
                  <a:lumMod val="75000"/>
                </a:schemeClr>
              </a:gs>
              <a:gs pos="100000">
                <a:srgbClr val="000000"/>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105491" y="4374554"/>
            <a:ext cx="3038508" cy="2483446"/>
          </a:xfrm>
          <a:prstGeom prst="rect">
            <a:avLst/>
          </a:prstGeom>
          <a:gradFill>
            <a:gsLst>
              <a:gs pos="4000">
                <a:schemeClr val="accent1">
                  <a:alpha val="21000"/>
                </a:schemeClr>
              </a:gs>
              <a:gs pos="83000">
                <a:schemeClr val="accent1">
                  <a:lumMod val="50000"/>
                  <a:alpha val="61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256AC18-FB41-4977-8B0C-F5082335A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379429"/>
            <a:ext cx="9143988" cy="1953928"/>
          </a:xfrm>
          <a:prstGeom prst="rect">
            <a:avLst/>
          </a:prstGeom>
          <a:gradFill>
            <a:gsLst>
              <a:gs pos="32000">
                <a:schemeClr val="accent1">
                  <a:lumMod val="50000"/>
                  <a:alpha val="0"/>
                </a:schemeClr>
              </a:gs>
              <a:gs pos="100000">
                <a:schemeClr val="accent1">
                  <a:alpha val="5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 y="4380927"/>
            <a:ext cx="9144000" cy="2019443"/>
          </a:xfrm>
          <a:prstGeom prst="rect">
            <a:avLst/>
          </a:prstGeom>
          <a:gradFill>
            <a:gsLst>
              <a:gs pos="32000">
                <a:schemeClr val="accent1">
                  <a:lumMod val="50000"/>
                  <a:alpha val="0"/>
                </a:schemeClr>
              </a:gs>
              <a:gs pos="100000">
                <a:srgbClr val="000000">
                  <a:alpha val="45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Rectángulo"/>
          <p:cNvSpPr>
            <a:spLocks noChangeArrowheads="1"/>
          </p:cNvSpPr>
          <p:nvPr/>
        </p:nvSpPr>
        <p:spPr bwMode="auto">
          <a:xfrm>
            <a:off x="179512" y="2204864"/>
            <a:ext cx="5786437" cy="2032000"/>
          </a:xfrm>
          <a:prstGeom prst="rect">
            <a:avLst/>
          </a:prstGeom>
          <a:noFill/>
          <a:ln w="9525">
            <a:noFill/>
            <a:miter lim="800000"/>
            <a:headEnd/>
            <a:tailEnd/>
          </a:ln>
        </p:spPr>
        <p:txBody>
          <a:bodyPr>
            <a:spAutoFit/>
          </a:bodyPr>
          <a:lstStyle/>
          <a:p>
            <a:pPr algn="l">
              <a:spcBef>
                <a:spcPct val="50000"/>
              </a:spcBef>
            </a:pPr>
            <a:r>
              <a:rPr lang="es-ES_tradnl" sz="3600" dirty="0">
                <a:latin typeface="Times New Roman" pitchFamily="18" charset="0"/>
              </a:rPr>
              <a:t>Ante un cuadro de agitación     </a:t>
            </a:r>
          </a:p>
          <a:p>
            <a:pPr algn="l">
              <a:spcBef>
                <a:spcPct val="50000"/>
              </a:spcBef>
            </a:pPr>
            <a:r>
              <a:rPr lang="es-ES_tradnl" sz="3600" dirty="0">
                <a:latin typeface="Times New Roman" pitchFamily="18" charset="0"/>
              </a:rPr>
              <a:t>Hay que </a:t>
            </a:r>
            <a:r>
              <a:rPr lang="es-ES_tradnl" sz="3600" b="1" dirty="0">
                <a:latin typeface="Times New Roman" pitchFamily="18" charset="0"/>
              </a:rPr>
              <a:t>descartar 1º causa física  o farmacológica </a:t>
            </a:r>
            <a:endParaRPr lang="es-ES" sz="3600" b="1" dirty="0">
              <a:latin typeface="Times New Roman" pitchFamily="18" charset="0"/>
            </a:endParaRPr>
          </a:p>
        </p:txBody>
      </p:sp>
      <p:sp>
        <p:nvSpPr>
          <p:cNvPr id="131075" name="AutoShape 4"/>
          <p:cNvSpPr>
            <a:spLocks noChangeArrowheads="1"/>
          </p:cNvSpPr>
          <p:nvPr/>
        </p:nvSpPr>
        <p:spPr bwMode="auto">
          <a:xfrm>
            <a:off x="2555776" y="404664"/>
            <a:ext cx="5760640" cy="863600"/>
          </a:xfrm>
          <a:prstGeom prst="wedgeEllipseCallout">
            <a:avLst>
              <a:gd name="adj1" fmla="val 20083"/>
              <a:gd name="adj2" fmla="val 131435"/>
            </a:avLst>
          </a:prstGeom>
          <a:solidFill>
            <a:srgbClr val="FFFF00"/>
          </a:solidFill>
          <a:ln w="9525">
            <a:solidFill>
              <a:schemeClr val="bg1"/>
            </a:solidFill>
            <a:miter lim="800000"/>
            <a:headEnd/>
            <a:tailEnd/>
          </a:ln>
        </p:spPr>
        <p:txBody>
          <a:bodyPr/>
          <a:lstStyle/>
          <a:p>
            <a:r>
              <a:rPr lang="es-ES" sz="2400" dirty="0">
                <a:latin typeface="Times New Roman" pitchFamily="18" charset="0"/>
              </a:rPr>
              <a:t> Es importante conocer que..</a:t>
            </a:r>
            <a:r>
              <a:rPr lang="es-ES" sz="2400" dirty="0">
                <a:solidFill>
                  <a:schemeClr val="bg1"/>
                </a:solidFill>
                <a:latin typeface="Times New Roman" pitchFamily="18" charset="0"/>
              </a:rPr>
              <a:t>…</a:t>
            </a:r>
            <a:endParaRPr lang="es-ES" sz="2400" u="sng" dirty="0">
              <a:solidFill>
                <a:schemeClr val="bg1"/>
              </a:solidFill>
              <a:latin typeface="Times New Roman" pitchFamily="18" charset="0"/>
            </a:endParaRPr>
          </a:p>
        </p:txBody>
      </p:sp>
      <p:pic>
        <p:nvPicPr>
          <p:cNvPr id="131076" name="Picture 3" descr="MC900434411[1]"/>
          <p:cNvPicPr>
            <a:picLocks noChangeAspect="1" noChangeArrowheads="1"/>
          </p:cNvPicPr>
          <p:nvPr/>
        </p:nvPicPr>
        <p:blipFill>
          <a:blip r:embed="rId2" cstate="print"/>
          <a:srcRect/>
          <a:stretch>
            <a:fillRect/>
          </a:stretch>
        </p:blipFill>
        <p:spPr bwMode="auto">
          <a:xfrm>
            <a:off x="6228184" y="1628800"/>
            <a:ext cx="2160587" cy="2405063"/>
          </a:xfrm>
          <a:prstGeom prst="rect">
            <a:avLst/>
          </a:prstGeom>
          <a:noFill/>
          <a:ln w="9525">
            <a:noFill/>
            <a:miter lim="800000"/>
            <a:headEnd/>
            <a:tailEnd/>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Rectángulo"/>
          <p:cNvSpPr>
            <a:spLocks noChangeArrowheads="1"/>
          </p:cNvSpPr>
          <p:nvPr/>
        </p:nvSpPr>
        <p:spPr bwMode="auto">
          <a:xfrm>
            <a:off x="285750" y="542925"/>
            <a:ext cx="8858250" cy="5818188"/>
          </a:xfrm>
          <a:prstGeom prst="rect">
            <a:avLst/>
          </a:prstGeom>
          <a:noFill/>
          <a:ln w="9525">
            <a:noFill/>
            <a:miter lim="800000"/>
            <a:headEnd/>
            <a:tailEnd/>
          </a:ln>
        </p:spPr>
        <p:txBody>
          <a:bodyPr>
            <a:spAutoFit/>
          </a:bodyPr>
          <a:lstStyle/>
          <a:p>
            <a:pPr algn="l">
              <a:spcBef>
                <a:spcPct val="50000"/>
              </a:spcBef>
              <a:defRPr/>
            </a:pPr>
            <a:r>
              <a:rPr lang="es-ES_tradnl" sz="2400" dirty="0"/>
              <a:t>INSP. PIEL Y MUCOSAS : Deshidratación</a:t>
            </a:r>
          </a:p>
          <a:p>
            <a:pPr algn="l">
              <a:spcBef>
                <a:spcPct val="50000"/>
              </a:spcBef>
              <a:defRPr/>
            </a:pPr>
            <a:r>
              <a:rPr lang="es-ES_tradnl" sz="2400" dirty="0"/>
              <a:t>AUSC. CARDIO-RESPIRATORIA : IVRB (Neumonía)</a:t>
            </a:r>
          </a:p>
          <a:p>
            <a:pPr algn="l">
              <a:spcBef>
                <a:spcPct val="50000"/>
              </a:spcBef>
              <a:defRPr/>
            </a:pPr>
            <a:r>
              <a:rPr lang="es-ES_tradnl" sz="2400" dirty="0"/>
              <a:t>                                                         ICC.</a:t>
            </a:r>
          </a:p>
          <a:p>
            <a:pPr algn="l">
              <a:spcBef>
                <a:spcPct val="50000"/>
              </a:spcBef>
              <a:defRPr/>
            </a:pPr>
            <a:r>
              <a:rPr lang="es-ES_tradnl" sz="2400" dirty="0"/>
              <a:t>PALP. ABDOMINAL : ITU</a:t>
            </a:r>
          </a:p>
          <a:p>
            <a:pPr algn="l">
              <a:spcBef>
                <a:spcPct val="50000"/>
              </a:spcBef>
              <a:defRPr/>
            </a:pPr>
            <a:r>
              <a:rPr lang="es-ES_tradnl" sz="2400" dirty="0"/>
              <a:t>                                   Estreñimiento con impactación fecal.</a:t>
            </a:r>
          </a:p>
          <a:p>
            <a:pPr algn="l">
              <a:spcBef>
                <a:spcPct val="50000"/>
              </a:spcBef>
              <a:defRPr/>
            </a:pPr>
            <a:r>
              <a:rPr lang="es-ES_tradnl" sz="2400" dirty="0"/>
              <a:t>                                   Retención urinaria con globo vesical.</a:t>
            </a:r>
          </a:p>
          <a:p>
            <a:pPr algn="l">
              <a:spcBef>
                <a:spcPct val="50000"/>
              </a:spcBef>
              <a:defRPr/>
            </a:pPr>
            <a:r>
              <a:rPr lang="es-ES_tradnl" sz="2400" dirty="0"/>
              <a:t>PALP. ARTICULACIONES : Dolor, rigidez articular.</a:t>
            </a:r>
          </a:p>
          <a:p>
            <a:pPr algn="l">
              <a:spcBef>
                <a:spcPct val="50000"/>
              </a:spcBef>
              <a:defRPr/>
            </a:pPr>
            <a:endParaRPr lang="es-ES_tradnl" sz="2400" dirty="0"/>
          </a:p>
          <a:p>
            <a:pPr algn="l">
              <a:spcBef>
                <a:spcPct val="50000"/>
              </a:spcBef>
              <a:defRPr/>
            </a:pPr>
            <a:r>
              <a:rPr lang="es-ES_tradnl" sz="2400" dirty="0"/>
              <a:t>FARMACOS PSICOTRÓPICOS : Con efectos anticolinérgicos, sedantes y extrapiramidales.</a:t>
            </a:r>
          </a:p>
          <a:p>
            <a:pPr algn="l">
              <a:spcBef>
                <a:spcPct val="50000"/>
              </a:spcBef>
              <a:defRPr/>
            </a:pPr>
            <a:r>
              <a:rPr lang="es-ES_tradnl" sz="2400" dirty="0">
                <a:solidFill>
                  <a:srgbClr val="FFFF00"/>
                </a:solidFill>
                <a:effectLst>
                  <a:outerShdw blurRad="38100" dist="38100" dir="2700000" algn="tl">
                    <a:srgbClr val="000000">
                      <a:alpha val="43137"/>
                    </a:srgbClr>
                  </a:outerShdw>
                </a:effectLst>
              </a:rPr>
              <a:t>                        </a:t>
            </a:r>
            <a:endParaRPr lang="es-ES" sz="2400" dirty="0">
              <a:solidFill>
                <a:srgbClr val="FFFF00"/>
              </a:solidFill>
              <a:effectLst>
                <a:outerShdw blurRad="38100" dist="38100" dir="2700000" algn="tl">
                  <a:srgbClr val="000000">
                    <a:alpha val="43137"/>
                  </a:srgbClr>
                </a:outerShdw>
              </a:effectLs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1844824"/>
            <a:ext cx="7596336" cy="2677656"/>
          </a:xfrm>
          <a:prstGeom prst="rect">
            <a:avLst/>
          </a:prstGeom>
        </p:spPr>
        <p:txBody>
          <a:bodyPr wrap="square">
            <a:spAutoFit/>
          </a:bodyPr>
          <a:lstStyle/>
          <a:p>
            <a:pPr algn="l">
              <a:spcBef>
                <a:spcPct val="50000"/>
              </a:spcBef>
              <a:defRPr/>
            </a:pPr>
            <a:r>
              <a:rPr lang="es-ES_tradnl" sz="2400" dirty="0"/>
              <a:t>      1.-  Dolor, Infección ( ITU, IVRB…), Deshidratación, </a:t>
            </a:r>
          </a:p>
          <a:p>
            <a:pPr algn="l">
              <a:spcBef>
                <a:spcPct val="50000"/>
              </a:spcBef>
              <a:defRPr/>
            </a:pPr>
            <a:r>
              <a:rPr lang="es-ES_tradnl" sz="2400" dirty="0"/>
              <a:t>            Estreñimiento…</a:t>
            </a:r>
            <a:r>
              <a:rPr lang="es-ES_tradnl" sz="2400" dirty="0" err="1"/>
              <a:t>etc</a:t>
            </a:r>
            <a:r>
              <a:rPr lang="es-ES_tradnl" sz="2400" dirty="0"/>
              <a:t> </a:t>
            </a:r>
          </a:p>
          <a:p>
            <a:pPr algn="l">
              <a:spcBef>
                <a:spcPct val="50000"/>
              </a:spcBef>
              <a:defRPr/>
            </a:pPr>
            <a:r>
              <a:rPr lang="es-ES_tradnl" sz="2400" dirty="0"/>
              <a:t>      2.-  Revisión de la medicación</a:t>
            </a:r>
          </a:p>
          <a:p>
            <a:pPr algn="l">
              <a:spcBef>
                <a:spcPct val="50000"/>
              </a:spcBef>
              <a:defRPr/>
            </a:pPr>
            <a:r>
              <a:rPr lang="es-ES_tradnl" sz="2400" dirty="0"/>
              <a:t>      3.-  Alteración Psiquiátrica</a:t>
            </a:r>
            <a:endParaRPr lang="es-ES_tradnl" sz="2400" u="sng" dirty="0"/>
          </a:p>
          <a:p>
            <a:pPr algn="l">
              <a:spcBef>
                <a:spcPct val="50000"/>
              </a:spcBef>
              <a:defRPr/>
            </a:pPr>
            <a:r>
              <a:rPr lang="es-ES_tradnl" sz="2400" dirty="0">
                <a:solidFill>
                  <a:srgbClr val="FF66FF"/>
                </a:solidFill>
                <a:effectLst>
                  <a:outerShdw blurRad="38100" dist="38100" dir="2700000" algn="tl">
                    <a:srgbClr val="000000">
                      <a:alpha val="43137"/>
                    </a:srgbClr>
                  </a:outerShdw>
                </a:effectLst>
              </a:rPr>
              <a:t> </a:t>
            </a:r>
            <a:endParaRPr lang="es-ES" sz="2400" dirty="0">
              <a:effectLst>
                <a:outerShdw blurRad="38100" dist="38100" dir="2700000" algn="tl">
                  <a:srgbClr val="000000">
                    <a:alpha val="43137"/>
                  </a:srgbClr>
                </a:outerShdw>
              </a:effectLs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9575" name="Rectangle 109574">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577"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3088" y="0"/>
            <a:ext cx="7177823"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2"/>
          </a:solidFill>
          <a:ln w="9525" cap="flat">
            <a:noFill/>
            <a:prstDash val="solid"/>
            <a:miter/>
          </a:ln>
        </p:spPr>
        <p:txBody>
          <a:bodyPr rtlCol="0" anchor="ctr"/>
          <a:lstStyle/>
          <a:p>
            <a:endParaRPr lang="en-US"/>
          </a:p>
        </p:txBody>
      </p:sp>
      <p:sp>
        <p:nvSpPr>
          <p:cNvPr id="109570" name="1 Rectángulo"/>
          <p:cNvSpPr>
            <a:spLocks noChangeArrowheads="1"/>
          </p:cNvSpPr>
          <p:nvPr/>
        </p:nvSpPr>
        <p:spPr bwMode="auto">
          <a:xfrm>
            <a:off x="1919037" y="955309"/>
            <a:ext cx="5305926" cy="2898975"/>
          </a:xfrm>
          <a:prstGeom prst="rect">
            <a:avLst/>
          </a:prstGeom>
        </p:spPr>
        <p:txBody>
          <a:bodyPr vert="horz" lIns="91440" tIns="45720" rIns="91440" bIns="45720" rtlCol="0" anchor="b">
            <a:normAutofit/>
          </a:bodyPr>
          <a:lstStyle/>
          <a:p>
            <a:pPr algn="ctr">
              <a:lnSpc>
                <a:spcPct val="90000"/>
              </a:lnSpc>
              <a:spcBef>
                <a:spcPct val="0"/>
              </a:spcBef>
              <a:spcAft>
                <a:spcPts val="600"/>
              </a:spcAft>
              <a:defRPr/>
            </a:pPr>
            <a:r>
              <a:rPr lang="en-US" sz="4400" b="1" kern="1200">
                <a:solidFill>
                  <a:srgbClr val="FFFFFF"/>
                </a:solidFill>
                <a:latin typeface="+mj-lt"/>
                <a:ea typeface="+mj-ea"/>
                <a:cs typeface="+mj-cs"/>
              </a:rPr>
              <a:t>Efecto de los psicofármacos sobre los cambios del organismo envejecido </a:t>
            </a:r>
            <a:endParaRPr lang="en-US" sz="4400" kern="1200">
              <a:solidFill>
                <a:srgbClr val="FFFFFF"/>
              </a:solidFill>
              <a:latin typeface="+mj-lt"/>
              <a:ea typeface="+mj-ea"/>
              <a:cs typeface="+mj-cs"/>
            </a:endParaRPr>
          </a:p>
        </p:txBody>
      </p:sp>
      <p:sp>
        <p:nvSpPr>
          <p:cNvPr id="109579" name="sketch line">
            <a:extLst>
              <a:ext uri="{FF2B5EF4-FFF2-40B4-BE49-F238E27FC236}">
                <a16:creationId xmlns:a16="http://schemas.microsoft.com/office/drawing/2014/main" id="{41F77738-2AF0-4750-A0C7-F97C2C175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80654" y="4173498"/>
            <a:ext cx="3182692" cy="18288"/>
          </a:xfrm>
          <a:custGeom>
            <a:avLst/>
            <a:gdLst>
              <a:gd name="connsiteX0" fmla="*/ 0 w 3182692"/>
              <a:gd name="connsiteY0" fmla="*/ 0 h 18288"/>
              <a:gd name="connsiteX1" fmla="*/ 604711 w 3182692"/>
              <a:gd name="connsiteY1" fmla="*/ 0 h 18288"/>
              <a:gd name="connsiteX2" fmla="*/ 1241250 w 3182692"/>
              <a:gd name="connsiteY2" fmla="*/ 0 h 18288"/>
              <a:gd name="connsiteX3" fmla="*/ 1909615 w 3182692"/>
              <a:gd name="connsiteY3" fmla="*/ 0 h 18288"/>
              <a:gd name="connsiteX4" fmla="*/ 2577981 w 3182692"/>
              <a:gd name="connsiteY4" fmla="*/ 0 h 18288"/>
              <a:gd name="connsiteX5" fmla="*/ 3182692 w 3182692"/>
              <a:gd name="connsiteY5" fmla="*/ 0 h 18288"/>
              <a:gd name="connsiteX6" fmla="*/ 3182692 w 3182692"/>
              <a:gd name="connsiteY6" fmla="*/ 18288 h 18288"/>
              <a:gd name="connsiteX7" fmla="*/ 2482500 w 3182692"/>
              <a:gd name="connsiteY7" fmla="*/ 18288 h 18288"/>
              <a:gd name="connsiteX8" fmla="*/ 1782308 w 3182692"/>
              <a:gd name="connsiteY8" fmla="*/ 18288 h 18288"/>
              <a:gd name="connsiteX9" fmla="*/ 1145769 w 3182692"/>
              <a:gd name="connsiteY9" fmla="*/ 18288 h 18288"/>
              <a:gd name="connsiteX10" fmla="*/ 0 w 3182692"/>
              <a:gd name="connsiteY10" fmla="*/ 18288 h 18288"/>
              <a:gd name="connsiteX11" fmla="*/ 0 w 3182692"/>
              <a:gd name="connsiteY11" fmla="*/ 0 h 18288"/>
              <a:gd name="connsiteX0" fmla="*/ 0 w 3182692"/>
              <a:gd name="connsiteY0" fmla="*/ 0 h 18288"/>
              <a:gd name="connsiteX1" fmla="*/ 604711 w 3182692"/>
              <a:gd name="connsiteY1" fmla="*/ 0 h 18288"/>
              <a:gd name="connsiteX2" fmla="*/ 1145769 w 3182692"/>
              <a:gd name="connsiteY2" fmla="*/ 0 h 18288"/>
              <a:gd name="connsiteX3" fmla="*/ 1845961 w 3182692"/>
              <a:gd name="connsiteY3" fmla="*/ 0 h 18288"/>
              <a:gd name="connsiteX4" fmla="*/ 2450673 w 3182692"/>
              <a:gd name="connsiteY4" fmla="*/ 0 h 18288"/>
              <a:gd name="connsiteX5" fmla="*/ 3182692 w 3182692"/>
              <a:gd name="connsiteY5" fmla="*/ 0 h 18288"/>
              <a:gd name="connsiteX6" fmla="*/ 3182692 w 3182692"/>
              <a:gd name="connsiteY6" fmla="*/ 18288 h 18288"/>
              <a:gd name="connsiteX7" fmla="*/ 2546154 w 3182692"/>
              <a:gd name="connsiteY7" fmla="*/ 18288 h 18288"/>
              <a:gd name="connsiteX8" fmla="*/ 1845961 w 3182692"/>
              <a:gd name="connsiteY8" fmla="*/ 18288 h 18288"/>
              <a:gd name="connsiteX9" fmla="*/ 1304904 w 3182692"/>
              <a:gd name="connsiteY9" fmla="*/ 18288 h 18288"/>
              <a:gd name="connsiteX10" fmla="*/ 668365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145195" y="-37571"/>
                  <a:pt x="472618" y="-13696"/>
                  <a:pt x="604711" y="0"/>
                </a:cubicBezTo>
                <a:cubicBezTo>
                  <a:pt x="706652" y="-3280"/>
                  <a:pt x="1039328" y="-8567"/>
                  <a:pt x="1241250" y="0"/>
                </a:cubicBezTo>
                <a:cubicBezTo>
                  <a:pt x="1405712" y="-7891"/>
                  <a:pt x="1711158" y="8053"/>
                  <a:pt x="1909615" y="0"/>
                </a:cubicBezTo>
                <a:cubicBezTo>
                  <a:pt x="2107436" y="-40150"/>
                  <a:pt x="2247192" y="19443"/>
                  <a:pt x="2577981" y="0"/>
                </a:cubicBezTo>
                <a:cubicBezTo>
                  <a:pt x="2894393" y="-5855"/>
                  <a:pt x="3041563" y="17846"/>
                  <a:pt x="3182692" y="0"/>
                </a:cubicBezTo>
                <a:cubicBezTo>
                  <a:pt x="3181973" y="8390"/>
                  <a:pt x="3182735" y="11854"/>
                  <a:pt x="3182692" y="18288"/>
                </a:cubicBezTo>
                <a:cubicBezTo>
                  <a:pt x="2975928" y="57450"/>
                  <a:pt x="2667693" y="19406"/>
                  <a:pt x="2482500" y="18288"/>
                </a:cubicBezTo>
                <a:cubicBezTo>
                  <a:pt x="2299734" y="36912"/>
                  <a:pt x="1925962" y="9303"/>
                  <a:pt x="1782308" y="18288"/>
                </a:cubicBezTo>
                <a:cubicBezTo>
                  <a:pt x="1635580" y="20546"/>
                  <a:pt x="1257854" y="-3663"/>
                  <a:pt x="1145769" y="18288"/>
                </a:cubicBezTo>
                <a:cubicBezTo>
                  <a:pt x="1025065" y="56574"/>
                  <a:pt x="247799" y="-11536"/>
                  <a:pt x="0" y="18288"/>
                </a:cubicBezTo>
                <a:cubicBezTo>
                  <a:pt x="-405" y="13204"/>
                  <a:pt x="-1092" y="5311"/>
                  <a:pt x="0" y="0"/>
                </a:cubicBezTo>
                <a:close/>
              </a:path>
              <a:path w="3182692" h="18288" stroke="0" extrusionOk="0">
                <a:moveTo>
                  <a:pt x="0" y="0"/>
                </a:moveTo>
                <a:cubicBezTo>
                  <a:pt x="288308" y="19724"/>
                  <a:pt x="431183" y="-26509"/>
                  <a:pt x="604711" y="0"/>
                </a:cubicBezTo>
                <a:cubicBezTo>
                  <a:pt x="795174" y="4405"/>
                  <a:pt x="950067" y="22541"/>
                  <a:pt x="1145769" y="0"/>
                </a:cubicBezTo>
                <a:cubicBezTo>
                  <a:pt x="1301850" y="7702"/>
                  <a:pt x="1499974" y="-70469"/>
                  <a:pt x="1845961" y="0"/>
                </a:cubicBezTo>
                <a:cubicBezTo>
                  <a:pt x="2191264" y="15313"/>
                  <a:pt x="2307232" y="-97"/>
                  <a:pt x="2450673" y="0"/>
                </a:cubicBezTo>
                <a:cubicBezTo>
                  <a:pt x="2596405" y="-19465"/>
                  <a:pt x="3033067" y="-31048"/>
                  <a:pt x="3182692" y="0"/>
                </a:cubicBezTo>
                <a:cubicBezTo>
                  <a:pt x="3182066" y="4696"/>
                  <a:pt x="3183370" y="10269"/>
                  <a:pt x="3182692" y="18288"/>
                </a:cubicBezTo>
                <a:cubicBezTo>
                  <a:pt x="3091120" y="-23022"/>
                  <a:pt x="2811074" y="61693"/>
                  <a:pt x="2546154" y="18288"/>
                </a:cubicBezTo>
                <a:cubicBezTo>
                  <a:pt x="2285186" y="27529"/>
                  <a:pt x="2090205" y="-22321"/>
                  <a:pt x="1845961" y="18288"/>
                </a:cubicBezTo>
                <a:cubicBezTo>
                  <a:pt x="1599794" y="31493"/>
                  <a:pt x="1466284" y="37447"/>
                  <a:pt x="1304904" y="18288"/>
                </a:cubicBezTo>
                <a:cubicBezTo>
                  <a:pt x="1189365" y="43775"/>
                  <a:pt x="952251" y="23461"/>
                  <a:pt x="668365" y="18288"/>
                </a:cubicBezTo>
                <a:cubicBezTo>
                  <a:pt x="407868" y="43595"/>
                  <a:pt x="284672" y="-9405"/>
                  <a:pt x="0" y="18288"/>
                </a:cubicBezTo>
                <a:cubicBezTo>
                  <a:pt x="527" y="9891"/>
                  <a:pt x="870" y="7012"/>
                  <a:pt x="0" y="0"/>
                </a:cubicBezTo>
                <a:close/>
              </a:path>
              <a:path w="3182692" h="18288" fill="none" stroke="0" extrusionOk="0">
                <a:moveTo>
                  <a:pt x="0" y="0"/>
                </a:moveTo>
                <a:cubicBezTo>
                  <a:pt x="108839" y="-32375"/>
                  <a:pt x="447732" y="16552"/>
                  <a:pt x="604711" y="0"/>
                </a:cubicBezTo>
                <a:cubicBezTo>
                  <a:pt x="781899" y="-548"/>
                  <a:pt x="1052060" y="7118"/>
                  <a:pt x="1241250" y="0"/>
                </a:cubicBezTo>
                <a:cubicBezTo>
                  <a:pt x="1399482" y="14083"/>
                  <a:pt x="1706293" y="54730"/>
                  <a:pt x="1909615" y="0"/>
                </a:cubicBezTo>
                <a:cubicBezTo>
                  <a:pt x="2085313" y="-24404"/>
                  <a:pt x="2264415" y="16988"/>
                  <a:pt x="2577981" y="0"/>
                </a:cubicBezTo>
                <a:cubicBezTo>
                  <a:pt x="2926098" y="-10318"/>
                  <a:pt x="3036314" y="-14769"/>
                  <a:pt x="3182692" y="0"/>
                </a:cubicBezTo>
                <a:cubicBezTo>
                  <a:pt x="3181841" y="8135"/>
                  <a:pt x="3181636" y="12730"/>
                  <a:pt x="3182692" y="18288"/>
                </a:cubicBezTo>
                <a:cubicBezTo>
                  <a:pt x="2996012" y="-1231"/>
                  <a:pt x="2669008" y="27395"/>
                  <a:pt x="2482500" y="18288"/>
                </a:cubicBezTo>
                <a:cubicBezTo>
                  <a:pt x="2296543" y="21246"/>
                  <a:pt x="1935236" y="7938"/>
                  <a:pt x="1782308" y="18288"/>
                </a:cubicBezTo>
                <a:cubicBezTo>
                  <a:pt x="1607683" y="25490"/>
                  <a:pt x="1291498" y="1369"/>
                  <a:pt x="1145769" y="18288"/>
                </a:cubicBezTo>
                <a:cubicBezTo>
                  <a:pt x="1015407" y="55325"/>
                  <a:pt x="262557" y="26571"/>
                  <a:pt x="0" y="18288"/>
                </a:cubicBezTo>
                <a:cubicBezTo>
                  <a:pt x="508" y="13336"/>
                  <a:pt x="437" y="7274"/>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custGeom>
                    <a:avLst/>
                    <a:gdLst>
                      <a:gd name="connsiteX0" fmla="*/ 0 w 3182692"/>
                      <a:gd name="connsiteY0" fmla="*/ 0 h 18288"/>
                      <a:gd name="connsiteX1" fmla="*/ 604711 w 3182692"/>
                      <a:gd name="connsiteY1" fmla="*/ 0 h 18288"/>
                      <a:gd name="connsiteX2" fmla="*/ 1241250 w 3182692"/>
                      <a:gd name="connsiteY2" fmla="*/ 0 h 18288"/>
                      <a:gd name="connsiteX3" fmla="*/ 1909615 w 3182692"/>
                      <a:gd name="connsiteY3" fmla="*/ 0 h 18288"/>
                      <a:gd name="connsiteX4" fmla="*/ 2577981 w 3182692"/>
                      <a:gd name="connsiteY4" fmla="*/ 0 h 18288"/>
                      <a:gd name="connsiteX5" fmla="*/ 3182692 w 3182692"/>
                      <a:gd name="connsiteY5" fmla="*/ 0 h 18288"/>
                      <a:gd name="connsiteX6" fmla="*/ 3182692 w 3182692"/>
                      <a:gd name="connsiteY6" fmla="*/ 18288 h 18288"/>
                      <a:gd name="connsiteX7" fmla="*/ 2482500 w 3182692"/>
                      <a:gd name="connsiteY7" fmla="*/ 18288 h 18288"/>
                      <a:gd name="connsiteX8" fmla="*/ 1782308 w 3182692"/>
                      <a:gd name="connsiteY8" fmla="*/ 18288 h 18288"/>
                      <a:gd name="connsiteX9" fmla="*/ 1145769 w 3182692"/>
                      <a:gd name="connsiteY9" fmla="*/ 18288 h 18288"/>
                      <a:gd name="connsiteX10" fmla="*/ 0 w 3182692"/>
                      <a:gd name="connsiteY10" fmla="*/ 18288 h 18288"/>
                      <a:gd name="connsiteX11" fmla="*/ 0 w 3182692"/>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18288"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983" y="8157"/>
                          <a:pt x="3182279" y="12125"/>
                          <a:pt x="3182692" y="18288"/>
                        </a:cubicBezTo>
                        <a:cubicBezTo>
                          <a:pt x="2998421" y="21742"/>
                          <a:pt x="2675038" y="19014"/>
                          <a:pt x="2482500" y="18288"/>
                        </a:cubicBezTo>
                        <a:cubicBezTo>
                          <a:pt x="2289962" y="17562"/>
                          <a:pt x="1930644" y="6834"/>
                          <a:pt x="1782308" y="18288"/>
                        </a:cubicBezTo>
                        <a:cubicBezTo>
                          <a:pt x="1633972" y="29742"/>
                          <a:pt x="1287388" y="-1992"/>
                          <a:pt x="1145769" y="18288"/>
                        </a:cubicBezTo>
                        <a:cubicBezTo>
                          <a:pt x="1004150" y="38568"/>
                          <a:pt x="256377" y="-37438"/>
                          <a:pt x="0" y="18288"/>
                        </a:cubicBezTo>
                        <a:cubicBezTo>
                          <a:pt x="-46" y="12483"/>
                          <a:pt x="-203" y="6491"/>
                          <a:pt x="0" y="0"/>
                        </a:cubicBezTo>
                        <a:close/>
                      </a:path>
                      <a:path w="3182692" h="18288"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428" y="4493"/>
                          <a:pt x="3183076" y="9472"/>
                          <a:pt x="3182692" y="18288"/>
                        </a:cubicBezTo>
                        <a:cubicBezTo>
                          <a:pt x="3039109" y="-12701"/>
                          <a:pt x="2823860" y="13848"/>
                          <a:pt x="2546154" y="18288"/>
                        </a:cubicBezTo>
                        <a:cubicBezTo>
                          <a:pt x="2268448" y="22728"/>
                          <a:pt x="2098674" y="5291"/>
                          <a:pt x="1845961" y="18288"/>
                        </a:cubicBezTo>
                        <a:cubicBezTo>
                          <a:pt x="1593248" y="31285"/>
                          <a:pt x="1456743" y="27560"/>
                          <a:pt x="1304904" y="18288"/>
                        </a:cubicBezTo>
                        <a:cubicBezTo>
                          <a:pt x="1153065" y="9016"/>
                          <a:pt x="947204" y="11126"/>
                          <a:pt x="668365" y="18288"/>
                        </a:cubicBezTo>
                        <a:cubicBezTo>
                          <a:pt x="389526" y="25450"/>
                          <a:pt x="288244" y="-4628"/>
                          <a:pt x="0" y="18288"/>
                        </a:cubicBezTo>
                        <a:cubicBezTo>
                          <a:pt x="843" y="9577"/>
                          <a:pt x="371" y="69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0" y="0"/>
          <a:ext cx="9144001" cy="6858000"/>
        </p:xfrm>
        <a:graphic>
          <a:graphicData uri="http://schemas.openxmlformats.org/drawingml/2006/table">
            <a:tbl>
              <a:tblPr/>
              <a:tblGrid>
                <a:gridCol w="2959539">
                  <a:extLst>
                    <a:ext uri="{9D8B030D-6E8A-4147-A177-3AD203B41FA5}">
                      <a16:colId xmlns:a16="http://schemas.microsoft.com/office/drawing/2014/main" val="20000"/>
                    </a:ext>
                  </a:extLst>
                </a:gridCol>
                <a:gridCol w="3224923">
                  <a:extLst>
                    <a:ext uri="{9D8B030D-6E8A-4147-A177-3AD203B41FA5}">
                      <a16:colId xmlns:a16="http://schemas.microsoft.com/office/drawing/2014/main" val="20001"/>
                    </a:ext>
                  </a:extLst>
                </a:gridCol>
                <a:gridCol w="2959539">
                  <a:extLst>
                    <a:ext uri="{9D8B030D-6E8A-4147-A177-3AD203B41FA5}">
                      <a16:colId xmlns:a16="http://schemas.microsoft.com/office/drawing/2014/main" val="20002"/>
                    </a:ext>
                  </a:extLst>
                </a:gridCol>
              </a:tblGrid>
              <a:tr h="1672098">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2300" b="0" i="0" u="none" strike="noStrike" cap="none" normalizeH="0" baseline="0" dirty="0">
                          <a:ln>
                            <a:noFill/>
                          </a:ln>
                          <a:solidFill>
                            <a:schemeClr val="tx1"/>
                          </a:solidFill>
                          <a:effectLst/>
                          <a:latin typeface="Arial" charset="0"/>
                        </a:rPr>
                        <a:t>          </a:t>
                      </a:r>
                      <a:r>
                        <a:rPr kumimoji="0" lang="es-ES_tradnl" sz="18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rPr>
                        <a:t>De la grasa</a:t>
                      </a:r>
                    </a:p>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18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rPr>
                        <a:t>               corporal</a:t>
                      </a:r>
                      <a:endParaRPr kumimoji="0" lang="es-ES" sz="18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1800" b="0" i="0" u="sng"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rPr>
                        <a:t>Los fármacos liposolubles</a:t>
                      </a:r>
                      <a:r>
                        <a:rPr kumimoji="0" lang="es-ES_tradnl" sz="1800" b="0" i="0" u="none" strike="noStrike" cap="none" normalizeH="0" baseline="0" dirty="0">
                          <a:ln>
                            <a:noFill/>
                          </a:ln>
                          <a:solidFill>
                            <a:srgbClr val="FF99FF"/>
                          </a:solidFill>
                          <a:effectLst>
                            <a:outerShdw blurRad="38100" dist="38100" dir="2700000" algn="tl">
                              <a:srgbClr val="000000">
                                <a:alpha val="43137"/>
                              </a:srgbClr>
                            </a:outerShdw>
                          </a:effectLst>
                          <a:latin typeface="Arial Narrow" pitchFamily="34" charset="0"/>
                        </a:rPr>
                        <a:t> </a:t>
                      </a:r>
                      <a:r>
                        <a:rPr kumimoji="0" lang="es-ES_tradnl" sz="1800" b="0" i="0" u="none" strike="noStrike" cap="none" normalizeH="0" baseline="0" dirty="0">
                          <a:ln>
                            <a:noFill/>
                          </a:ln>
                          <a:solidFill>
                            <a:schemeClr val="tx1"/>
                          </a:solidFill>
                          <a:effectLst>
                            <a:outerShdw blurRad="38100" dist="38100" dir="2700000" algn="tl">
                              <a:srgbClr val="000000">
                                <a:alpha val="43137"/>
                              </a:srgbClr>
                            </a:outerShdw>
                          </a:effectLst>
                          <a:latin typeface="Arial Narrow" pitchFamily="34" charset="0"/>
                        </a:rPr>
                        <a:t>se acumulan durante más tiempo y se eliminan más lentamente</a:t>
                      </a:r>
                      <a:endParaRPr kumimoji="0" lang="es-ES" sz="1800" b="0" i="0" u="none" strike="noStrike" cap="none" normalizeH="0" baseline="0" dirty="0">
                        <a:ln>
                          <a:noFill/>
                        </a:ln>
                        <a:solidFill>
                          <a:schemeClr val="tx1"/>
                        </a:solidFill>
                        <a:effectLst>
                          <a:outerShdw blurRad="38100" dist="38100" dir="2700000" algn="tl">
                            <a:srgbClr val="000000">
                              <a:alpha val="43137"/>
                            </a:srgbClr>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2000" b="0" i="0" u="none" strike="noStrike" cap="none" normalizeH="0" baseline="0" dirty="0" err="1">
                          <a:ln>
                            <a:noFill/>
                          </a:ln>
                          <a:solidFill>
                            <a:srgbClr val="FFFF00"/>
                          </a:solidFill>
                          <a:effectLst>
                            <a:outerShdw blurRad="38100" dist="38100" dir="2700000" algn="tl">
                              <a:srgbClr val="000000">
                                <a:alpha val="43137"/>
                              </a:srgbClr>
                            </a:outerShdw>
                          </a:effectLst>
                          <a:latin typeface="Arial Narrow" pitchFamily="34" charset="0"/>
                        </a:rPr>
                        <a:t>Diazepam</a:t>
                      </a:r>
                      <a:endParaRPr kumimoji="0" lang="es-ES_tradnl" sz="20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20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rPr>
                        <a:t>Neurolépticos</a:t>
                      </a:r>
                      <a:endParaRPr kumimoji="0" lang="es-ES" sz="20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09367">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2000" b="0" i="0" u="none" strike="noStrike" cap="none" normalizeH="0" baseline="0" dirty="0">
                          <a:ln>
                            <a:noFill/>
                          </a:ln>
                          <a:solidFill>
                            <a:srgbClr val="FF99FF"/>
                          </a:solidFill>
                          <a:effectLst>
                            <a:outerShdw blurRad="38100" dist="38100" dir="2700000" algn="tl">
                              <a:srgbClr val="000000">
                                <a:alpha val="43137"/>
                              </a:srgbClr>
                            </a:outerShdw>
                          </a:effectLst>
                          <a:latin typeface="Arial" charset="0"/>
                        </a:rPr>
                        <a:t>            </a:t>
                      </a:r>
                      <a:r>
                        <a:rPr kumimoji="0" lang="es-ES_tradnl"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Del agua</a:t>
                      </a:r>
                    </a:p>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               corporal</a:t>
                      </a:r>
                      <a:endParaRPr kumimoji="0" lang="es-ES"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1800" b="0" i="0" u="sng"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Los fármacos hidrosolubles</a:t>
                      </a:r>
                    </a:p>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1800" b="0" i="0" u="none" strike="noStrike" cap="none" normalizeH="0" baseline="0" dirty="0">
                          <a:ln>
                            <a:noFill/>
                          </a:ln>
                          <a:solidFill>
                            <a:schemeClr val="tx1"/>
                          </a:solidFill>
                          <a:effectLst>
                            <a:outerShdw blurRad="38100" dist="38100" dir="2700000" algn="tl">
                              <a:srgbClr val="000000">
                                <a:alpha val="43137"/>
                              </a:srgbClr>
                            </a:outerShdw>
                          </a:effectLst>
                          <a:latin typeface="Arial Narrow" pitchFamily="34" charset="0"/>
                        </a:rPr>
                        <a:t>Presentan concentraciones más altas</a:t>
                      </a:r>
                      <a:endParaRPr kumimoji="0" lang="es-ES" sz="1800" b="0" i="0" u="none" strike="noStrike" cap="none" normalizeH="0" baseline="0" dirty="0">
                        <a:ln>
                          <a:noFill/>
                        </a:ln>
                        <a:solidFill>
                          <a:schemeClr val="tx1"/>
                        </a:solidFill>
                        <a:effectLst>
                          <a:outerShdw blurRad="38100" dist="38100" dir="2700000" algn="tl">
                            <a:srgbClr val="000000">
                              <a:alpha val="43137"/>
                            </a:srgbClr>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20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rPr>
                        <a:t>Etanol </a:t>
                      </a:r>
                    </a:p>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20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rPr>
                        <a:t>Litio</a:t>
                      </a:r>
                      <a:endParaRPr kumimoji="0" lang="es-ES" sz="20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14451">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2000" b="0" i="0" u="none" strike="noStrike" cap="none" normalizeH="0" baseline="0" dirty="0">
                          <a:ln>
                            <a:noFill/>
                          </a:ln>
                          <a:solidFill>
                            <a:schemeClr val="tx1"/>
                          </a:solidFill>
                          <a:effectLst>
                            <a:outerShdw blurRad="38100" dist="38100" dir="2700000" algn="tl">
                              <a:srgbClr val="000000">
                                <a:alpha val="43137"/>
                              </a:srgbClr>
                            </a:outerShdw>
                          </a:effectLst>
                          <a:latin typeface="Arial Narrow" pitchFamily="34" charset="0"/>
                        </a:rPr>
                        <a:t>   </a:t>
                      </a:r>
                      <a:r>
                        <a:rPr kumimoji="0" lang="es-ES_tradnl" sz="2000" b="0" i="0" u="none" strike="noStrike" cap="none" normalizeH="0" baseline="0" dirty="0">
                          <a:ln>
                            <a:noFill/>
                          </a:ln>
                          <a:solidFill>
                            <a:srgbClr val="FF99FF"/>
                          </a:solidFill>
                          <a:effectLst>
                            <a:outerShdw blurRad="38100" dist="38100" dir="2700000" algn="tl">
                              <a:srgbClr val="000000">
                                <a:alpha val="43137"/>
                              </a:srgbClr>
                            </a:outerShdw>
                          </a:effectLst>
                          <a:latin typeface="Arial Narrow" pitchFamily="34" charset="0"/>
                        </a:rPr>
                        <a:t>            </a:t>
                      </a:r>
                      <a:r>
                        <a:rPr kumimoji="0" lang="es-ES_tradnl"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Del tamaño y del</a:t>
                      </a:r>
                    </a:p>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               riego sanguíneo</a:t>
                      </a:r>
                    </a:p>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               hepático </a:t>
                      </a:r>
                      <a:endParaRPr kumimoji="0" lang="es-ES"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1800" b="0" i="0" u="sng"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Los fármacos que se metabolizan por el hígado</a:t>
                      </a:r>
                      <a:r>
                        <a:rPr kumimoji="0" lang="es-ES_tradnl" sz="1800" b="0" i="0" u="none" strike="noStrike" cap="none" normalizeH="0" baseline="0" dirty="0">
                          <a:ln>
                            <a:noFill/>
                          </a:ln>
                          <a:solidFill>
                            <a:srgbClr val="FF99FF"/>
                          </a:solidFill>
                          <a:effectLst>
                            <a:outerShdw blurRad="38100" dist="38100" dir="2700000" algn="tl">
                              <a:srgbClr val="000000">
                                <a:alpha val="43137"/>
                              </a:srgbClr>
                            </a:outerShdw>
                          </a:effectLst>
                          <a:latin typeface="Arial Narrow" pitchFamily="34" charset="0"/>
                        </a:rPr>
                        <a:t> </a:t>
                      </a:r>
                      <a:r>
                        <a:rPr kumimoji="0" lang="es-ES_tradnl" sz="1800" b="0" i="0" u="none" strike="noStrike" cap="none" normalizeH="0" baseline="0" dirty="0">
                          <a:ln>
                            <a:noFill/>
                          </a:ln>
                          <a:solidFill>
                            <a:schemeClr val="tx1"/>
                          </a:solidFill>
                          <a:effectLst>
                            <a:outerShdw blurRad="38100" dist="38100" dir="2700000" algn="tl">
                              <a:srgbClr val="000000">
                                <a:alpha val="43137"/>
                              </a:srgbClr>
                            </a:outerShdw>
                          </a:effectLst>
                          <a:latin typeface="Arial Narrow" pitchFamily="34" charset="0"/>
                        </a:rPr>
                        <a:t>son depurados más lentamente</a:t>
                      </a:r>
                      <a:endParaRPr kumimoji="0" lang="es-ES" sz="1800" b="0" i="0" u="none" strike="noStrike" cap="none" normalizeH="0" baseline="0" dirty="0">
                        <a:ln>
                          <a:noFill/>
                        </a:ln>
                        <a:solidFill>
                          <a:schemeClr val="tx1"/>
                        </a:solidFill>
                        <a:effectLst>
                          <a:outerShdw blurRad="38100" dist="38100" dir="2700000" algn="tl">
                            <a:srgbClr val="000000">
                              <a:alpha val="43137"/>
                            </a:srgbClr>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20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rPr>
                        <a:t>Antidepresivos</a:t>
                      </a:r>
                    </a:p>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2000" b="0" i="0" u="none" strike="noStrike" cap="none" normalizeH="0" baseline="0" dirty="0" err="1">
                          <a:ln>
                            <a:noFill/>
                          </a:ln>
                          <a:solidFill>
                            <a:srgbClr val="FFFF00"/>
                          </a:solidFill>
                          <a:effectLst>
                            <a:outerShdw blurRad="38100" dist="38100" dir="2700000" algn="tl">
                              <a:srgbClr val="000000">
                                <a:alpha val="43137"/>
                              </a:srgbClr>
                            </a:outerShdw>
                          </a:effectLst>
                          <a:latin typeface="Arial Narrow" pitchFamily="34" charset="0"/>
                        </a:rPr>
                        <a:t>Benzodiazepinas</a:t>
                      </a:r>
                      <a:endParaRPr kumimoji="0" lang="es-ES" sz="20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39313">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2000" b="0" i="0" u="none" strike="noStrike" cap="none" normalizeH="0" baseline="0" dirty="0">
                          <a:ln>
                            <a:noFill/>
                          </a:ln>
                          <a:solidFill>
                            <a:srgbClr val="FF99FF"/>
                          </a:solidFill>
                          <a:effectLst>
                            <a:outerShdw blurRad="38100" dist="38100" dir="2700000" algn="tl">
                              <a:srgbClr val="000000">
                                <a:alpha val="43137"/>
                              </a:srgbClr>
                            </a:outerShdw>
                          </a:effectLst>
                          <a:latin typeface="Arial Narrow" pitchFamily="34" charset="0"/>
                        </a:rPr>
                        <a:t>               </a:t>
                      </a:r>
                      <a:r>
                        <a:rPr kumimoji="0" lang="es-ES_tradnl" sz="1800" b="0" i="0" u="none" strike="noStrike" cap="none" normalizeH="0" baseline="0" dirty="0" err="1">
                          <a:ln>
                            <a:noFill/>
                          </a:ln>
                          <a:solidFill>
                            <a:srgbClr val="FF3399"/>
                          </a:solidFill>
                          <a:effectLst>
                            <a:outerShdw blurRad="38100" dist="38100" dir="2700000" algn="tl">
                              <a:srgbClr val="000000">
                                <a:alpha val="43137"/>
                              </a:srgbClr>
                            </a:outerShdw>
                          </a:effectLst>
                          <a:latin typeface="Arial Narrow" pitchFamily="34" charset="0"/>
                        </a:rPr>
                        <a:t>Aclaramiento</a:t>
                      </a:r>
                      <a:r>
                        <a:rPr kumimoji="0" lang="es-ES_tradnl"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 de</a:t>
                      </a:r>
                    </a:p>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               </a:t>
                      </a:r>
                      <a:r>
                        <a:rPr kumimoji="0" lang="es-ES_tradnl" sz="1800" b="0" i="0" u="none" strike="noStrike" cap="none" normalizeH="0" baseline="0" dirty="0" err="1">
                          <a:ln>
                            <a:noFill/>
                          </a:ln>
                          <a:solidFill>
                            <a:srgbClr val="FF3399"/>
                          </a:solidFill>
                          <a:effectLst>
                            <a:outerShdw blurRad="38100" dist="38100" dir="2700000" algn="tl">
                              <a:srgbClr val="000000">
                                <a:alpha val="43137"/>
                              </a:srgbClr>
                            </a:outerShdw>
                          </a:effectLst>
                          <a:latin typeface="Arial Narrow" pitchFamily="34" charset="0"/>
                        </a:rPr>
                        <a:t>creatinina</a:t>
                      </a:r>
                      <a:r>
                        <a:rPr kumimoji="0" lang="es-ES_tradnl"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 </a:t>
                      </a:r>
                      <a:endParaRPr kumimoji="0" lang="es-ES"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1800" b="0" i="0" u="sng"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Los fármacos que se metabolizan por el riñón</a:t>
                      </a:r>
                      <a:r>
                        <a:rPr kumimoji="0" lang="es-ES_tradnl"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 </a:t>
                      </a:r>
                      <a:r>
                        <a:rPr kumimoji="0" lang="es-ES_tradnl" sz="1800" b="0" i="0" u="none" strike="noStrike" cap="none" normalizeH="0" baseline="0" dirty="0">
                          <a:ln>
                            <a:noFill/>
                          </a:ln>
                          <a:solidFill>
                            <a:schemeClr val="tx1"/>
                          </a:solidFill>
                          <a:effectLst>
                            <a:outerShdw blurRad="38100" dist="38100" dir="2700000" algn="tl">
                              <a:srgbClr val="000000">
                                <a:alpha val="43137"/>
                              </a:srgbClr>
                            </a:outerShdw>
                          </a:effectLst>
                          <a:latin typeface="Arial Narrow" pitchFamily="34" charset="0"/>
                        </a:rPr>
                        <a:t>son depurados más lentamente</a:t>
                      </a:r>
                      <a:endParaRPr kumimoji="0" lang="es-ES" sz="1800" b="0" i="0" u="none" strike="noStrike" cap="none" normalizeH="0" baseline="0" dirty="0">
                        <a:ln>
                          <a:noFill/>
                        </a:ln>
                        <a:solidFill>
                          <a:schemeClr val="tx1"/>
                        </a:solidFill>
                        <a:effectLst>
                          <a:outerShdw blurRad="38100" dist="38100" dir="2700000" algn="tl">
                            <a:srgbClr val="000000">
                              <a:alpha val="43137"/>
                            </a:srgbClr>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20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rPr>
                        <a:t>Litio    </a:t>
                      </a:r>
                      <a:r>
                        <a:rPr kumimoji="0" lang="es-ES_tradnl" sz="2000" b="0" i="0" u="none" strike="noStrike" cap="none" normalizeH="0" baseline="0" dirty="0">
                          <a:ln>
                            <a:noFill/>
                          </a:ln>
                          <a:solidFill>
                            <a:srgbClr val="FFFF00"/>
                          </a:solidFill>
                          <a:effectLst/>
                          <a:latin typeface="Arial Narrow" pitchFamily="34" charset="0"/>
                        </a:rPr>
                        <a:t>                                     </a:t>
                      </a:r>
                      <a:r>
                        <a:rPr kumimoji="0" lang="es-ES_tradnl" sz="20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rPr>
                        <a:t>Estabilizantes del ánimo</a:t>
                      </a:r>
                      <a:endParaRPr kumimoji="0" lang="es-ES" sz="20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522771">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2000" b="0" i="0" u="none" strike="noStrike" cap="none" normalizeH="0" baseline="0" dirty="0">
                          <a:ln>
                            <a:noFill/>
                          </a:ln>
                          <a:solidFill>
                            <a:schemeClr val="tx1"/>
                          </a:solidFill>
                          <a:effectLst>
                            <a:outerShdw blurRad="38100" dist="38100" dir="2700000" algn="tl">
                              <a:srgbClr val="000000">
                                <a:alpha val="43137"/>
                              </a:srgbClr>
                            </a:outerShdw>
                          </a:effectLst>
                          <a:latin typeface="Arial Narrow" pitchFamily="34" charset="0"/>
                        </a:rPr>
                        <a:t>               </a:t>
                      </a:r>
                      <a:r>
                        <a:rPr kumimoji="0" lang="es-ES_tradnl"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Disminución de la </a:t>
                      </a:r>
                    </a:p>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               </a:t>
                      </a:r>
                      <a:r>
                        <a:rPr kumimoji="0" lang="es-ES_tradnl" sz="1800" b="0" i="0" u="none" strike="noStrike" cap="none" normalizeH="0" baseline="0" dirty="0" err="1">
                          <a:ln>
                            <a:noFill/>
                          </a:ln>
                          <a:solidFill>
                            <a:srgbClr val="FF3399"/>
                          </a:solidFill>
                          <a:effectLst>
                            <a:outerShdw blurRad="38100" dist="38100" dir="2700000" algn="tl">
                              <a:srgbClr val="000000">
                                <a:alpha val="43137"/>
                              </a:srgbClr>
                            </a:outerShdw>
                          </a:effectLst>
                          <a:latin typeface="Arial Narrow" pitchFamily="34" charset="0"/>
                        </a:rPr>
                        <a:t>acetil</a:t>
                      </a:r>
                      <a:r>
                        <a:rPr kumimoji="0" lang="es-ES_tradnl" sz="1800" b="0" i="0" u="none"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 colina cerebral</a:t>
                      </a:r>
                    </a:p>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s-ES" sz="1800" b="0" i="0" u="none" strike="noStrike" cap="none" normalizeH="0" baseline="0" dirty="0">
                        <a:ln>
                          <a:noFill/>
                        </a:ln>
                        <a:solidFill>
                          <a:srgbClr val="FF99FF"/>
                        </a:solidFill>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1800" b="0" i="0" u="sng" strike="noStrike" cap="none" normalizeH="0" baseline="0" dirty="0">
                          <a:ln>
                            <a:noFill/>
                          </a:ln>
                          <a:solidFill>
                            <a:srgbClr val="FF3399"/>
                          </a:solidFill>
                          <a:effectLst>
                            <a:outerShdw blurRad="38100" dist="38100" dir="2700000" algn="tl">
                              <a:srgbClr val="000000">
                                <a:alpha val="43137"/>
                              </a:srgbClr>
                            </a:outerShdw>
                          </a:effectLst>
                          <a:latin typeface="Arial Narrow" pitchFamily="34" charset="0"/>
                        </a:rPr>
                        <a:t>Los fármacos </a:t>
                      </a:r>
                      <a:r>
                        <a:rPr kumimoji="0" lang="es-ES_tradnl" sz="1800" b="0" i="0" u="sng" strike="noStrike" cap="none" normalizeH="0" baseline="0" dirty="0" err="1">
                          <a:ln>
                            <a:noFill/>
                          </a:ln>
                          <a:solidFill>
                            <a:srgbClr val="FF3399"/>
                          </a:solidFill>
                          <a:effectLst>
                            <a:outerShdw blurRad="38100" dist="38100" dir="2700000" algn="tl">
                              <a:srgbClr val="000000">
                                <a:alpha val="43137"/>
                              </a:srgbClr>
                            </a:outerShdw>
                          </a:effectLst>
                          <a:latin typeface="Arial Narrow" pitchFamily="34" charset="0"/>
                        </a:rPr>
                        <a:t>anticolinérgicos</a:t>
                      </a:r>
                      <a:r>
                        <a:rPr kumimoji="0" lang="es-ES_tradnl" sz="1800" b="0" i="0" u="none" strike="noStrike" cap="none" normalizeH="0" baseline="0" dirty="0">
                          <a:ln>
                            <a:noFill/>
                          </a:ln>
                          <a:solidFill>
                            <a:srgbClr val="FF99FF"/>
                          </a:solidFill>
                          <a:effectLst>
                            <a:outerShdw blurRad="38100" dist="38100" dir="2700000" algn="tl">
                              <a:srgbClr val="000000">
                                <a:alpha val="43137"/>
                              </a:srgbClr>
                            </a:outerShdw>
                          </a:effectLst>
                          <a:latin typeface="Arial Narrow" pitchFamily="34" charset="0"/>
                        </a:rPr>
                        <a:t> </a:t>
                      </a:r>
                      <a:r>
                        <a:rPr kumimoji="0" lang="es-ES_tradnl" sz="1800" b="0" i="0" u="none" strike="noStrike" cap="none" normalizeH="0" baseline="0" dirty="0">
                          <a:ln>
                            <a:noFill/>
                          </a:ln>
                          <a:solidFill>
                            <a:schemeClr val="tx1"/>
                          </a:solidFill>
                          <a:effectLst>
                            <a:outerShdw blurRad="38100" dist="38100" dir="2700000" algn="tl">
                              <a:srgbClr val="000000">
                                <a:alpha val="43137"/>
                              </a:srgbClr>
                            </a:outerShdw>
                          </a:effectLst>
                          <a:latin typeface="Arial Narrow" pitchFamily="34" charset="0"/>
                        </a:rPr>
                        <a:t>producen mayor toxicidad central </a:t>
                      </a:r>
                      <a:endParaRPr kumimoji="0" lang="es-ES" sz="1800" b="0" i="0" u="none" strike="noStrike" cap="none" normalizeH="0" baseline="0" dirty="0">
                        <a:ln>
                          <a:noFill/>
                        </a:ln>
                        <a:solidFill>
                          <a:schemeClr val="tx1"/>
                        </a:solidFill>
                        <a:effectLst>
                          <a:outerShdw blurRad="38100" dist="38100" dir="2700000" algn="tl">
                            <a:srgbClr val="000000">
                              <a:alpha val="43137"/>
                            </a:srgbClr>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s-ES_tradnl" sz="1800" b="0" i="0" u="none" strike="noStrike" cap="none" normalizeH="0" baseline="0" dirty="0" err="1">
                          <a:ln>
                            <a:noFill/>
                          </a:ln>
                          <a:solidFill>
                            <a:srgbClr val="FFFF00"/>
                          </a:solidFill>
                          <a:effectLst>
                            <a:outerShdw blurRad="38100" dist="38100" dir="2700000" algn="tl">
                              <a:srgbClr val="000000">
                                <a:alpha val="43137"/>
                              </a:srgbClr>
                            </a:outerShdw>
                          </a:effectLst>
                          <a:latin typeface="Arial Narrow" pitchFamily="34" charset="0"/>
                        </a:rPr>
                        <a:t>Amitriptilina</a:t>
                      </a:r>
                      <a:r>
                        <a:rPr kumimoji="0" lang="es-ES_tradnl" sz="18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rPr>
                        <a:t>. Correctores </a:t>
                      </a:r>
                      <a:r>
                        <a:rPr kumimoji="0" lang="es-ES_tradnl" sz="1800" b="0" i="0" u="none" strike="noStrike" cap="none" normalizeH="0" baseline="0" dirty="0" err="1">
                          <a:ln>
                            <a:noFill/>
                          </a:ln>
                          <a:solidFill>
                            <a:srgbClr val="FFFF00"/>
                          </a:solidFill>
                          <a:effectLst>
                            <a:outerShdw blurRad="38100" dist="38100" dir="2700000" algn="tl">
                              <a:srgbClr val="000000">
                                <a:alpha val="43137"/>
                              </a:srgbClr>
                            </a:outerShdw>
                          </a:effectLst>
                          <a:latin typeface="Arial Narrow" pitchFamily="34" charset="0"/>
                        </a:rPr>
                        <a:t>Clorpromacina</a:t>
                      </a:r>
                      <a:r>
                        <a:rPr kumimoji="0" lang="es-ES_tradnl" sz="18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rPr>
                        <a:t> </a:t>
                      </a:r>
                      <a:r>
                        <a:rPr kumimoji="0" lang="es-ES_tradnl" sz="1800" b="0" i="0" u="none" strike="noStrike" cap="none" normalizeH="0" baseline="0" dirty="0" err="1">
                          <a:ln>
                            <a:noFill/>
                          </a:ln>
                          <a:solidFill>
                            <a:srgbClr val="FFFF00"/>
                          </a:solidFill>
                          <a:effectLst>
                            <a:outerShdw blurRad="38100" dist="38100" dir="2700000" algn="tl">
                              <a:srgbClr val="000000">
                                <a:alpha val="43137"/>
                              </a:srgbClr>
                            </a:outerShdw>
                          </a:effectLst>
                          <a:latin typeface="Arial Narrow" pitchFamily="34" charset="0"/>
                        </a:rPr>
                        <a:t>Levomepromacina</a:t>
                      </a:r>
                      <a:endParaRPr kumimoji="0" lang="es-ES" sz="1800" b="0" i="0" u="none" strike="noStrike" cap="none" normalizeH="0" baseline="0" dirty="0">
                        <a:ln>
                          <a:noFill/>
                        </a:ln>
                        <a:solidFill>
                          <a:srgbClr val="FFFF00"/>
                        </a:solidFill>
                        <a:effectLst>
                          <a:outerShdw blurRad="38100" dist="38100" dir="2700000" algn="tl">
                            <a:srgbClr val="000000">
                              <a:alpha val="43137"/>
                            </a:srgbClr>
                          </a:outerShdw>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37244" name="AutoShape 29"/>
          <p:cNvSpPr>
            <a:spLocks noChangeArrowheads="1"/>
          </p:cNvSpPr>
          <p:nvPr/>
        </p:nvSpPr>
        <p:spPr bwMode="auto">
          <a:xfrm>
            <a:off x="214313" y="142875"/>
            <a:ext cx="485775" cy="533400"/>
          </a:xfrm>
          <a:prstGeom prst="upArrow">
            <a:avLst>
              <a:gd name="adj1" fmla="val 50000"/>
              <a:gd name="adj2" fmla="val 27451"/>
            </a:avLst>
          </a:prstGeom>
          <a:solidFill>
            <a:srgbClr val="FFFF00"/>
          </a:solidFill>
          <a:ln w="9525">
            <a:solidFill>
              <a:schemeClr val="tx1"/>
            </a:solidFill>
            <a:miter lim="800000"/>
            <a:headEnd/>
            <a:tailEnd/>
          </a:ln>
        </p:spPr>
        <p:txBody>
          <a:bodyPr wrap="none" anchor="ctr"/>
          <a:lstStyle/>
          <a:p>
            <a:endParaRPr lang="es-ES" sz="2400" b="1">
              <a:solidFill>
                <a:srgbClr val="FFFF00"/>
              </a:solidFill>
            </a:endParaRPr>
          </a:p>
        </p:txBody>
      </p:sp>
      <p:sp>
        <p:nvSpPr>
          <p:cNvPr id="137245" name="AutoShape 30"/>
          <p:cNvSpPr>
            <a:spLocks noChangeArrowheads="1"/>
          </p:cNvSpPr>
          <p:nvPr/>
        </p:nvSpPr>
        <p:spPr bwMode="auto">
          <a:xfrm>
            <a:off x="214313" y="1785938"/>
            <a:ext cx="485775" cy="519112"/>
          </a:xfrm>
          <a:prstGeom prst="downArrow">
            <a:avLst>
              <a:gd name="adj1" fmla="val 50000"/>
              <a:gd name="adj2" fmla="val 26716"/>
            </a:avLst>
          </a:prstGeom>
          <a:solidFill>
            <a:srgbClr val="FF3399"/>
          </a:solidFill>
          <a:ln w="9525">
            <a:solidFill>
              <a:schemeClr val="tx1"/>
            </a:solidFill>
            <a:miter lim="800000"/>
            <a:headEnd/>
            <a:tailEnd/>
          </a:ln>
        </p:spPr>
        <p:txBody>
          <a:bodyPr wrap="none" anchor="ctr"/>
          <a:lstStyle/>
          <a:p>
            <a:endParaRPr lang="es-ES">
              <a:solidFill>
                <a:srgbClr val="FF3399"/>
              </a:solidFill>
            </a:endParaRPr>
          </a:p>
        </p:txBody>
      </p:sp>
      <p:sp>
        <p:nvSpPr>
          <p:cNvPr id="137246" name="AutoShape 31"/>
          <p:cNvSpPr>
            <a:spLocks noChangeArrowheads="1"/>
          </p:cNvSpPr>
          <p:nvPr/>
        </p:nvSpPr>
        <p:spPr bwMode="auto">
          <a:xfrm>
            <a:off x="214313" y="3071813"/>
            <a:ext cx="485775" cy="519112"/>
          </a:xfrm>
          <a:prstGeom prst="downArrow">
            <a:avLst>
              <a:gd name="adj1" fmla="val 50000"/>
              <a:gd name="adj2" fmla="val 26716"/>
            </a:avLst>
          </a:prstGeom>
          <a:solidFill>
            <a:srgbClr val="FF3399"/>
          </a:solidFill>
          <a:ln w="9525">
            <a:solidFill>
              <a:schemeClr val="tx1"/>
            </a:solidFill>
            <a:miter lim="800000"/>
            <a:headEnd/>
            <a:tailEnd/>
          </a:ln>
        </p:spPr>
        <p:txBody>
          <a:bodyPr wrap="none" anchor="ctr"/>
          <a:lstStyle/>
          <a:p>
            <a:endParaRPr lang="es-ES"/>
          </a:p>
        </p:txBody>
      </p:sp>
      <p:sp>
        <p:nvSpPr>
          <p:cNvPr id="137247" name="AutoShape 32"/>
          <p:cNvSpPr>
            <a:spLocks noChangeArrowheads="1"/>
          </p:cNvSpPr>
          <p:nvPr/>
        </p:nvSpPr>
        <p:spPr bwMode="auto">
          <a:xfrm>
            <a:off x="214313" y="4357688"/>
            <a:ext cx="485775" cy="519112"/>
          </a:xfrm>
          <a:prstGeom prst="downArrow">
            <a:avLst>
              <a:gd name="adj1" fmla="val 50000"/>
              <a:gd name="adj2" fmla="val 26716"/>
            </a:avLst>
          </a:prstGeom>
          <a:solidFill>
            <a:srgbClr val="FF3399"/>
          </a:solidFill>
          <a:ln w="9525">
            <a:solidFill>
              <a:schemeClr val="tx1"/>
            </a:solidFill>
            <a:miter lim="800000"/>
            <a:headEnd/>
            <a:tailEnd/>
          </a:ln>
        </p:spPr>
        <p:txBody>
          <a:bodyPr wrap="none" anchor="ctr"/>
          <a:lstStyle/>
          <a:p>
            <a:endParaRPr lang="es-ES">
              <a:solidFill>
                <a:srgbClr val="FF3399"/>
              </a:solidFill>
            </a:endParaRPr>
          </a:p>
        </p:txBody>
      </p:sp>
      <p:sp>
        <p:nvSpPr>
          <p:cNvPr id="137248" name="AutoShape 33"/>
          <p:cNvSpPr>
            <a:spLocks noChangeArrowheads="1"/>
          </p:cNvSpPr>
          <p:nvPr/>
        </p:nvSpPr>
        <p:spPr bwMode="auto">
          <a:xfrm>
            <a:off x="214313" y="5500688"/>
            <a:ext cx="485775" cy="519112"/>
          </a:xfrm>
          <a:prstGeom prst="downArrow">
            <a:avLst>
              <a:gd name="adj1" fmla="val 50000"/>
              <a:gd name="adj2" fmla="val 26716"/>
            </a:avLst>
          </a:prstGeom>
          <a:solidFill>
            <a:srgbClr val="FF3399"/>
          </a:solidFill>
          <a:ln w="9525">
            <a:solidFill>
              <a:schemeClr val="tx1"/>
            </a:solidFill>
            <a:miter lim="800000"/>
            <a:headEnd/>
            <a:tailEnd/>
          </a:ln>
        </p:spPr>
        <p:txBody>
          <a:bodyPr wrap="none" anchor="ctr"/>
          <a:lstStyle/>
          <a:p>
            <a:endParaRPr lang="es-E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248"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8244" name="Picture 138243" descr="Arte digital de un cerebro">
            <a:extLst>
              <a:ext uri="{FF2B5EF4-FFF2-40B4-BE49-F238E27FC236}">
                <a16:creationId xmlns:a16="http://schemas.microsoft.com/office/drawing/2014/main" id="{3A1EBFB5-218F-2AFD-236B-433D7419AD88}"/>
              </a:ext>
            </a:extLst>
          </p:cNvPr>
          <p:cNvPicPr>
            <a:picLocks noChangeAspect="1"/>
          </p:cNvPicPr>
          <p:nvPr/>
        </p:nvPicPr>
        <p:blipFill rotWithShape="1">
          <a:blip r:embed="rId2"/>
          <a:srcRect l="37706" r="29013"/>
          <a:stretch/>
        </p:blipFill>
        <p:spPr>
          <a:xfrm>
            <a:off x="20" y="-2"/>
            <a:ext cx="4057627" cy="6858002"/>
          </a:xfrm>
          <a:prstGeom prst="rect">
            <a:avLst/>
          </a:prstGeom>
        </p:spPr>
      </p:pic>
      <p:sp useBgFill="1">
        <p:nvSpPr>
          <p:cNvPr id="138250" name="Rectangle 138249">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262" name="Text Box 2"/>
          <p:cNvSpPr txBox="1">
            <a:spLocks noChangeArrowheads="1"/>
          </p:cNvSpPr>
          <p:nvPr/>
        </p:nvSpPr>
        <p:spPr bwMode="auto">
          <a:xfrm>
            <a:off x="4139953" y="2420888"/>
            <a:ext cx="4896544" cy="3819190"/>
          </a:xfrm>
          <a:prstGeom prst="rect">
            <a:avLst/>
          </a:prstGeom>
        </p:spPr>
        <p:txBody>
          <a:bodyPr vert="horz" lIns="91440" tIns="45720" rIns="91440" bIns="45720" rtlCol="0" anchor="ctr">
            <a:normAutofit/>
          </a:bodyPr>
          <a:lstStyle/>
          <a:p>
            <a:pPr indent="-228600" algn="just">
              <a:lnSpc>
                <a:spcPct val="90000"/>
              </a:lnSpc>
              <a:spcBef>
                <a:spcPct val="50000"/>
              </a:spcBef>
              <a:buFont typeface="Arial" panose="020B0604020202020204" pitchFamily="34" charset="0"/>
              <a:buChar char="•"/>
            </a:pPr>
            <a:r>
              <a:rPr lang="en-US" sz="1300" dirty="0"/>
              <a:t>El </a:t>
            </a:r>
            <a:r>
              <a:rPr lang="en-US" sz="1300" dirty="0" err="1"/>
              <a:t>componente</a:t>
            </a:r>
            <a:r>
              <a:rPr lang="en-US" sz="1300" dirty="0"/>
              <a:t> </a:t>
            </a:r>
            <a:r>
              <a:rPr lang="en-US" sz="1300" dirty="0" err="1"/>
              <a:t>más</a:t>
            </a:r>
            <a:r>
              <a:rPr lang="en-US" sz="1300" dirty="0"/>
              <a:t> </a:t>
            </a:r>
            <a:r>
              <a:rPr lang="en-US" sz="1300" dirty="0" err="1"/>
              <a:t>importante</a:t>
            </a:r>
            <a:r>
              <a:rPr lang="en-US" sz="1300" dirty="0"/>
              <a:t> a la hora de </a:t>
            </a:r>
            <a:r>
              <a:rPr lang="en-US" sz="1300" dirty="0" err="1"/>
              <a:t>prescribir</a:t>
            </a:r>
            <a:r>
              <a:rPr lang="en-US" sz="1300" dirty="0"/>
              <a:t> </a:t>
            </a:r>
            <a:r>
              <a:rPr lang="en-US" sz="1300" u="sng" dirty="0" err="1"/>
              <a:t>psicotrópicos</a:t>
            </a:r>
            <a:r>
              <a:rPr lang="en-US" sz="1300" dirty="0"/>
              <a:t> es </a:t>
            </a:r>
            <a:r>
              <a:rPr lang="en-US" sz="1300" dirty="0" err="1"/>
              <a:t>el</a:t>
            </a:r>
            <a:r>
              <a:rPr lang="en-US" sz="1300" dirty="0"/>
              <a:t> </a:t>
            </a:r>
            <a:r>
              <a:rPr lang="en-US" sz="1300" dirty="0" err="1"/>
              <a:t>sistema</a:t>
            </a:r>
            <a:r>
              <a:rPr lang="en-US" sz="1300" dirty="0"/>
              <a:t> </a:t>
            </a:r>
            <a:r>
              <a:rPr lang="en-US" sz="1300" dirty="0" err="1"/>
              <a:t>neurotransmisor</a:t>
            </a:r>
            <a:r>
              <a:rPr lang="en-US" sz="1300" dirty="0"/>
              <a:t> </a:t>
            </a:r>
            <a:r>
              <a:rPr lang="en-US" sz="1300" dirty="0" err="1"/>
              <a:t>colinérgico</a:t>
            </a:r>
            <a:r>
              <a:rPr lang="en-US" sz="1300" dirty="0"/>
              <a:t>. </a:t>
            </a:r>
          </a:p>
          <a:p>
            <a:pPr algn="just">
              <a:lnSpc>
                <a:spcPct val="90000"/>
              </a:lnSpc>
              <a:spcBef>
                <a:spcPct val="50000"/>
              </a:spcBef>
            </a:pPr>
            <a:r>
              <a:rPr lang="en-US" sz="1300" dirty="0"/>
              <a:t>   </a:t>
            </a:r>
          </a:p>
          <a:p>
            <a:pPr indent="-228600" algn="just">
              <a:lnSpc>
                <a:spcPct val="90000"/>
              </a:lnSpc>
              <a:spcBef>
                <a:spcPct val="50000"/>
              </a:spcBef>
              <a:buFont typeface="Arial" panose="020B0604020202020204" pitchFamily="34" charset="0"/>
              <a:buChar char="•"/>
            </a:pPr>
            <a:r>
              <a:rPr lang="en-US" sz="1300" u="sng" dirty="0"/>
              <a:t>En </a:t>
            </a:r>
            <a:r>
              <a:rPr lang="en-US" sz="1300" u="sng" dirty="0" err="1"/>
              <a:t>el</a:t>
            </a:r>
            <a:r>
              <a:rPr lang="en-US" sz="1300" u="sng" dirty="0"/>
              <a:t> </a:t>
            </a:r>
            <a:r>
              <a:rPr lang="en-US" sz="1300" u="sng" dirty="0" err="1"/>
              <a:t>cerebro</a:t>
            </a:r>
            <a:r>
              <a:rPr lang="en-US" sz="1300" u="sng" dirty="0"/>
              <a:t> </a:t>
            </a:r>
            <a:r>
              <a:rPr lang="en-US" sz="1300" u="sng" dirty="0" err="1"/>
              <a:t>envejecido</a:t>
            </a:r>
            <a:r>
              <a:rPr lang="en-US" sz="1300" dirty="0"/>
              <a:t>, la </a:t>
            </a:r>
            <a:r>
              <a:rPr lang="en-US" sz="1300" dirty="0" err="1"/>
              <a:t>acetilcolintransferasa</a:t>
            </a:r>
            <a:r>
              <a:rPr lang="en-US" sz="1300" dirty="0"/>
              <a:t>, </a:t>
            </a:r>
            <a:r>
              <a:rPr lang="en-US" sz="1300" dirty="0" err="1"/>
              <a:t>necesaria</a:t>
            </a:r>
            <a:r>
              <a:rPr lang="en-US" sz="1300" dirty="0"/>
              <a:t> para la </a:t>
            </a:r>
            <a:r>
              <a:rPr lang="en-US" sz="1300" dirty="0" err="1"/>
              <a:t>formación</a:t>
            </a:r>
            <a:r>
              <a:rPr lang="en-US" sz="1300" dirty="0"/>
              <a:t> de </a:t>
            </a:r>
            <a:r>
              <a:rPr lang="en-US" sz="1300" dirty="0" err="1"/>
              <a:t>acetilcolina</a:t>
            </a:r>
            <a:r>
              <a:rPr lang="en-US" sz="1300" dirty="0"/>
              <a:t>, </a:t>
            </a:r>
            <a:r>
              <a:rPr lang="en-US" sz="1300" dirty="0" err="1"/>
              <a:t>está</a:t>
            </a:r>
            <a:r>
              <a:rPr lang="en-US" sz="1300" dirty="0"/>
              <a:t> </a:t>
            </a:r>
            <a:r>
              <a:rPr lang="en-US" sz="1300" dirty="0" err="1"/>
              <a:t>reducida</a:t>
            </a:r>
            <a:r>
              <a:rPr lang="en-US" sz="1300" dirty="0"/>
              <a:t>. </a:t>
            </a:r>
            <a:r>
              <a:rPr lang="en-US" sz="1300" u="sng" dirty="0"/>
              <a:t>En </a:t>
            </a:r>
            <a:r>
              <a:rPr lang="en-US" sz="1300" u="sng" dirty="0" err="1"/>
              <a:t>los</a:t>
            </a:r>
            <a:r>
              <a:rPr lang="en-US" sz="1300" u="sng" dirty="0"/>
              <a:t> </a:t>
            </a:r>
            <a:r>
              <a:rPr lang="en-US" sz="1300" u="sng" dirty="0" err="1"/>
              <a:t>pacientes</a:t>
            </a:r>
            <a:r>
              <a:rPr lang="en-US" sz="1300" u="sng" dirty="0"/>
              <a:t> con </a:t>
            </a:r>
            <a:r>
              <a:rPr lang="en-US" sz="1300" u="sng" dirty="0" err="1"/>
              <a:t>enfermedad</a:t>
            </a:r>
            <a:r>
              <a:rPr lang="en-US" sz="1300" u="sng" dirty="0"/>
              <a:t> de Alzheimer</a:t>
            </a:r>
            <a:r>
              <a:rPr lang="en-US" sz="1300" dirty="0"/>
              <a:t>, </a:t>
            </a:r>
            <a:r>
              <a:rPr lang="en-US" sz="1300" dirty="0" err="1"/>
              <a:t>disminuye</a:t>
            </a:r>
            <a:r>
              <a:rPr lang="en-US" sz="1300" dirty="0"/>
              <a:t> </a:t>
            </a:r>
            <a:r>
              <a:rPr lang="en-US" sz="1300" dirty="0" err="1"/>
              <a:t>aún</a:t>
            </a:r>
            <a:r>
              <a:rPr lang="en-US" sz="1300" dirty="0"/>
              <a:t> </a:t>
            </a:r>
            <a:r>
              <a:rPr lang="en-US" sz="1300" dirty="0" err="1"/>
              <a:t>más</a:t>
            </a:r>
            <a:r>
              <a:rPr lang="en-US" sz="1300" dirty="0"/>
              <a:t>. Por lo tanto, </a:t>
            </a:r>
            <a:r>
              <a:rPr lang="en-US" sz="1300" dirty="0" err="1"/>
              <a:t>están</a:t>
            </a:r>
            <a:r>
              <a:rPr lang="en-US" sz="1300" dirty="0"/>
              <a:t> </a:t>
            </a:r>
            <a:r>
              <a:rPr lang="en-US" sz="1300" dirty="0" err="1"/>
              <a:t>predispuestos</a:t>
            </a:r>
            <a:r>
              <a:rPr lang="en-US" sz="1300" dirty="0"/>
              <a:t> a </a:t>
            </a:r>
            <a:r>
              <a:rPr lang="en-US" sz="1300" dirty="0" err="1"/>
              <a:t>toxicidad</a:t>
            </a:r>
            <a:r>
              <a:rPr lang="en-US" sz="1300" dirty="0"/>
              <a:t> </a:t>
            </a:r>
            <a:r>
              <a:rPr lang="en-US" sz="1300" dirty="0" err="1"/>
              <a:t>anticolinérgica</a:t>
            </a:r>
            <a:r>
              <a:rPr lang="en-US" sz="1300" dirty="0"/>
              <a:t> central, </a:t>
            </a:r>
            <a:r>
              <a:rPr lang="en-US" sz="1300" dirty="0" err="1"/>
              <a:t>en</a:t>
            </a:r>
            <a:r>
              <a:rPr lang="en-US" sz="1300" dirty="0"/>
              <a:t> forma de: </a:t>
            </a:r>
            <a:r>
              <a:rPr lang="en-US" sz="1300" u="sng" dirty="0" err="1"/>
              <a:t>Confusión</a:t>
            </a:r>
            <a:r>
              <a:rPr lang="en-US" sz="1300" u="sng" dirty="0"/>
              <a:t>, </a:t>
            </a:r>
            <a:r>
              <a:rPr lang="en-US" sz="1300" u="sng" dirty="0" err="1"/>
              <a:t>delirios</a:t>
            </a:r>
            <a:r>
              <a:rPr lang="en-US" sz="1300" u="sng" dirty="0"/>
              <a:t> y </a:t>
            </a:r>
            <a:r>
              <a:rPr lang="en-US" sz="1300" u="sng" dirty="0" err="1"/>
              <a:t>alucinaciones</a:t>
            </a:r>
            <a:r>
              <a:rPr lang="en-US" sz="1300" u="sng" dirty="0"/>
              <a:t>.</a:t>
            </a:r>
          </a:p>
          <a:p>
            <a:pPr algn="just">
              <a:lnSpc>
                <a:spcPct val="90000"/>
              </a:lnSpc>
              <a:spcBef>
                <a:spcPct val="50000"/>
              </a:spcBef>
            </a:pPr>
            <a:r>
              <a:rPr lang="en-US" sz="1300" dirty="0"/>
              <a:t> </a:t>
            </a:r>
          </a:p>
          <a:p>
            <a:pPr indent="-228600" algn="just">
              <a:lnSpc>
                <a:spcPct val="90000"/>
              </a:lnSpc>
              <a:spcBef>
                <a:spcPct val="50000"/>
              </a:spcBef>
              <a:buFont typeface="Arial" panose="020B0604020202020204" pitchFamily="34" charset="0"/>
              <a:buChar char="•"/>
            </a:pPr>
            <a:r>
              <a:rPr lang="en-US" sz="1300" u="sng" dirty="0"/>
              <a:t>A </a:t>
            </a:r>
            <a:r>
              <a:rPr lang="en-US" sz="1300" u="sng" dirty="0" err="1"/>
              <a:t>nivel</a:t>
            </a:r>
            <a:r>
              <a:rPr lang="en-US" sz="1300" u="sng" dirty="0"/>
              <a:t> </a:t>
            </a:r>
            <a:r>
              <a:rPr lang="en-US" sz="1300" u="sng" dirty="0" err="1"/>
              <a:t>periférico</a:t>
            </a:r>
            <a:r>
              <a:rPr lang="en-US" sz="1300" dirty="0"/>
              <a:t>, </a:t>
            </a:r>
            <a:r>
              <a:rPr lang="en-US" sz="1300" dirty="0" err="1"/>
              <a:t>los</a:t>
            </a:r>
            <a:r>
              <a:rPr lang="en-US" sz="1300" dirty="0"/>
              <a:t> </a:t>
            </a:r>
            <a:r>
              <a:rPr lang="en-US" sz="1300" dirty="0" err="1"/>
              <a:t>efectos</a:t>
            </a:r>
            <a:r>
              <a:rPr lang="en-US" sz="1300" dirty="0"/>
              <a:t> </a:t>
            </a:r>
            <a:r>
              <a:rPr lang="en-US" sz="1300" dirty="0" err="1"/>
              <a:t>anticolinérgicos</a:t>
            </a:r>
            <a:r>
              <a:rPr lang="en-US" sz="1300" dirty="0"/>
              <a:t> </a:t>
            </a:r>
            <a:r>
              <a:rPr lang="en-US" sz="1300" dirty="0" err="1"/>
              <a:t>pueden</a:t>
            </a:r>
            <a:r>
              <a:rPr lang="en-US" sz="1300" dirty="0"/>
              <a:t> </a:t>
            </a:r>
            <a:r>
              <a:rPr lang="en-US" sz="1300" dirty="0" err="1"/>
              <a:t>precipitar</a:t>
            </a:r>
            <a:r>
              <a:rPr lang="en-US" sz="1300" dirty="0"/>
              <a:t>: </a:t>
            </a:r>
            <a:r>
              <a:rPr lang="en-US" sz="1300" u="sng" dirty="0" err="1"/>
              <a:t>Ataques</a:t>
            </a:r>
            <a:r>
              <a:rPr lang="en-US" sz="1300" u="sng" dirty="0"/>
              <a:t> </a:t>
            </a:r>
            <a:r>
              <a:rPr lang="en-US" sz="1300" u="sng" dirty="0" err="1"/>
              <a:t>agudos</a:t>
            </a:r>
            <a:r>
              <a:rPr lang="en-US" sz="1300" u="sng" dirty="0"/>
              <a:t> de glaucoma, </a:t>
            </a:r>
            <a:r>
              <a:rPr lang="en-US" sz="1300" u="sng" dirty="0" err="1"/>
              <a:t>episodios</a:t>
            </a:r>
            <a:r>
              <a:rPr lang="en-US" sz="1300" u="sng" dirty="0"/>
              <a:t> de </a:t>
            </a:r>
            <a:r>
              <a:rPr lang="en-US" sz="1300" u="sng" dirty="0" err="1"/>
              <a:t>retención</a:t>
            </a:r>
            <a:r>
              <a:rPr lang="en-US" sz="1300" u="sng" dirty="0"/>
              <a:t> de </a:t>
            </a:r>
            <a:r>
              <a:rPr lang="en-US" sz="1300" u="sng" dirty="0" err="1"/>
              <a:t>orina</a:t>
            </a:r>
            <a:r>
              <a:rPr lang="en-US" sz="1300" u="sng" dirty="0"/>
              <a:t> </a:t>
            </a:r>
            <a:r>
              <a:rPr lang="en-US" sz="1300" u="sng" dirty="0" err="1"/>
              <a:t>en</a:t>
            </a:r>
            <a:r>
              <a:rPr lang="en-US" sz="1300" u="sng" dirty="0"/>
              <a:t> </a:t>
            </a:r>
            <a:r>
              <a:rPr lang="en-US" sz="1300" u="sng" dirty="0" err="1"/>
              <a:t>pacientes</a:t>
            </a:r>
            <a:r>
              <a:rPr lang="en-US" sz="1300" u="sng" dirty="0"/>
              <a:t> con HBP, </a:t>
            </a:r>
            <a:r>
              <a:rPr lang="en-US" sz="1300" u="sng" dirty="0" err="1"/>
              <a:t>cuadros</a:t>
            </a:r>
            <a:r>
              <a:rPr lang="en-US" sz="1300" u="sng" dirty="0"/>
              <a:t> de ICC o de </a:t>
            </a:r>
            <a:r>
              <a:rPr lang="en-US" sz="1300" u="sng" dirty="0" err="1"/>
              <a:t>hipotensión</a:t>
            </a:r>
            <a:r>
              <a:rPr lang="en-US" sz="1300" u="sng" dirty="0"/>
              <a:t> </a:t>
            </a:r>
            <a:r>
              <a:rPr lang="en-US" sz="1300" u="sng" dirty="0" err="1"/>
              <a:t>ortostática</a:t>
            </a:r>
            <a:r>
              <a:rPr lang="en-US" sz="1300" u="sng" dirty="0"/>
              <a:t>.</a:t>
            </a:r>
          </a:p>
          <a:p>
            <a:pPr>
              <a:lnSpc>
                <a:spcPct val="90000"/>
              </a:lnSpc>
              <a:spcBef>
                <a:spcPct val="50000"/>
              </a:spcBef>
            </a:pPr>
            <a:endParaRPr lang="en-US" sz="130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NA6A0382.jpg"/>
          <p:cNvPicPr>
            <a:picLocks noChangeAspect="1"/>
          </p:cNvPicPr>
          <p:nvPr/>
        </p:nvPicPr>
        <p:blipFill>
          <a:blip r:embed="rId2" cstate="print"/>
          <a:stretch>
            <a:fillRect/>
          </a:stretch>
        </p:blipFill>
        <p:spPr>
          <a:xfrm>
            <a:off x="0" y="0"/>
            <a:ext cx="5142857" cy="6858000"/>
          </a:xfrm>
          <a:prstGeom prst="rect">
            <a:avLst/>
          </a:prstGeom>
        </p:spPr>
      </p:pic>
      <p:sp>
        <p:nvSpPr>
          <p:cNvPr id="4" name="3 CuadroTexto"/>
          <p:cNvSpPr txBox="1"/>
          <p:nvPr/>
        </p:nvSpPr>
        <p:spPr>
          <a:xfrm>
            <a:off x="5652120" y="2780928"/>
            <a:ext cx="3096344" cy="1569660"/>
          </a:xfrm>
          <a:prstGeom prst="rect">
            <a:avLst/>
          </a:prstGeom>
          <a:noFill/>
        </p:spPr>
        <p:txBody>
          <a:bodyPr wrap="square" rtlCol="0">
            <a:spAutoFit/>
          </a:bodyPr>
          <a:lstStyle/>
          <a:p>
            <a:pPr algn="ctr"/>
            <a:r>
              <a:rPr lang="es-ES" sz="4800" b="1" dirty="0"/>
              <a:t>MUCHAS GRACIAS</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738</TotalTime>
  <Words>7274</Words>
  <Application>Microsoft Office PowerPoint</Application>
  <PresentationFormat>Presentación en pantalla (4:3)</PresentationFormat>
  <Paragraphs>1038</Paragraphs>
  <Slides>104</Slides>
  <Notes>35</Notes>
  <HiddenSlides>0</HiddenSlides>
  <MMClips>1</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104</vt:i4>
      </vt:variant>
    </vt:vector>
  </HeadingPairs>
  <TitlesOfParts>
    <vt:vector size="116" baseType="lpstr">
      <vt:lpstr>Arial</vt:lpstr>
      <vt:lpstr>Arial Black</vt:lpstr>
      <vt:lpstr>Arial Narrow</vt:lpstr>
      <vt:lpstr>Avenir Next LT Pro</vt:lpstr>
      <vt:lpstr>Calibri</vt:lpstr>
      <vt:lpstr>Century Gothic</vt:lpstr>
      <vt:lpstr>NexusSansPro</vt:lpstr>
      <vt:lpstr>Symbol</vt:lpstr>
      <vt:lpstr>Times New Roman</vt:lpstr>
      <vt:lpstr>Wingdings</vt:lpstr>
      <vt:lpstr>Wingdings 2</vt:lpstr>
      <vt:lpstr>Tema de Office</vt:lpstr>
      <vt:lpstr>Presentación de PowerPoint</vt:lpstr>
      <vt:lpstr>LOS TRASTORNOS DE CONDUCTA EN LOS  PACIENTES CON E. ALZHEIMER Y OTRAS DEMENCIAS</vt:lpstr>
      <vt:lpstr>PEQUEÑAS PINCELADAS </vt:lpstr>
      <vt:lpstr>Presentación de PowerPoint</vt:lpstr>
      <vt:lpstr>Presentación de PowerPoint</vt:lpstr>
      <vt:lpstr>Presentación de PowerPoint</vt:lpstr>
      <vt:lpstr>Presentación de PowerPoint</vt:lpstr>
      <vt:lpstr>Factores etiológicos implicados en los SPCD</vt:lpstr>
      <vt:lpstr>INTERCONSULTAS MÁS FRECUENTES</vt:lpstr>
      <vt:lpstr>AGITACIÓN </vt:lpstr>
      <vt:lpstr>AGITACIÓN </vt:lpstr>
      <vt:lpstr>AGITACIÓN </vt:lpstr>
      <vt:lpstr>VOCALIZACIÓN ANORMAL</vt:lpstr>
      <vt:lpstr>INSOMNIO</vt:lpstr>
      <vt:lpstr>SINDROME DE LA PUESTA DE SOL  O  SUNDOWNING</vt:lpstr>
      <vt:lpstr>SINDROME DEL SUNDOWNING</vt:lpstr>
      <vt:lpstr>SINDROME DEL SUNDOWNING</vt:lpstr>
      <vt:lpstr>PSICOSIS</vt:lpstr>
      <vt:lpstr>DESINHIBICIÓN SEXUAL</vt:lpstr>
      <vt:lpstr>DEAMBULACIÓN INADECUADA</vt:lpstr>
      <vt:lpstr>TRASTORNO DE CONDUCTA ALIMENTARIA </vt:lpstr>
      <vt:lpstr>ANSIEDAD</vt:lpstr>
      <vt:lpstr>DEPRESIÓN EN PERSONA CON DEMENCIA</vt:lpstr>
      <vt:lpstr>DEPRESIÓN EN PERSONA CON DEMENCIA</vt:lpstr>
      <vt:lpstr>DEPRESIÓN EN PERSONA CON DEMENCIA</vt:lpstr>
      <vt:lpstr>Presentación de PowerPoint</vt:lpstr>
      <vt:lpstr>Presentación de PowerPoint</vt:lpstr>
      <vt:lpstr>CASO CLÍNICO </vt:lpstr>
      <vt:lpstr> Paciente de 84 años, diagnosticada de demencia tipo Alzheimer(GDS:4). Lleva Institucionalizada en una residencia de ancianos dos años.   Llama por teléfono su Enfermera porque desde hace unos 10 días se muestra mas irritable, apenas colabora ya con los cuidadores y presenta una importante negativa a la ingesta. Ya no participa como lo hacía anteriormente durante la terapia ocupacional, da la sensación que se está deteriorando cada día más. Su actitud oposicionista ocurre sobre todo durante las comidas, en ocasiones ha llegado  a agitarse.   Ante este cuadro clínico que refiere la Enfermera, ¿cuál de estos fármacos sería el más indicado para tratar la patología del paciente?                              A) Citalopram  B) Risperdal  C) Haloperidol               D) Lorazepam   E)  Oxcarbazepina                           </vt:lpstr>
      <vt:lpstr>Probablemente la paciente padezca una depresión en el contexto de una demencia tipo Alzheimer . Tanto la actitud oposicionista como los episodios de agitación mostrados a la hora de las comidas podría explicar la presencia de anorexia. Su desinterés por la terapia ocupacional se correspondería con un cuadro de anhedonia.   Después de descartar un cuadro orgánico, debe intentarse en primer lugar el tratamiento con un fármaco antidepresivo. </vt:lpstr>
      <vt:lpstr>Situaciones conductuales...que no aparecen en los libros</vt:lpstr>
      <vt:lpstr>Presentación de PowerPoint</vt:lpstr>
      <vt:lpstr>Situaciones conductuales...que no aparecen en los libros</vt:lpstr>
      <vt:lpstr>Presentación de PowerPoint</vt:lpstr>
      <vt:lpstr>  ¿QUÉ PUEDEN HACER LOS  CUIDADORES?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¿QUÉ PUEDEN HACER LOS  ESPECIALISTAS?</vt:lpstr>
      <vt:lpstr>INTERVENCIONES NO FARMACOLÓGICAS </vt:lpstr>
      <vt:lpstr>INTERVENCIONES FARMACOLÓGICAS </vt:lpstr>
      <vt:lpstr>¿Dónde es eficaz la psicofarmacología?</vt:lpstr>
      <vt:lpstr>El riesgo de no tratar </vt:lpstr>
      <vt:lpstr>Nuestra recomendación es prescribir</vt:lpstr>
      <vt:lpstr>Presentación de PowerPoint</vt:lpstr>
      <vt:lpstr>Presentación de PowerPoint</vt:lpstr>
      <vt:lpstr>Presentación de PowerPoint</vt:lpstr>
      <vt:lpstr>Presentación de PowerPoint</vt:lpstr>
      <vt:lpstr>     DEMENCIA POR CUERPOS DE LEWY </vt:lpstr>
      <vt:lpstr>Presentación de PowerPoint</vt:lpstr>
      <vt:lpstr>PERO.…EL SPCD MÁS FRECUENTE Y MAS DIFÍCIL DE TRATAR </vt:lpstr>
      <vt:lpstr>Presentación de PowerPoint</vt:lpstr>
      <vt:lpstr> ANTIDEPRESIVOS                                </vt:lpstr>
      <vt:lpstr> ANTIDEPRESIVOS                                </vt:lpstr>
      <vt:lpstr> ANTIDEPRESIVOS                                </vt:lpstr>
      <vt:lpstr>  MEMANTINA</vt:lpstr>
      <vt:lpstr>                Situación Normal</vt:lpstr>
      <vt:lpstr>            Mecanismo de Acción                  E. de Alzheimer</vt:lpstr>
      <vt:lpstr>ESTABILIZANTE DEL ÁNIMO</vt:lpstr>
      <vt:lpstr>Presentación de PowerPoint</vt:lpstr>
      <vt:lpstr>Presentación de PowerPoint</vt:lpstr>
      <vt:lpstr>PREGABALINA </vt:lpstr>
      <vt:lpstr>Presentación de PowerPoint</vt:lpstr>
      <vt:lpstr>Presentación de PowerPoint</vt:lpstr>
      <vt:lpstr>Presentación de PowerPoint</vt:lpstr>
      <vt:lpstr>Presentación de PowerPoint</vt:lpstr>
      <vt:lpstr>NEUROLÉPTICO</vt:lpstr>
      <vt:lpstr>Presentación de PowerPoint</vt:lpstr>
      <vt:lpstr>Presentación de PowerPoint</vt:lpstr>
      <vt:lpstr>Presentación de PowerPoint</vt:lpstr>
      <vt:lpstr> NEUROLÉPTICOS                                </vt:lpstr>
      <vt:lpstr> NEUROLÉPTICOS                                </vt:lpstr>
      <vt:lpstr>NEUROLÉPTICOS  </vt:lpstr>
      <vt:lpstr>RISPERIDONA</vt:lpstr>
      <vt:lpstr>QUETIAPINA</vt:lpstr>
      <vt:lpstr>PACIENTE EJEMPLO EN CONSULTAS EXTERNAS DE GERIATRIA</vt:lpstr>
      <vt:lpstr>INP PRIMARIA</vt:lpstr>
      <vt:lpstr>Presentación de PowerPoint</vt:lpstr>
      <vt:lpstr>INP PRIMARIA</vt:lpstr>
      <vt:lpstr>Presentación de PowerPoint</vt:lpstr>
      <vt:lpstr>Presentación de PowerPoint</vt:lpstr>
      <vt:lpstr>Presentación de PowerPoint</vt:lpstr>
      <vt:lpstr> BENZODIAZEPINAS                                </vt:lpstr>
      <vt:lpstr> BENZODIAZEPINAS                                </vt:lpstr>
      <vt:lpstr>INSOMNIO</vt:lpstr>
      <vt:lpstr>Presentación de PowerPoint</vt:lpstr>
      <vt:lpstr>Presentación de PowerPoint</vt:lpstr>
      <vt:lpstr>Presentación de PowerPoint</vt:lpstr>
      <vt:lpstr>Presentación de PowerPoint</vt:lpstr>
      <vt:lpstr>RESUMIENDO PARA TERMINAR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TRASTORNOS DE CONDUCTA EN LOS  PACIENTES CON E. ALZHEIMER Y OTRAS DEMENCIAS</dc:title>
  <dc:creator>Belén Cámara Marín</dc:creator>
  <cp:lastModifiedBy>Belén Cámara Marín</cp:lastModifiedBy>
  <cp:revision>141</cp:revision>
  <dcterms:created xsi:type="dcterms:W3CDTF">2020-10-29T21:07:13Z</dcterms:created>
  <dcterms:modified xsi:type="dcterms:W3CDTF">2024-05-07T05:00:23Z</dcterms:modified>
</cp:coreProperties>
</file>