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1"/>
  </p:notesMasterIdLst>
  <p:sldIdLst>
    <p:sldId id="288" r:id="rId2"/>
    <p:sldId id="289" r:id="rId3"/>
    <p:sldId id="290" r:id="rId4"/>
    <p:sldId id="291" r:id="rId5"/>
    <p:sldId id="292" r:id="rId6"/>
    <p:sldId id="296" r:id="rId7"/>
    <p:sldId id="297" r:id="rId8"/>
    <p:sldId id="569" r:id="rId9"/>
    <p:sldId id="570" r:id="rId10"/>
    <p:sldId id="534" r:id="rId11"/>
    <p:sldId id="298" r:id="rId12"/>
    <p:sldId id="571" r:id="rId13"/>
    <p:sldId id="271" r:id="rId14"/>
    <p:sldId id="358" r:id="rId15"/>
    <p:sldId id="359" r:id="rId16"/>
    <p:sldId id="538" r:id="rId17"/>
    <p:sldId id="360" r:id="rId18"/>
    <p:sldId id="362" r:id="rId19"/>
    <p:sldId id="544" r:id="rId20"/>
    <p:sldId id="572" r:id="rId21"/>
    <p:sldId id="272" r:id="rId22"/>
    <p:sldId id="573" r:id="rId23"/>
    <p:sldId id="274" r:id="rId24"/>
    <p:sldId id="564" r:id="rId25"/>
    <p:sldId id="565" r:id="rId26"/>
    <p:sldId id="566" r:id="rId27"/>
    <p:sldId id="567" r:id="rId28"/>
    <p:sldId id="568" r:id="rId29"/>
    <p:sldId id="546" r:id="rId30"/>
    <p:sldId id="548" r:id="rId31"/>
    <p:sldId id="552" r:id="rId32"/>
    <p:sldId id="317" r:id="rId33"/>
    <p:sldId id="561" r:id="rId34"/>
    <p:sldId id="293" r:id="rId35"/>
    <p:sldId id="540" r:id="rId36"/>
    <p:sldId id="560" r:id="rId37"/>
    <p:sldId id="543" r:id="rId38"/>
    <p:sldId id="294" r:id="rId39"/>
    <p:sldId id="574" r:id="rId40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6620"/>
    <p:restoredTop sz="94646"/>
  </p:normalViewPr>
  <p:slideViewPr>
    <p:cSldViewPr snapToGrid="0" snapToObjects="1">
      <p:cViewPr varScale="1">
        <p:scale>
          <a:sx n="119" d="100"/>
          <a:sy n="119" d="100"/>
        </p:scale>
        <p:origin x="832" y="17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_tradnl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F409981-E202-1541-933E-102C14C5C093}" type="datetimeFigureOut">
              <a:rPr lang="es-ES_tradnl" smtClean="0"/>
              <a:pPr/>
              <a:t>3/10/25</a:t>
            </a:fld>
            <a:endParaRPr lang="es-ES_tradnl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_tradnl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s-ES"/>
              <a:t>Editar los estilos de texto del patrón
Segundo nivel
Tercer nivel
Cuarto nivel
Quinto nivel</a:t>
            </a:r>
            <a:endParaRPr lang="es-ES_tradn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_tradn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A7C69F-3085-894E-9FEA-C3A5344E7BF3}" type="slidenum">
              <a:rPr lang="es-ES_tradnl" smtClean="0"/>
              <a:pPr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6080236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/>
          </a:p>
        </p:txBody>
      </p:sp>
      <p:sp>
        <p:nvSpPr>
          <p:cNvPr id="2662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4C714B9A-581F-470D-B489-F41EB2FAB3B8}" type="slidenum">
              <a:rPr lang="es-ES" sz="1200"/>
              <a:pPr eaLnBrk="1" hangingPunct="1"/>
              <a:t>10</a:t>
            </a:fld>
            <a:endParaRPr lang="es-ES" sz="1200"/>
          </a:p>
        </p:txBody>
      </p:sp>
    </p:spTree>
    <p:extLst>
      <p:ext uri="{BB962C8B-B14F-4D97-AF65-F5344CB8AC3E}">
        <p14:creationId xmlns:p14="http://schemas.microsoft.com/office/powerpoint/2010/main" val="11414855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8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lvl="1" algn="just">
              <a:spcBef>
                <a:spcPts val="600"/>
              </a:spcBef>
              <a:spcAft>
                <a:spcPts val="600"/>
              </a:spcAft>
              <a:buFont typeface="Calibri" charset="0"/>
              <a:buNone/>
            </a:pPr>
            <a:endParaRPr lang="es-ES" sz="1400">
              <a:latin typeface="Arial" charset="0"/>
              <a:cs typeface="Arial" charset="0"/>
            </a:endParaRPr>
          </a:p>
        </p:txBody>
      </p:sp>
      <p:sp>
        <p:nvSpPr>
          <p:cNvPr id="3482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6162D90C-925B-4B57-80D1-E120CC2E7E8B}" type="slidenum">
              <a:rPr lang="es-ES" sz="1200"/>
              <a:pPr eaLnBrk="1" hangingPunct="1"/>
              <a:t>16</a:t>
            </a:fld>
            <a:endParaRPr lang="es-ES" sz="1200"/>
          </a:p>
        </p:txBody>
      </p:sp>
    </p:spTree>
    <p:extLst>
      <p:ext uri="{BB962C8B-B14F-4D97-AF65-F5344CB8AC3E}">
        <p14:creationId xmlns:p14="http://schemas.microsoft.com/office/powerpoint/2010/main" val="38219995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71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s-ES"/>
          </a:p>
        </p:txBody>
      </p:sp>
      <p:sp>
        <p:nvSpPr>
          <p:cNvPr id="4710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EEF87D59-745E-4955-ACBA-23A138F39A7B}" type="slidenum">
              <a:rPr lang="es-ES" sz="1200"/>
              <a:pPr eaLnBrk="1" hangingPunct="1"/>
              <a:t>19</a:t>
            </a:fld>
            <a:endParaRPr lang="es-ES" sz="1200"/>
          </a:p>
        </p:txBody>
      </p:sp>
    </p:spTree>
    <p:extLst>
      <p:ext uri="{BB962C8B-B14F-4D97-AF65-F5344CB8AC3E}">
        <p14:creationId xmlns:p14="http://schemas.microsoft.com/office/powerpoint/2010/main" val="185992815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s-ES_tradnl"/>
          </a:p>
        </p:txBody>
      </p:sp>
      <p:sp>
        <p:nvSpPr>
          <p:cNvPr id="5120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DE7BD305-2D46-4FCB-8F63-942A98E62A72}" type="slidenum">
              <a:rPr lang="es-ES" sz="1200"/>
              <a:pPr eaLnBrk="1" hangingPunct="1"/>
              <a:t>29</a:t>
            </a:fld>
            <a:endParaRPr lang="es-ES" sz="1200"/>
          </a:p>
        </p:txBody>
      </p:sp>
    </p:spTree>
    <p:extLst>
      <p:ext uri="{BB962C8B-B14F-4D97-AF65-F5344CB8AC3E}">
        <p14:creationId xmlns:p14="http://schemas.microsoft.com/office/powerpoint/2010/main" val="76914438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52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4488" lvl="2" indent="-177800" algn="just"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  <a:buFont typeface="Tahoma" charset="0"/>
              <a:buNone/>
            </a:pPr>
            <a:endParaRPr lang="es-ES" sz="1600">
              <a:cs typeface="Arial" charset="0"/>
            </a:endParaRPr>
          </a:p>
        </p:txBody>
      </p:sp>
      <p:sp>
        <p:nvSpPr>
          <p:cNvPr id="5530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602B1022-D5DD-450A-8602-FFF62E4F5318}" type="slidenum">
              <a:rPr lang="es-ES" sz="1200"/>
              <a:pPr eaLnBrk="1" hangingPunct="1"/>
              <a:t>30</a:t>
            </a:fld>
            <a:endParaRPr lang="es-ES" sz="1200"/>
          </a:p>
        </p:txBody>
      </p:sp>
    </p:spTree>
    <p:extLst>
      <p:ext uri="{BB962C8B-B14F-4D97-AF65-F5344CB8AC3E}">
        <p14:creationId xmlns:p14="http://schemas.microsoft.com/office/powerpoint/2010/main" val="322303439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34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s-ES_tradnl"/>
          </a:p>
        </p:txBody>
      </p:sp>
      <p:sp>
        <p:nvSpPr>
          <p:cNvPr id="6349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904E26FB-6B7B-4046-8796-3BB559E4A891}" type="slidenum">
              <a:rPr lang="es-ES" sz="1200"/>
              <a:pPr eaLnBrk="1" hangingPunct="1"/>
              <a:t>31</a:t>
            </a:fld>
            <a:endParaRPr lang="es-ES" sz="1200"/>
          </a:p>
        </p:txBody>
      </p:sp>
    </p:spTree>
    <p:extLst>
      <p:ext uri="{BB962C8B-B14F-4D97-AF65-F5344CB8AC3E}">
        <p14:creationId xmlns:p14="http://schemas.microsoft.com/office/powerpoint/2010/main" val="184171020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89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just">
              <a:lnSpc>
                <a:spcPct val="120000"/>
              </a:lnSpc>
              <a:spcAft>
                <a:spcPct val="30000"/>
              </a:spcAft>
              <a:buClr>
                <a:srgbClr val="B9D405"/>
              </a:buClr>
              <a:buFont typeface="Wingdings" charset="2"/>
              <a:buNone/>
            </a:pPr>
            <a:endParaRPr lang="es-ES" b="1">
              <a:solidFill>
                <a:schemeClr val="bg1"/>
              </a:solidFill>
            </a:endParaRPr>
          </a:p>
        </p:txBody>
      </p:sp>
      <p:sp>
        <p:nvSpPr>
          <p:cNvPr id="3891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BF9949A4-F365-487D-A00C-8213D9074D61}" type="slidenum">
              <a:rPr lang="es-ES" sz="1200"/>
              <a:pPr eaLnBrk="1" hangingPunct="1"/>
              <a:t>35</a:t>
            </a:fld>
            <a:endParaRPr lang="es-ES" sz="1200"/>
          </a:p>
        </p:txBody>
      </p:sp>
    </p:spTree>
    <p:extLst>
      <p:ext uri="{BB962C8B-B14F-4D97-AF65-F5344CB8AC3E}">
        <p14:creationId xmlns:p14="http://schemas.microsoft.com/office/powerpoint/2010/main" val="385549591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50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s-ES"/>
          </a:p>
        </p:txBody>
      </p:sp>
      <p:sp>
        <p:nvSpPr>
          <p:cNvPr id="4506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0F4847F9-41D2-4109-B133-53B3F954C6E9}" type="slidenum">
              <a:rPr lang="es-ES" sz="1200"/>
              <a:pPr eaLnBrk="1" hangingPunct="1"/>
              <a:t>37</a:t>
            </a:fld>
            <a:endParaRPr lang="es-ES" sz="1200"/>
          </a:p>
        </p:txBody>
      </p:sp>
    </p:spTree>
    <p:extLst>
      <p:ext uri="{BB962C8B-B14F-4D97-AF65-F5344CB8AC3E}">
        <p14:creationId xmlns:p14="http://schemas.microsoft.com/office/powerpoint/2010/main" val="29705798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B8AADFA-BB92-F844-90A8-41CA807EAC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ES_tradnl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96E654D0-FD32-AA4A-8490-3BCA7FB7372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ES_tradn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77B9059-7F09-554E-8E43-9E519CE92B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138A06-B744-9243-81B3-175C39ABCB91}" type="datetimeFigureOut">
              <a:rPr lang="es-ES_tradnl" smtClean="0"/>
              <a:pPr/>
              <a:t>3/10/25</a:t>
            </a:fld>
            <a:endParaRPr lang="es-ES_tradn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D39C70F-7F77-1240-B26E-3EF8A98425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0D1D867-1595-F84F-B935-76A9EAEA4B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7E5CA-6FD0-B641-A6FF-5AE8EABEFA39}" type="slidenum">
              <a:rPr lang="es-ES_tradnl" smtClean="0"/>
              <a:pPr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9710456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0ADD06A-7CBC-AF4A-A924-F21C2CC650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S_tradn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67EF0F1-BDCD-1143-81A0-428A5AA343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/>
              <a:t>Editar los estilos de texto del patrón
Segundo nivel
Tercer nivel
Cuarto nivel
Quinto nivel</a:t>
            </a:r>
            <a:endParaRPr lang="es-ES_tradn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0970549-201A-9B48-8707-69A6E6DBA9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138A06-B744-9243-81B3-175C39ABCB91}" type="datetimeFigureOut">
              <a:rPr lang="es-ES_tradnl" smtClean="0"/>
              <a:pPr/>
              <a:t>3/10/25</a:t>
            </a:fld>
            <a:endParaRPr lang="es-ES_tradn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FEC8458-9817-1548-93DC-6DE81DF200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97E9F21-32B9-C547-9FF7-E7DFCF523D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7E5CA-6FD0-B641-A6FF-5AE8EABEFA39}" type="slidenum">
              <a:rPr lang="es-ES_tradnl" smtClean="0"/>
              <a:pPr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109462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92DB8FE-6207-F645-BC9C-ADB96688E3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ES_tradn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E8C81D8-1DF4-3B44-BA15-45BC88A791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Editar los estilos de texto del patrón
Segundo nivel
Tercer nivel
Cuarto nivel
Quinto nivel</a:t>
            </a:r>
            <a:endParaRPr lang="es-ES_tradn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D6DBB57-B39C-3441-A367-D56D24ABE4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138A06-B744-9243-81B3-175C39ABCB91}" type="datetimeFigureOut">
              <a:rPr lang="es-ES_tradnl" smtClean="0"/>
              <a:pPr/>
              <a:t>3/10/25</a:t>
            </a:fld>
            <a:endParaRPr lang="es-ES_tradn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0E52FFC-5512-0441-B048-F7EBA52DC8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9E847E3-2C01-E540-AE89-644ED1CBFF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7E5CA-6FD0-B641-A6FF-5AE8EABEFA39}" type="slidenum">
              <a:rPr lang="es-ES_tradnl" smtClean="0"/>
              <a:pPr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235720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E4EC49D-5491-F242-8D6B-C2CDEEEB3E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S_tradn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67D4D19-00C9-414F-A927-88B642E30AA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r>
              <a:rPr lang="es-ES"/>
              <a:t>Editar los estilos de texto del patrón
Segundo nivel
Tercer nivel
Cuarto nivel
Quinto nivel</a:t>
            </a:r>
            <a:endParaRPr lang="es-ES_tradnl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955706E4-E7EA-F74D-B278-4A8B991755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r>
              <a:rPr lang="es-ES"/>
              <a:t>Editar los estilos de texto del patrón
Segundo nivel
Tercer nivel
Cuarto nivel
Quinto nivel</a:t>
            </a:r>
            <a:endParaRPr lang="es-ES_tradnl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18C43E9-646D-CB4F-9D01-78D68E3B3C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138A06-B744-9243-81B3-175C39ABCB91}" type="datetimeFigureOut">
              <a:rPr lang="es-ES_tradnl" smtClean="0"/>
              <a:pPr/>
              <a:t>3/10/25</a:t>
            </a:fld>
            <a:endParaRPr lang="es-ES_tradn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6DB7E0D-CB4F-8B46-9316-86DAB756A3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A14FDCE-B8EC-9A43-9974-D8582BB485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7E5CA-6FD0-B641-A6FF-5AE8EABEFA39}" type="slidenum">
              <a:rPr lang="es-ES_tradnl" smtClean="0"/>
              <a:pPr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8901586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12C8177-C4F3-DF4F-B911-C74DD86F2E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ES_tradn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FD75DDF2-828A-F045-B3D9-69F9B37D6D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s-ES"/>
              <a:t>Editar los estilos de texto del patrón
Segundo nivel
Tercer nivel
Cuarto nivel
Quinto nivel</a:t>
            </a:r>
            <a:endParaRPr lang="es-ES_tradnl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6A99CAEE-B097-D848-8BA6-93376F821A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r>
              <a:rPr lang="es-ES"/>
              <a:t>Editar los estilos de texto del patrón
Segundo nivel
Tercer nivel
Cuarto nivel
Quinto nivel</a:t>
            </a:r>
            <a:endParaRPr lang="es-ES_tradnl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8D644013-36F3-704F-A5C8-6CBD0505DE7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s-ES"/>
              <a:t>Editar los estilos de texto del patrón
Segundo nivel
Tercer nivel
Cuarto nivel
Quinto nivel</a:t>
            </a:r>
            <a:endParaRPr lang="es-ES_tradnl"/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6452E758-E5C4-C54D-8E4B-416CE32CF2D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r>
              <a:rPr lang="es-ES"/>
              <a:t>Editar los estilos de texto del patrón
Segundo nivel
Tercer nivel
Cuarto nivel
Quinto nivel</a:t>
            </a:r>
            <a:endParaRPr lang="es-ES_tradnl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82ABB179-C230-C149-8AC2-8628680186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138A06-B744-9243-81B3-175C39ABCB91}" type="datetimeFigureOut">
              <a:rPr lang="es-ES_tradnl" smtClean="0"/>
              <a:pPr/>
              <a:t>3/10/25</a:t>
            </a:fld>
            <a:endParaRPr lang="es-ES_tradnl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FE4F2FC2-F989-2C4E-8F2F-17064E3CA4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2FB7F60B-2588-F64F-80F6-079CF64A92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7E5CA-6FD0-B641-A6FF-5AE8EABEFA39}" type="slidenum">
              <a:rPr lang="es-ES_tradnl" smtClean="0"/>
              <a:pPr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7583113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77D6EA8-612B-F444-8B28-A9F24BF530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S_tradnl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F67E4FA5-E434-A540-A80B-247A226713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138A06-B744-9243-81B3-175C39ABCB91}" type="datetimeFigureOut">
              <a:rPr lang="es-ES_tradnl" smtClean="0"/>
              <a:pPr/>
              <a:t>3/10/25</a:t>
            </a:fld>
            <a:endParaRPr lang="es-ES_tradnl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B2763A9C-8411-5E42-BEAC-B06EA570B0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43D54A4A-75D6-6F43-B014-6022DB56EF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7E5CA-6FD0-B641-A6FF-5AE8EABEFA39}" type="slidenum">
              <a:rPr lang="es-ES_tradnl" smtClean="0"/>
              <a:pPr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276966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12C9723E-8658-FB4F-A823-56957531A7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138A06-B744-9243-81B3-175C39ABCB91}" type="datetimeFigureOut">
              <a:rPr lang="es-ES_tradnl" smtClean="0"/>
              <a:pPr/>
              <a:t>3/10/25</a:t>
            </a:fld>
            <a:endParaRPr lang="es-ES_tradnl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2BC7D5F2-6E1A-2E41-AE74-63310EE2AB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26C66711-4199-4F47-B191-0734957E20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7E5CA-6FD0-B641-A6FF-5AE8EABEFA39}" type="slidenum">
              <a:rPr lang="es-ES_tradnl" smtClean="0"/>
              <a:pPr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001565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CE82694-0BA1-5B4E-AE73-5276A7B991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ES_tradn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3B97475-072A-4C46-87DB-71E1CACB23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s-ES"/>
              <a:t>Editar los estilos de texto del patrón
Segundo nivel
Tercer nivel
Cuarto nivel
Quinto nivel</a:t>
            </a:r>
            <a:endParaRPr lang="es-ES_tradn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BE4EDF99-DA90-DF46-9DA9-5BDD3FF148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es-ES"/>
              <a:t>Editar los estilos de texto del patrón
Segundo nivel
Tercer nivel
Cuarto nivel
Quinto nivel</a:t>
            </a:r>
            <a:endParaRPr lang="es-ES_tradnl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5F9E2FA-71ED-C749-B552-A81EFFE003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138A06-B744-9243-81B3-175C39ABCB91}" type="datetimeFigureOut">
              <a:rPr lang="es-ES_tradnl" smtClean="0"/>
              <a:pPr/>
              <a:t>3/10/25</a:t>
            </a:fld>
            <a:endParaRPr lang="es-ES_tradn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AC012AE-C511-2044-9089-BA3FE2909A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02B17E5-40CB-2C42-B067-2CD0B02991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7E5CA-6FD0-B641-A6FF-5AE8EABEFA39}" type="slidenum">
              <a:rPr lang="es-ES_tradnl" smtClean="0"/>
              <a:pPr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2810227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7D16A54-D6F7-B941-8587-6088D83E3A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ES_tradnl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5C562EF8-6536-554C-BF4B-17189049164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_tradn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D0D0E059-37BA-D34B-9F97-58B2EA9FF77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es-ES"/>
              <a:t>Editar los estilos de texto del patrón
Segundo nivel
Tercer nivel
Cuarto nivel
Quinto nivel</a:t>
            </a:r>
            <a:endParaRPr lang="es-ES_tradnl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1BA4736-DC08-8743-87F7-461E94355D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138A06-B744-9243-81B3-175C39ABCB91}" type="datetimeFigureOut">
              <a:rPr lang="es-ES_tradnl" smtClean="0"/>
              <a:pPr/>
              <a:t>3/10/25</a:t>
            </a:fld>
            <a:endParaRPr lang="es-ES_tradn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410AE18-181F-0A45-B916-65A19CAF9D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86BA5422-EF75-A94D-B69A-62655E67EF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7E5CA-6FD0-B641-A6FF-5AE8EABEFA39}" type="slidenum">
              <a:rPr lang="es-ES_tradnl" smtClean="0"/>
              <a:pPr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0735079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540FB20-4AA8-E049-B624-3D96B98989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S_tradn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A3B95CF7-13E6-824D-B35E-DBE0D920CB3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s-ES"/>
              <a:t>Editar los estilos de texto del patrón
Segundo nivel
Tercer nivel
Cuarto nivel
Quinto nivel</a:t>
            </a:r>
            <a:endParaRPr lang="es-ES_tradn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C66D1C7-81B6-104E-AAF5-396C4D2B71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138A06-B744-9243-81B3-175C39ABCB91}" type="datetimeFigureOut">
              <a:rPr lang="es-ES_tradnl" smtClean="0"/>
              <a:pPr/>
              <a:t>3/10/25</a:t>
            </a:fld>
            <a:endParaRPr lang="es-ES_tradn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668EC34-3376-DB44-A504-04C45CD78F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36C27E1-0D7F-0149-97D5-418BB134CB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7E5CA-6FD0-B641-A6FF-5AE8EABEFA39}" type="slidenum">
              <a:rPr lang="es-ES_tradnl" smtClean="0"/>
              <a:pPr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71114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A4563744-FD63-AC41-9450-8379C9FD5DC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ES_tradn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128F56A7-34C6-BF49-8E92-46A0E260BCC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r>
              <a:rPr lang="es-ES"/>
              <a:t>Editar los estilos de texto del patrón
Segundo nivel
Tercer nivel
Cuarto nivel
Quinto nivel</a:t>
            </a:r>
            <a:endParaRPr lang="es-ES_tradn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E22FC04-5E85-2947-82D1-E0E5BD4C93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138A06-B744-9243-81B3-175C39ABCB91}" type="datetimeFigureOut">
              <a:rPr lang="es-ES_tradnl" smtClean="0"/>
              <a:pPr/>
              <a:t>3/10/25</a:t>
            </a:fld>
            <a:endParaRPr lang="es-ES_tradn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CFE021E-A818-2043-9324-326585389E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4195FA5-B995-AD4B-A9B3-868CC39C56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7E5CA-6FD0-B641-A6FF-5AE8EABEFA39}" type="slidenum">
              <a:rPr lang="es-ES_tradnl" smtClean="0"/>
              <a:pPr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49157342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hape 37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Texto del título</a:t>
            </a:r>
          </a:p>
        </p:txBody>
      </p:sp>
      <p:sp>
        <p:nvSpPr>
          <p:cNvPr id="38" name="Shape 38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4" name="Shape 39">
            <a:extLst>
              <a:ext uri="{FF2B5EF4-FFF2-40B4-BE49-F238E27FC236}">
                <a16:creationId xmlns:a16="http://schemas.microsoft.com/office/drawing/2014/main" id="{D8122747-1A42-A942-8C18-F660D619FDB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9F8448-354B-9944-9125-DB341DD1F756}" type="slidenum">
              <a:rPr/>
              <a:pPr>
                <a:defRPr/>
              </a:pPr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88840144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81D4C1B3-37AC-3440-8861-A3851DD03C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ES_tradn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AED52D4-EFBE-2B43-B9A6-57122C1A05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s-ES"/>
              <a:t>Editar los estilos de texto del patrón
Segundo nivel
Tercer nivel
Cuarto nivel
Quinto nivel</a:t>
            </a:r>
            <a:endParaRPr lang="es-ES_tradn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1F3AA6A-BF0B-E34A-9C15-AEEE8D5213A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138A06-B744-9243-81B3-175C39ABCB91}" type="datetimeFigureOut">
              <a:rPr lang="es-ES_tradnl" smtClean="0"/>
              <a:pPr/>
              <a:t>3/10/25</a:t>
            </a:fld>
            <a:endParaRPr lang="es-ES_tradn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F18E96F-A324-C74D-AE41-745BAB2BFF2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E6A006C-9ABF-B147-9D92-6AC5CAAC1A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77E5CA-6FD0-B641-A6FF-5AE8EABEFA39}" type="slidenum">
              <a:rPr lang="es-ES_tradnl" smtClean="0"/>
              <a:pPr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7746739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tif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1 Título">
            <a:extLst>
              <a:ext uri="{FF2B5EF4-FFF2-40B4-BE49-F238E27FC236}">
                <a16:creationId xmlns:a16="http://schemas.microsoft.com/office/drawing/2014/main" id="{BC6C3583-9FC5-284B-A649-E468457613C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85064" y="0"/>
            <a:ext cx="7772400" cy="1470025"/>
          </a:xfrm>
        </p:spPr>
        <p:txBody>
          <a:bodyPr/>
          <a:lstStyle/>
          <a:p>
            <a:r>
              <a:rPr lang="es-ES" altLang="es-ES" sz="4000" b="1" dirty="0"/>
              <a:t>El Paciente Agitado.</a:t>
            </a:r>
          </a:p>
        </p:txBody>
      </p:sp>
      <p:pic>
        <p:nvPicPr>
          <p:cNvPr id="28675" name="3 Imagen" descr="agitado.jpg">
            <a:extLst>
              <a:ext uri="{FF2B5EF4-FFF2-40B4-BE49-F238E27FC236}">
                <a16:creationId xmlns:a16="http://schemas.microsoft.com/office/drawing/2014/main" id="{05851FE0-607B-9648-B9CA-DEF15B5084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2476" y="1470025"/>
            <a:ext cx="3457575" cy="4164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623368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>
            <a:extLst>
              <a:ext uri="{FF2B5EF4-FFF2-40B4-BE49-F238E27FC236}">
                <a16:creationId xmlns:a16="http://schemas.microsoft.com/office/drawing/2014/main" id="{79408889-C575-9545-9F50-4DAFA6720C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lvl="1" algn="ctr">
              <a:defRPr/>
            </a:pPr>
            <a:r>
              <a:rPr lang="es-ES" sz="4800" b="1" dirty="0">
                <a:solidFill>
                  <a:schemeClr val="tx1"/>
                </a:solidFill>
                <a:latin typeface="+mj-lt"/>
              </a:rPr>
              <a:t>1. Definición.</a:t>
            </a:r>
            <a:endParaRPr lang="es-ES" sz="60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3" name="2 Marcador de contenido">
            <a:extLst>
              <a:ext uri="{FF2B5EF4-FFF2-40B4-BE49-F238E27FC236}">
                <a16:creationId xmlns:a16="http://schemas.microsoft.com/office/drawing/2014/main" id="{E0F6D894-0BBB-B942-9F9C-C9608D4672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rtlCol="0">
            <a:normAutofit fontScale="77500" lnSpcReduction="20000"/>
          </a:bodyPr>
          <a:lstStyle/>
          <a:p>
            <a:pPr algn="just">
              <a:defRPr/>
            </a:pPr>
            <a:r>
              <a:rPr lang="es-ES" dirty="0"/>
              <a:t>Es un estado de </a:t>
            </a:r>
            <a:r>
              <a:rPr lang="es-ES" u="sng" dirty="0"/>
              <a:t>excitación mental</a:t>
            </a:r>
            <a:r>
              <a:rPr lang="es-ES" dirty="0"/>
              <a:t> acompañado de </a:t>
            </a:r>
            <a:r>
              <a:rPr lang="es-ES" u="sng" dirty="0"/>
              <a:t>hiperactividad motora</a:t>
            </a:r>
            <a:r>
              <a:rPr lang="es-ES" dirty="0"/>
              <a:t>. Esto cubre una amplia gama de presentaciones, pero habitualmente representará un </a:t>
            </a:r>
            <a:r>
              <a:rPr lang="es-ES" u="sng" dirty="0"/>
              <a:t>cambio agudo </a:t>
            </a:r>
            <a:r>
              <a:rPr lang="es-ES" dirty="0"/>
              <a:t>cualitativo en la conducta normal de una persona, que se manifiesta principalmente como </a:t>
            </a:r>
            <a:r>
              <a:rPr lang="es-ES" u="sng" dirty="0"/>
              <a:t>conducta antisocial</a:t>
            </a:r>
            <a:r>
              <a:rPr lang="es-ES" dirty="0"/>
              <a:t> (por ejemplo, gritos, chillidos), </a:t>
            </a:r>
            <a:r>
              <a:rPr lang="es-ES" u="sng" dirty="0"/>
              <a:t>aumento de la actividad</a:t>
            </a:r>
            <a:r>
              <a:rPr lang="es-ES" dirty="0"/>
              <a:t> (a menudo disruptiva/intrusiva), </a:t>
            </a:r>
            <a:r>
              <a:rPr lang="es-ES" u="sng" dirty="0"/>
              <a:t>explosiones de ira, violencia </a:t>
            </a:r>
            <a:r>
              <a:rPr lang="es-ES" dirty="0"/>
              <a:t>(hacia otros o hacia sí).</a:t>
            </a:r>
          </a:p>
          <a:p>
            <a:pPr algn="just">
              <a:defRPr/>
            </a:pPr>
            <a:endParaRPr lang="es-ES" dirty="0"/>
          </a:p>
          <a:p>
            <a:pPr lvl="1" algn="just">
              <a:defRPr/>
            </a:pPr>
            <a:r>
              <a:rPr lang="es-ES" dirty="0"/>
              <a:t>No confundir con paciente violento, enfadado… </a:t>
            </a:r>
          </a:p>
          <a:p>
            <a:pPr algn="just">
              <a:defRPr/>
            </a:pPr>
            <a:endParaRPr lang="es-ES" dirty="0"/>
          </a:p>
          <a:p>
            <a:pPr algn="just">
              <a:defRPr/>
            </a:pPr>
            <a:r>
              <a:rPr lang="es-ES" dirty="0"/>
              <a:t>Es un Síndrome inespecífico que puede darse en: </a:t>
            </a:r>
          </a:p>
          <a:p>
            <a:pPr algn="just">
              <a:defRPr/>
            </a:pPr>
            <a:endParaRPr lang="es-ES" dirty="0"/>
          </a:p>
          <a:p>
            <a:pPr lvl="1" algn="just">
              <a:defRPr/>
            </a:pPr>
            <a:r>
              <a:rPr lang="es-ES" dirty="0"/>
              <a:t>Trastornos orgánico-cerebrales. </a:t>
            </a:r>
          </a:p>
          <a:p>
            <a:pPr lvl="1" algn="just">
              <a:defRPr/>
            </a:pPr>
            <a:r>
              <a:rPr lang="es-ES" dirty="0"/>
              <a:t>Intoxicación o abstinencia a drogas o fármacos.</a:t>
            </a:r>
          </a:p>
          <a:p>
            <a:pPr lvl="1" algn="just">
              <a:defRPr/>
            </a:pPr>
            <a:r>
              <a:rPr lang="es-ES" dirty="0"/>
              <a:t>Síntomas agudos de trastorno psiquiátrico (ansiedad/pánico, manía, esquizofrenia, otros trastornos psicóticos).</a:t>
            </a:r>
          </a:p>
          <a:p>
            <a:pPr lvl="1" algn="just">
              <a:defRPr/>
            </a:pPr>
            <a:r>
              <a:rPr lang="es-ES" dirty="0"/>
              <a:t>Situaciones reactivas a tensión extrema. </a:t>
            </a:r>
          </a:p>
        </p:txBody>
      </p:sp>
    </p:spTree>
    <p:extLst>
      <p:ext uri="{BB962C8B-B14F-4D97-AF65-F5344CB8AC3E}">
        <p14:creationId xmlns:p14="http://schemas.microsoft.com/office/powerpoint/2010/main" val="25033727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81A3BFF-6406-EF40-A7BF-8180C41A22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algn="ctr">
              <a:defRPr/>
            </a:pPr>
            <a:r>
              <a:rPr lang="es-ES" sz="4800" b="1" dirty="0"/>
              <a:t>2. Etiología.</a:t>
            </a:r>
            <a:endParaRPr lang="es-ES_tradnl" sz="4800" b="1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8FCA248-C35F-A94A-A9C8-A37BC4226D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81200" y="1600200"/>
            <a:ext cx="8229600" cy="4852988"/>
          </a:xfrm>
        </p:spPr>
        <p:txBody>
          <a:bodyPr rtlCol="0">
            <a:normAutofit fontScale="32500" lnSpcReduction="20000"/>
          </a:bodyPr>
          <a:lstStyle/>
          <a:p>
            <a:pPr marL="457200" lvl="1" indent="0" algn="ctr">
              <a:buNone/>
              <a:defRPr/>
            </a:pPr>
            <a:r>
              <a:rPr lang="es-ES" sz="8000" u="sng" dirty="0"/>
              <a:t>Trastornos orgánico-cerebrales. </a:t>
            </a:r>
          </a:p>
          <a:p>
            <a:pPr>
              <a:defRPr/>
            </a:pPr>
            <a:endParaRPr lang="es-ES_tradnl" dirty="0"/>
          </a:p>
          <a:p>
            <a:pPr algn="just">
              <a:defRPr/>
            </a:pPr>
            <a:r>
              <a:rPr lang="es-ES_tradnl" sz="6000" dirty="0"/>
              <a:t>Suelen presentarse con compromiso del sensorio, desorientación, fluctuaciones a lo largo del día, alucinaciones visuales y signos de la enfermedad subyacente. </a:t>
            </a:r>
          </a:p>
          <a:p>
            <a:pPr algn="just">
              <a:defRPr/>
            </a:pPr>
            <a:r>
              <a:rPr lang="es-ES_tradnl" sz="6000" dirty="0"/>
              <a:t>Debe sospecharse en todo cuadro de inicio agudo o de aparición en adultos mayores:</a:t>
            </a:r>
          </a:p>
          <a:p>
            <a:pPr algn="ctr">
              <a:defRPr/>
            </a:pPr>
            <a:endParaRPr lang="es-ES_tradnl" dirty="0"/>
          </a:p>
          <a:p>
            <a:pPr marL="2266950" indent="0">
              <a:buNone/>
              <a:defRPr/>
            </a:pPr>
            <a:r>
              <a:rPr lang="es-ES_tradnl" dirty="0"/>
              <a:t>- Traumatismos cerebrales (principalmente del lóbulo frontal).</a:t>
            </a:r>
          </a:p>
          <a:p>
            <a:pPr marL="2266950" indent="0">
              <a:buNone/>
              <a:defRPr/>
            </a:pPr>
            <a:r>
              <a:rPr lang="es-ES_tradnl" dirty="0"/>
              <a:t>- Epilepsia del lóbulo temporal.</a:t>
            </a:r>
          </a:p>
          <a:p>
            <a:pPr marL="2266950" indent="0">
              <a:buNone/>
              <a:defRPr/>
            </a:pPr>
            <a:r>
              <a:rPr lang="es-ES_tradnl" dirty="0"/>
              <a:t>- Infección del sistema nervioso central.</a:t>
            </a:r>
          </a:p>
          <a:p>
            <a:pPr marL="2266950" indent="0">
              <a:buNone/>
              <a:defRPr/>
            </a:pPr>
            <a:r>
              <a:rPr lang="es-ES_tradnl" dirty="0"/>
              <a:t>- Encefalopatía (hepática, </a:t>
            </a:r>
            <a:r>
              <a:rPr lang="es-ES_tradnl" dirty="0" err="1"/>
              <a:t>anóxica</a:t>
            </a:r>
            <a:r>
              <a:rPr lang="es-ES_tradnl" dirty="0"/>
              <a:t>, urémica, hipertensiva).</a:t>
            </a:r>
          </a:p>
          <a:p>
            <a:pPr marL="2266950" indent="0">
              <a:buNone/>
              <a:defRPr/>
            </a:pPr>
            <a:r>
              <a:rPr lang="es-ES_tradnl" dirty="0"/>
              <a:t>- Accidente cerebro-vascular.</a:t>
            </a:r>
          </a:p>
          <a:p>
            <a:pPr marL="2266950" indent="0">
              <a:buNone/>
              <a:defRPr/>
            </a:pPr>
            <a:r>
              <a:rPr lang="es-ES_tradnl" dirty="0"/>
              <a:t>- Trastornos del equilibrio hidroelectrolítico.</a:t>
            </a:r>
          </a:p>
          <a:p>
            <a:pPr marL="2266950" indent="0">
              <a:buNone/>
              <a:defRPr/>
            </a:pPr>
            <a:r>
              <a:rPr lang="es-ES_tradnl" dirty="0"/>
              <a:t>- Neoplasias cerebrales.</a:t>
            </a:r>
          </a:p>
          <a:p>
            <a:pPr marL="2266950" indent="0">
              <a:buNone/>
              <a:defRPr/>
            </a:pPr>
            <a:r>
              <a:rPr lang="es-ES_tradnl" dirty="0"/>
              <a:t>- Hipoglicemia. </a:t>
            </a:r>
          </a:p>
          <a:p>
            <a:pPr marL="2266950" indent="0">
              <a:buNone/>
              <a:defRPr/>
            </a:pPr>
            <a:r>
              <a:rPr lang="es-ES_tradnl" dirty="0"/>
              <a:t>- Hipertiroidismo.</a:t>
            </a:r>
          </a:p>
          <a:p>
            <a:pPr marL="2266950" indent="0">
              <a:buNone/>
              <a:defRPr/>
            </a:pPr>
            <a:r>
              <a:rPr lang="es-ES_tradnl" dirty="0"/>
              <a:t>- </a:t>
            </a:r>
            <a:r>
              <a:rPr lang="es-ES_tradnl" dirty="0" err="1"/>
              <a:t>Porfiria</a:t>
            </a:r>
            <a:r>
              <a:rPr lang="es-ES_tradnl" dirty="0"/>
              <a:t> aguda intermitente.</a:t>
            </a:r>
          </a:p>
          <a:p>
            <a:pPr marL="2266950" indent="0">
              <a:buNone/>
              <a:defRPr/>
            </a:pPr>
            <a:r>
              <a:rPr lang="es-ES_tradnl" dirty="0"/>
              <a:t>- Lupus eritematoso sistémico.</a:t>
            </a:r>
          </a:p>
          <a:p>
            <a:pPr>
              <a:defRPr/>
            </a:pPr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8651563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5BC2BC3-E9C7-834C-9A7D-65017A1471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algn="ctr">
              <a:defRPr/>
            </a:pPr>
            <a:r>
              <a:rPr lang="es-ES" sz="4800" b="1" dirty="0"/>
              <a:t>2. Etiología.</a:t>
            </a:r>
            <a:endParaRPr lang="es-ES_tradnl" sz="4800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DA8CC4A-9DCD-D741-958F-7655690553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rtlCol="0">
            <a:normAutofit fontScale="70000" lnSpcReduction="20000"/>
          </a:bodyPr>
          <a:lstStyle/>
          <a:p>
            <a:pPr marL="0" indent="0" algn="ctr">
              <a:buNone/>
              <a:defRPr/>
            </a:pPr>
            <a:r>
              <a:rPr lang="es-ES" sz="5100" u="sng" dirty="0"/>
              <a:t>Síntomas agudos de trastorno psiquiátrico</a:t>
            </a:r>
            <a:endParaRPr lang="es-ES_tradnl" sz="5100" u="sng" dirty="0"/>
          </a:p>
          <a:p>
            <a:pPr marL="0" indent="0" algn="just">
              <a:buNone/>
              <a:defRPr/>
            </a:pPr>
            <a:endParaRPr lang="es-ES_tradnl" dirty="0"/>
          </a:p>
          <a:p>
            <a:pPr marL="725488" indent="0" algn="just">
              <a:buNone/>
              <a:defRPr/>
            </a:pPr>
            <a:r>
              <a:rPr lang="es-ES_tradnl" dirty="0"/>
              <a:t>- Trastornos psicóticos (esquizofrenia, psicosis aguda).</a:t>
            </a:r>
          </a:p>
          <a:p>
            <a:pPr marL="725488" indent="0" algn="just">
              <a:buNone/>
              <a:defRPr/>
            </a:pPr>
            <a:r>
              <a:rPr lang="es-ES_tradnl" dirty="0"/>
              <a:t>- Trastornos afectivos (trastorno bipolar, depresión mayor).</a:t>
            </a:r>
          </a:p>
          <a:p>
            <a:pPr marL="725488" indent="0" algn="just">
              <a:buNone/>
              <a:defRPr/>
            </a:pPr>
            <a:r>
              <a:rPr lang="es-ES_tradnl" dirty="0"/>
              <a:t>- Trastornos de ansiedad (trastorno de pánico, trastorno de estrés 	postraumático, trastorno de estrés agudo).</a:t>
            </a:r>
          </a:p>
          <a:p>
            <a:pPr marL="725488" indent="0" algn="just">
              <a:buNone/>
              <a:defRPr/>
            </a:pPr>
            <a:r>
              <a:rPr lang="es-ES_tradnl" dirty="0"/>
              <a:t>- Trastornos de adaptación.</a:t>
            </a:r>
          </a:p>
          <a:p>
            <a:pPr marL="725488" indent="0" algn="just">
              <a:buNone/>
              <a:defRPr/>
            </a:pPr>
            <a:r>
              <a:rPr lang="es-ES_tradnl" dirty="0"/>
              <a:t>- Trastornos de la personalidad (principalmente limítrofe y </a:t>
            </a:r>
            <a:r>
              <a:rPr lang="es-ES_tradnl" dirty="0" err="1"/>
              <a:t>disocial</a:t>
            </a:r>
            <a:r>
              <a:rPr lang="es-ES_tradnl" dirty="0"/>
              <a:t>).</a:t>
            </a:r>
          </a:p>
          <a:p>
            <a:pPr marL="725488" indent="0" algn="just">
              <a:buNone/>
              <a:defRPr/>
            </a:pPr>
            <a:r>
              <a:rPr lang="es-ES_tradnl" dirty="0"/>
              <a:t>-Trastornos generalizados del desarrollo (autismo, síndrome de 	Asperger).</a:t>
            </a:r>
          </a:p>
          <a:p>
            <a:pPr marL="725488" indent="0" algn="just">
              <a:buNone/>
              <a:defRPr/>
            </a:pPr>
            <a:r>
              <a:rPr lang="es-ES_tradnl" dirty="0"/>
              <a:t>- Trastornos de inicio en la infancia (trastorno de conducta, trastorno 	</a:t>
            </a:r>
            <a:r>
              <a:rPr lang="es-ES_tradnl" dirty="0" err="1"/>
              <a:t>negativista</a:t>
            </a:r>
            <a:r>
              <a:rPr lang="es-ES_tradnl" dirty="0"/>
              <a:t> desafiante, trastorno por déficit de atención con 	hiperactividad).</a:t>
            </a:r>
          </a:p>
          <a:p>
            <a:pPr marL="725488" indent="0" algn="just">
              <a:buNone/>
              <a:defRPr/>
            </a:pPr>
            <a:r>
              <a:rPr lang="es-ES_tradnl" dirty="0"/>
              <a:t>- Discapacidad intelectual.</a:t>
            </a:r>
          </a:p>
          <a:p>
            <a:pPr marL="725488" indent="0" algn="just">
              <a:buNone/>
              <a:defRPr/>
            </a:pPr>
            <a:r>
              <a:rPr lang="es-ES_tradnl" dirty="0"/>
              <a:t>- Demencia</a:t>
            </a:r>
          </a:p>
          <a:p>
            <a:pPr>
              <a:defRPr/>
            </a:pPr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32242344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4A29C51-752C-7641-A4BD-BC8E7897B5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algn="ctr">
              <a:defRPr/>
            </a:pPr>
            <a:r>
              <a:rPr lang="es-ES" sz="4800" b="1" dirty="0"/>
              <a:t>2. Etiología.</a:t>
            </a:r>
            <a:endParaRPr lang="es-ES_tradnl" sz="4800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CF8E2EE-D1AA-484A-B832-771C98DA14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rtlCol="0">
            <a:normAutofit fontScale="85000" lnSpcReduction="20000"/>
          </a:bodyPr>
          <a:lstStyle/>
          <a:p>
            <a:pPr marL="0" lvl="1" indent="0" algn="ctr">
              <a:buNone/>
              <a:defRPr/>
            </a:pPr>
            <a:endParaRPr lang="es-ES" sz="4100" u="sng" dirty="0"/>
          </a:p>
          <a:p>
            <a:pPr marL="0" lvl="1" indent="0" algn="ctr">
              <a:buNone/>
              <a:defRPr/>
            </a:pPr>
            <a:r>
              <a:rPr lang="es-ES" sz="4100" u="sng" dirty="0"/>
              <a:t>Intoxicación o abstinencia a drogas o fármacos.</a:t>
            </a:r>
          </a:p>
          <a:p>
            <a:pPr marL="0" indent="0">
              <a:buNone/>
              <a:defRPr/>
            </a:pPr>
            <a:endParaRPr lang="es-ES_tradnl" dirty="0"/>
          </a:p>
          <a:p>
            <a:pPr>
              <a:defRPr/>
            </a:pPr>
            <a:endParaRPr lang="es-ES_tradnl" dirty="0"/>
          </a:p>
          <a:p>
            <a:pPr marL="579438" indent="0">
              <a:buNone/>
              <a:defRPr/>
            </a:pPr>
            <a:r>
              <a:rPr lang="es-ES_tradnl" dirty="0"/>
              <a:t>- Intoxicación / abstinencia alcohólica.</a:t>
            </a:r>
          </a:p>
          <a:p>
            <a:pPr marL="579438" indent="0">
              <a:buNone/>
              <a:defRPr/>
            </a:pPr>
            <a:r>
              <a:rPr lang="es-ES_tradnl" dirty="0"/>
              <a:t>- Intoxicación por cocaína, anfetaminas o alucinógenos.</a:t>
            </a:r>
          </a:p>
          <a:p>
            <a:pPr marL="579438" indent="0">
              <a:buNone/>
              <a:defRPr/>
            </a:pPr>
            <a:r>
              <a:rPr lang="es-ES_tradnl" dirty="0"/>
              <a:t>- Psicosis inducida por sustancias psicoactivas.</a:t>
            </a:r>
          </a:p>
          <a:p>
            <a:pPr marL="579438" indent="0">
              <a:buNone/>
              <a:defRPr/>
            </a:pPr>
            <a:r>
              <a:rPr lang="es-ES_tradnl" dirty="0"/>
              <a:t>- Uso de </a:t>
            </a:r>
            <a:r>
              <a:rPr lang="es-ES_tradnl" dirty="0" err="1"/>
              <a:t>corticosteroides</a:t>
            </a:r>
            <a:r>
              <a:rPr lang="es-ES_tradnl" dirty="0"/>
              <a:t>, anticolinérgicos o </a:t>
            </a:r>
            <a:r>
              <a:rPr lang="es-ES_tradnl" dirty="0" err="1"/>
              <a:t>levodopa</a:t>
            </a:r>
            <a:r>
              <a:rPr lang="es-ES_tradnl" dirty="0"/>
              <a:t>.</a:t>
            </a:r>
          </a:p>
          <a:p>
            <a:pPr>
              <a:defRPr/>
            </a:pPr>
            <a:endParaRPr lang="es-ES_tradnl" dirty="0"/>
          </a:p>
          <a:p>
            <a:pPr marL="0" indent="0">
              <a:buNone/>
              <a:defRPr/>
            </a:pPr>
            <a:br>
              <a:rPr lang="es-ES_tradnl" dirty="0"/>
            </a:br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9040868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Shape 177">
            <a:extLst>
              <a:ext uri="{FF2B5EF4-FFF2-40B4-BE49-F238E27FC236}">
                <a16:creationId xmlns:a16="http://schemas.microsoft.com/office/drawing/2014/main" id="{830B1738-C85E-9C4E-B5A8-893BE1F769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algn="ctr">
              <a:defRPr/>
            </a:pPr>
            <a:r>
              <a:rPr lang="es-ES" sz="4800" b="1" dirty="0"/>
              <a:t>3. </a:t>
            </a:r>
            <a:r>
              <a:rPr sz="4800" b="1" dirty="0" err="1"/>
              <a:t>Evaluación</a:t>
            </a:r>
            <a:r>
              <a:rPr sz="4800" b="1" dirty="0"/>
              <a:t> y </a:t>
            </a:r>
            <a:r>
              <a:rPr sz="4800" b="1" dirty="0" err="1"/>
              <a:t>Tria</a:t>
            </a:r>
            <a:r>
              <a:rPr lang="es-ES" sz="4800" b="1" dirty="0"/>
              <a:t>j</a:t>
            </a:r>
            <a:r>
              <a:rPr sz="4800" b="1" dirty="0"/>
              <a:t>e</a:t>
            </a:r>
            <a:r>
              <a:rPr lang="es-ES" sz="4800" b="1" dirty="0"/>
              <a:t>.</a:t>
            </a:r>
            <a:endParaRPr sz="4800" b="1" dirty="0"/>
          </a:p>
        </p:txBody>
      </p:sp>
      <p:sp>
        <p:nvSpPr>
          <p:cNvPr id="178" name="Shape 178">
            <a:extLst>
              <a:ext uri="{FF2B5EF4-FFF2-40B4-BE49-F238E27FC236}">
                <a16:creationId xmlns:a16="http://schemas.microsoft.com/office/drawing/2014/main" id="{038C7C0B-7BF4-4141-A02A-36EA90DABB1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225425" indent="-225425" defTabSz="347663">
              <a:spcBef>
                <a:spcPts val="1700"/>
              </a:spcBef>
              <a:buFontTx/>
              <a:buChar char="•"/>
            </a:pPr>
            <a:r>
              <a:rPr lang="es-ES" altLang="es-ES" sz="1300" u="sng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Historia clínica del paciente</a:t>
            </a:r>
          </a:p>
          <a:p>
            <a:pPr marL="490538" lvl="1" indent="-225425" defTabSz="347663">
              <a:spcBef>
                <a:spcPts val="1100"/>
              </a:spcBef>
              <a:buFontTx/>
              <a:buChar char="•"/>
            </a:pPr>
            <a:r>
              <a:rPr lang="es-ES" altLang="es-ES" sz="110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Datos aportados por familiares, testigos, personal de su institución etc.</a:t>
            </a:r>
          </a:p>
          <a:p>
            <a:pPr marL="490538" lvl="1" indent="-225425" defTabSz="347663">
              <a:spcBef>
                <a:spcPts val="1100"/>
              </a:spcBef>
              <a:buFontTx/>
              <a:buChar char="•"/>
            </a:pPr>
            <a:r>
              <a:rPr lang="es-ES" altLang="es-ES" sz="1100" i="1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Olshaker y cols.</a:t>
            </a:r>
            <a:r>
              <a:rPr lang="es-ES" altLang="es-ES" sz="110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 (1997) Hª clínica:  sensibilidad 94% VS Exp. Física (s=51%)</a:t>
            </a:r>
          </a:p>
          <a:p>
            <a:pPr marL="225425" indent="-225425" defTabSz="347663">
              <a:spcBef>
                <a:spcPts val="1700"/>
              </a:spcBef>
              <a:buFontTx/>
              <a:buChar char="•"/>
            </a:pPr>
            <a:r>
              <a:rPr lang="es-ES" altLang="es-ES" sz="1300" u="sng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Exploración física y monitorización</a:t>
            </a:r>
          </a:p>
          <a:p>
            <a:pPr marL="490538" lvl="1" indent="-225425" defTabSz="347663">
              <a:buFontTx/>
              <a:buChar char="•"/>
            </a:pPr>
            <a:r>
              <a:rPr lang="es-ES" altLang="es-ES" sz="110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Constantes vitales</a:t>
            </a:r>
          </a:p>
          <a:p>
            <a:pPr marL="490538" lvl="1" indent="-225425" defTabSz="347663">
              <a:buFontTx/>
              <a:buChar char="•"/>
            </a:pPr>
            <a:r>
              <a:rPr lang="es-ES" altLang="es-ES" sz="110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Disminución o fluctuaciones de la conciencia así como déficits atencionales.</a:t>
            </a:r>
          </a:p>
          <a:p>
            <a:pPr marL="490538" lvl="1" indent="-225425" defTabSz="347663">
              <a:buFontTx/>
              <a:buChar char="•"/>
            </a:pPr>
            <a:r>
              <a:rPr lang="es-ES" altLang="es-ES" sz="110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Signos de intoxicación o abstinencia a tóxicos.</a:t>
            </a:r>
          </a:p>
          <a:p>
            <a:pPr marL="490538" lvl="1" indent="-225425" defTabSz="347663">
              <a:buFontTx/>
              <a:buChar char="•"/>
            </a:pPr>
            <a:r>
              <a:rPr lang="es-ES" altLang="es-ES" sz="110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Sintomas/signos de proceso infeccioso</a:t>
            </a:r>
          </a:p>
          <a:p>
            <a:pPr marL="490538" lvl="1" indent="-225425" defTabSz="347663">
              <a:buFontTx/>
              <a:buChar char="•"/>
            </a:pPr>
            <a:r>
              <a:rPr lang="es-ES" altLang="es-ES" sz="110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TCE</a:t>
            </a:r>
          </a:p>
          <a:p>
            <a:pPr marL="490538" lvl="1" indent="-225425" defTabSz="347663">
              <a:buFontTx/>
              <a:buChar char="•"/>
            </a:pPr>
            <a:r>
              <a:rPr lang="es-ES" altLang="es-ES" sz="110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Estado post-ictal</a:t>
            </a:r>
          </a:p>
          <a:p>
            <a:pPr marL="490538" lvl="1" indent="-225425" defTabSz="347663">
              <a:buFontTx/>
              <a:buChar char="•"/>
            </a:pPr>
            <a:r>
              <a:rPr lang="es-ES" altLang="es-ES" sz="110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Niveles tóxicos de cualquier sustancia</a:t>
            </a:r>
          </a:p>
          <a:p>
            <a:pPr marL="225425" indent="-225425" defTabSz="347663">
              <a:spcBef>
                <a:spcPts val="1700"/>
              </a:spcBef>
              <a:buFontTx/>
              <a:buChar char="•"/>
            </a:pPr>
            <a:r>
              <a:rPr lang="es-ES" altLang="es-ES" sz="1300" u="sng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Exploración analítica</a:t>
            </a:r>
          </a:p>
          <a:p>
            <a:pPr marL="490538" lvl="1" indent="-225425" defTabSz="347663">
              <a:buFontTx/>
              <a:buChar char="•"/>
            </a:pPr>
            <a:r>
              <a:rPr lang="es-ES" altLang="es-ES" sz="110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Alteraciones iónicas</a:t>
            </a:r>
          </a:p>
          <a:p>
            <a:pPr marL="490538" lvl="1" indent="-225425" defTabSz="347663">
              <a:buFontTx/>
              <a:buChar char="•"/>
            </a:pPr>
            <a:r>
              <a:rPr lang="es-ES" altLang="es-ES" sz="110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Caídas de hemoglobina agudas</a:t>
            </a:r>
          </a:p>
          <a:p>
            <a:pPr marL="490538" lvl="1" indent="-225425" defTabSz="347663">
              <a:buFontTx/>
              <a:buChar char="•"/>
            </a:pPr>
            <a:r>
              <a:rPr lang="es-ES" altLang="es-ES" sz="110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Tóxicos en orina</a:t>
            </a:r>
          </a:p>
        </p:txBody>
      </p:sp>
      <p:pic>
        <p:nvPicPr>
          <p:cNvPr id="33795" name="image1.tif">
            <a:extLst>
              <a:ext uri="{FF2B5EF4-FFF2-40B4-BE49-F238E27FC236}">
                <a16:creationId xmlns:a16="http://schemas.microsoft.com/office/drawing/2014/main" id="{DB308EDA-0545-0B49-BBFB-7F266E1C34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1189" y="2500133"/>
            <a:ext cx="4549255" cy="34037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37085728"/>
      </p:ext>
    </p:extLst>
  </p:cSld>
  <p:clrMapOvr>
    <a:masterClrMapping/>
  </p:clrMapOvr>
  <p:transition spd="slow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Shape 181">
            <a:extLst>
              <a:ext uri="{FF2B5EF4-FFF2-40B4-BE49-F238E27FC236}">
                <a16:creationId xmlns:a16="http://schemas.microsoft.com/office/drawing/2014/main" id="{3DB0A2AF-B470-974F-8F2B-26019563FF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algn="ctr">
              <a:defRPr/>
            </a:pPr>
            <a:r>
              <a:rPr lang="es-ES" sz="4800" b="1" dirty="0"/>
              <a:t>3. Evaluación y </a:t>
            </a:r>
            <a:r>
              <a:rPr lang="es-ES" sz="4800" b="1" dirty="0" err="1"/>
              <a:t>Triaje</a:t>
            </a:r>
            <a:r>
              <a:rPr lang="es-ES" sz="4800" b="1" dirty="0"/>
              <a:t>.</a:t>
            </a:r>
            <a:endParaRPr sz="4800" b="1" dirty="0"/>
          </a:p>
        </p:txBody>
      </p:sp>
      <p:sp>
        <p:nvSpPr>
          <p:cNvPr id="182" name="Shape 182">
            <a:extLst>
              <a:ext uri="{FF2B5EF4-FFF2-40B4-BE49-F238E27FC236}">
                <a16:creationId xmlns:a16="http://schemas.microsoft.com/office/drawing/2014/main" id="{CB7EDDE6-1471-7C46-B7E0-5E54A394F82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277813" indent="-277813" algn="just" defTabSz="425450">
              <a:spcBef>
                <a:spcPts val="2100"/>
              </a:spcBef>
              <a:buFontTx/>
              <a:buChar char="•"/>
            </a:pPr>
            <a:r>
              <a:rPr lang="es-ES" altLang="es-ES" sz="1800" u="sng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La agitación como consecuencia de patología médica </a:t>
            </a:r>
          </a:p>
          <a:p>
            <a:pPr marL="601663" lvl="1" indent="-277813" algn="just" defTabSz="425450">
              <a:spcBef>
                <a:spcPts val="2100"/>
              </a:spcBef>
              <a:buFontTx/>
              <a:buChar char="•"/>
            </a:pPr>
            <a:r>
              <a:rPr lang="es-ES" altLang="es-ES" sz="14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Persona mayor de 50 años sin </a:t>
            </a:r>
            <a:r>
              <a:rPr lang="es-ES" altLang="es-ES" sz="1400" dirty="0" err="1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ant</a:t>
            </a:r>
            <a:r>
              <a:rPr lang="es-ES" altLang="es-ES" sz="14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. psiquiátricos → causa médica</a:t>
            </a:r>
          </a:p>
          <a:p>
            <a:pPr marL="277813" indent="-277813" algn="just" defTabSz="425450">
              <a:spcBef>
                <a:spcPts val="2100"/>
              </a:spcBef>
              <a:buFontTx/>
              <a:buChar char="•"/>
            </a:pPr>
            <a:r>
              <a:rPr lang="es-ES" altLang="es-ES" sz="1800" u="sng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La agitación del alcohol o por intoxicación/abstinencia de tóxicos</a:t>
            </a:r>
          </a:p>
          <a:p>
            <a:pPr marL="601663" lvl="1" indent="-277813" algn="just" defTabSz="425450">
              <a:buFontTx/>
              <a:buChar char="•"/>
            </a:pPr>
            <a:r>
              <a:rPr lang="es-ES" altLang="es-ES" sz="14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Tener las drogas en cuenta en agitación en una persona joven sin </a:t>
            </a:r>
            <a:r>
              <a:rPr lang="es-ES" altLang="es-ES" sz="1400" dirty="0" err="1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ant</a:t>
            </a:r>
            <a:r>
              <a:rPr lang="es-ES" altLang="es-ES" sz="14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. psiquiátricos</a:t>
            </a:r>
          </a:p>
          <a:p>
            <a:pPr marL="601663" lvl="1" indent="-277813" algn="just" defTabSz="425450">
              <a:buFontTx/>
              <a:buChar char="•"/>
            </a:pPr>
            <a:r>
              <a:rPr lang="es-ES" altLang="es-ES" sz="14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Alcohol: distinto tratamiento si intoxicación VS abstinencia.</a:t>
            </a:r>
          </a:p>
          <a:p>
            <a:pPr marL="277813" indent="-277813" algn="just" defTabSz="425450">
              <a:spcBef>
                <a:spcPts val="2100"/>
              </a:spcBef>
              <a:buFontTx/>
              <a:buChar char="•"/>
            </a:pPr>
            <a:r>
              <a:rPr lang="es-ES" altLang="es-ES" sz="1800" u="sng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La agitación en la enfermedad psiquiátrica</a:t>
            </a:r>
          </a:p>
          <a:p>
            <a:pPr marL="601663" lvl="1" indent="-277813" algn="just" defTabSz="425450">
              <a:buFontTx/>
              <a:buChar char="•"/>
            </a:pPr>
            <a:r>
              <a:rPr lang="es-ES" altLang="es-ES" sz="14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Esquizofrenia y otros </a:t>
            </a:r>
            <a:r>
              <a:rPr lang="es-ES" altLang="es-ES" sz="1400" dirty="0" err="1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tr</a:t>
            </a:r>
            <a:r>
              <a:rPr lang="es-ES" altLang="es-ES" sz="14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. psicóticos (manía)</a:t>
            </a:r>
          </a:p>
          <a:p>
            <a:pPr marL="601663" lvl="1" indent="-277813" algn="just" defTabSz="425450">
              <a:buFontTx/>
              <a:buChar char="•"/>
            </a:pPr>
            <a:r>
              <a:rPr lang="es-ES" altLang="es-ES" sz="14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Depresión agitada</a:t>
            </a:r>
          </a:p>
          <a:p>
            <a:pPr marL="601663" lvl="1" indent="-277813" algn="just" defTabSz="425450">
              <a:buFontTx/>
              <a:buChar char="•"/>
            </a:pPr>
            <a:r>
              <a:rPr lang="es-ES" altLang="es-ES" sz="14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Estrés psicosocial</a:t>
            </a:r>
          </a:p>
          <a:p>
            <a:pPr marL="601663" lvl="1" indent="-277813" algn="just" defTabSz="425450">
              <a:buFontTx/>
              <a:buChar char="•"/>
            </a:pPr>
            <a:endParaRPr lang="es-ES" altLang="es-ES" sz="1400" dirty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277813" indent="-277813" algn="just" defTabSz="425450">
              <a:buFontTx/>
              <a:buChar char="•"/>
            </a:pPr>
            <a:r>
              <a:rPr lang="es-ES" altLang="es-ES" sz="1800" b="1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En el diagnóstico diferencial de una agitación, se presume que es por una condición médica hasta que se demuestre lo contrario.</a:t>
            </a:r>
          </a:p>
        </p:txBody>
      </p:sp>
    </p:spTree>
    <p:extLst>
      <p:ext uri="{BB962C8B-B14F-4D97-AF65-F5344CB8AC3E}">
        <p14:creationId xmlns:p14="http://schemas.microsoft.com/office/powerpoint/2010/main" val="3094118277"/>
      </p:ext>
    </p:extLst>
  </p:cSld>
  <p:clrMapOvr>
    <a:masterClrMapping/>
  </p:clrMapOvr>
  <p:transition spd="slow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C9D861D-AFAA-0E48-868A-BC78B01F87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b="1" dirty="0">
                <a:ea typeface="ＭＳ Ｐゴシック" pitchFamily="34" charset="-128"/>
              </a:rPr>
              <a:t>4. Factores favorecedores de la agitación.</a:t>
            </a:r>
            <a:endParaRPr lang="es-ES_tradnl" b="1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DFFD1B8-D531-D34D-9760-13F78C2B0D6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s-ES" sz="3100" u="sng" dirty="0">
                <a:ea typeface="ＭＳ Ｐゴシック" pitchFamily="34" charset="-128"/>
              </a:rPr>
              <a:t>Factores demográficos:</a:t>
            </a:r>
          </a:p>
          <a:p>
            <a:endParaRPr lang="es-ES" sz="2600" u="sng" dirty="0">
              <a:ea typeface="ＭＳ Ｐゴシック" pitchFamily="34" charset="-128"/>
            </a:endParaRPr>
          </a:p>
          <a:p>
            <a:pPr marL="687388" lvl="2" indent="-342900"/>
            <a:r>
              <a:rPr lang="es-ES" b="1" dirty="0">
                <a:ea typeface="Tahoma" pitchFamily="34" charset="0"/>
              </a:rPr>
              <a:t>Varones: jóvenes </a:t>
            </a:r>
            <a:r>
              <a:rPr lang="es-ES" dirty="0">
                <a:ea typeface="Tahoma" pitchFamily="34" charset="0"/>
              </a:rPr>
              <a:t>&lt;40 años</a:t>
            </a:r>
          </a:p>
          <a:p>
            <a:pPr marL="687388" lvl="2" indent="-342900"/>
            <a:r>
              <a:rPr lang="es-ES" dirty="0">
                <a:latin typeface="Wingdings" pitchFamily="2" charset="2"/>
                <a:ea typeface="Tahoma" pitchFamily="34" charset="0"/>
                <a:sym typeface="Wingdings" pitchFamily="2" charset="2"/>
              </a:rPr>
              <a:t></a:t>
            </a:r>
            <a:r>
              <a:rPr lang="es-ES" dirty="0">
                <a:ea typeface="Tahoma" pitchFamily="34" charset="0"/>
              </a:rPr>
              <a:t> nivel educativo</a:t>
            </a:r>
          </a:p>
          <a:p>
            <a:pPr marL="687388" lvl="2" indent="-342900"/>
            <a:r>
              <a:rPr lang="es-ES" dirty="0">
                <a:ea typeface="Tahoma" pitchFamily="34" charset="0"/>
              </a:rPr>
              <a:t>Problemas económicos </a:t>
            </a:r>
          </a:p>
          <a:p>
            <a:pPr marL="687388" lvl="2" indent="-342900"/>
            <a:r>
              <a:rPr lang="es-ES" dirty="0">
                <a:ea typeface="Tahoma" pitchFamily="34" charset="0"/>
              </a:rPr>
              <a:t>Ambiente </a:t>
            </a:r>
            <a:r>
              <a:rPr lang="es-ES" dirty="0" err="1">
                <a:ea typeface="Tahoma" pitchFamily="34" charset="0"/>
              </a:rPr>
              <a:t>sociofamiliares</a:t>
            </a:r>
            <a:r>
              <a:rPr lang="es-ES" dirty="0">
                <a:ea typeface="Tahoma" pitchFamily="34" charset="0"/>
              </a:rPr>
              <a:t> desestructurados</a:t>
            </a:r>
          </a:p>
          <a:p>
            <a:pPr marL="687388" lvl="2" indent="-342900"/>
            <a:r>
              <a:rPr lang="es-ES" dirty="0">
                <a:ea typeface="Tahoma" pitchFamily="34" charset="0"/>
              </a:rPr>
              <a:t>Mujeres: autoagresión</a:t>
            </a:r>
          </a:p>
          <a:p>
            <a:endParaRPr lang="es-ES" sz="2000" u="sng" dirty="0">
              <a:ea typeface="ＭＳ Ｐゴシック" pitchFamily="34" charset="-128"/>
            </a:endParaRPr>
          </a:p>
          <a:p>
            <a:r>
              <a:rPr lang="es-ES" sz="3100" u="sng" dirty="0">
                <a:ea typeface="ＭＳ Ｐゴシック" pitchFamily="34" charset="-128"/>
              </a:rPr>
              <a:t>Factores personales:</a:t>
            </a:r>
          </a:p>
          <a:p>
            <a:endParaRPr lang="es-ES" sz="2600" u="sng" dirty="0">
              <a:ea typeface="ＭＳ Ｐゴシック" pitchFamily="34" charset="-128"/>
            </a:endParaRPr>
          </a:p>
          <a:p>
            <a:pPr marL="687388" lvl="2" indent="-342900"/>
            <a:r>
              <a:rPr lang="es-ES" b="1" dirty="0">
                <a:ea typeface="Tahoma" pitchFamily="34" charset="0"/>
              </a:rPr>
              <a:t>Historia</a:t>
            </a:r>
            <a:r>
              <a:rPr lang="es-ES" dirty="0">
                <a:ea typeface="Tahoma" pitchFamily="34" charset="0"/>
              </a:rPr>
              <a:t> personal y/o familiar de conductas violentas o disruptivas</a:t>
            </a:r>
          </a:p>
          <a:p>
            <a:pPr marL="687388" lvl="2" indent="-342900"/>
            <a:r>
              <a:rPr lang="es-ES" dirty="0">
                <a:ea typeface="Tahoma" pitchFamily="34" charset="0"/>
              </a:rPr>
              <a:t>Antecedentes de </a:t>
            </a:r>
            <a:r>
              <a:rPr lang="es-ES" b="1" dirty="0">
                <a:ea typeface="Tahoma" pitchFamily="34" charset="0"/>
              </a:rPr>
              <a:t>abuso</a:t>
            </a:r>
            <a:r>
              <a:rPr lang="es-ES" dirty="0">
                <a:ea typeface="Tahoma" pitchFamily="34" charset="0"/>
              </a:rPr>
              <a:t> de alcohol y </a:t>
            </a:r>
            <a:r>
              <a:rPr lang="es-ES" b="1" dirty="0">
                <a:ea typeface="Tahoma" pitchFamily="34" charset="0"/>
              </a:rPr>
              <a:t>tóxicos</a:t>
            </a:r>
          </a:p>
          <a:p>
            <a:pPr marL="687388" lvl="2" indent="-342900"/>
            <a:r>
              <a:rPr lang="es-ES" b="1" dirty="0">
                <a:ea typeface="Tahoma" pitchFamily="34" charset="0"/>
              </a:rPr>
              <a:t>Impulsividad</a:t>
            </a:r>
          </a:p>
          <a:p>
            <a:pPr marL="687388" lvl="2" indent="-342900"/>
            <a:r>
              <a:rPr lang="es-ES" dirty="0">
                <a:latin typeface="Wingdings" pitchFamily="2" charset="2"/>
                <a:ea typeface="Tahoma" pitchFamily="34" charset="0"/>
                <a:sym typeface="Wingdings" pitchFamily="2" charset="2"/>
              </a:rPr>
              <a:t></a:t>
            </a:r>
            <a:r>
              <a:rPr lang="es-ES" dirty="0">
                <a:ea typeface="Tahoma" pitchFamily="34" charset="0"/>
              </a:rPr>
              <a:t>tolerancia a  frustración</a:t>
            </a:r>
          </a:p>
          <a:p>
            <a:pPr marL="687388" lvl="2" indent="-342900"/>
            <a:r>
              <a:rPr lang="es-ES" dirty="0">
                <a:ea typeface="Tahoma" pitchFamily="34" charset="0"/>
              </a:rPr>
              <a:t>Rasgos </a:t>
            </a:r>
            <a:r>
              <a:rPr lang="es-ES" b="1" dirty="0">
                <a:ea typeface="Tahoma" pitchFamily="34" charset="0"/>
              </a:rPr>
              <a:t>asociales</a:t>
            </a:r>
            <a:r>
              <a:rPr lang="es-ES" dirty="0">
                <a:ea typeface="Tahoma" pitchFamily="34" charset="0"/>
              </a:rPr>
              <a:t> de personalidad</a:t>
            </a:r>
          </a:p>
          <a:p>
            <a:pPr marL="687388" lvl="2" indent="-342900"/>
            <a:r>
              <a:rPr lang="es-ES" b="1" dirty="0">
                <a:ea typeface="Tahoma" pitchFamily="34" charset="0"/>
              </a:rPr>
              <a:t>Circunstancias vitales estresantes</a:t>
            </a:r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1575464920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2153475-2458-CF4C-8FF2-E12020C189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b="1" dirty="0">
                <a:ea typeface="ＭＳ Ｐゴシック" pitchFamily="34" charset="-128"/>
              </a:rPr>
              <a:t>4. Factores favorecedores de la agitación.</a:t>
            </a:r>
            <a:endParaRPr lang="es-ES_tradnl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C75E81E-C967-E94F-B56E-7B9D7FE398D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sz="2400" u="sng" dirty="0">
                <a:ea typeface="ＭＳ Ｐゴシック" pitchFamily="34" charset="-128"/>
              </a:rPr>
              <a:t>Factores clínicos:</a:t>
            </a:r>
          </a:p>
          <a:p>
            <a:endParaRPr lang="es-ES" sz="2000" u="sng" dirty="0">
              <a:ea typeface="ＭＳ Ｐゴシック" pitchFamily="34" charset="-128"/>
            </a:endParaRPr>
          </a:p>
          <a:p>
            <a:pPr marL="515938" lvl="1" indent="-342900"/>
            <a:r>
              <a:rPr lang="es-ES" sz="2000" dirty="0">
                <a:ea typeface="Tahoma" pitchFamily="34" charset="0"/>
              </a:rPr>
              <a:t>Rasgos de personalidad </a:t>
            </a:r>
            <a:r>
              <a:rPr lang="es-ES" sz="2000" b="1" dirty="0">
                <a:ea typeface="Tahoma" pitchFamily="34" charset="0"/>
              </a:rPr>
              <a:t>antisocial o límite</a:t>
            </a:r>
          </a:p>
          <a:p>
            <a:pPr marL="515938" lvl="1" indent="-342900"/>
            <a:r>
              <a:rPr lang="es-ES" sz="2000" b="1" dirty="0">
                <a:ea typeface="Tahoma" pitchFamily="34" charset="0"/>
              </a:rPr>
              <a:t>Psicosis descompensadas:</a:t>
            </a:r>
          </a:p>
          <a:p>
            <a:pPr marL="2516188" lvl="6" indent="-342900">
              <a:buFont typeface="Wingdings" pitchFamily="2" charset="2"/>
              <a:buChar char="ü"/>
            </a:pPr>
            <a:r>
              <a:rPr lang="es-ES" b="1" dirty="0">
                <a:ea typeface="Tahoma" pitchFamily="34" charset="0"/>
              </a:rPr>
              <a:t>Poca adherencia </a:t>
            </a:r>
            <a:r>
              <a:rPr lang="es-ES" dirty="0">
                <a:ea typeface="Tahoma" pitchFamily="34" charset="0"/>
              </a:rPr>
              <a:t>al tratamiento</a:t>
            </a:r>
          </a:p>
          <a:p>
            <a:pPr marL="687388" lvl="2" indent="-342900">
              <a:buFont typeface="Wingdings" pitchFamily="2" charset="2"/>
              <a:buChar char="ü"/>
            </a:pPr>
            <a:endParaRPr lang="es-ES" dirty="0">
              <a:ea typeface="Tahoma" pitchFamily="34" charset="0"/>
            </a:endParaRPr>
          </a:p>
          <a:p>
            <a:pPr marL="515938" lvl="1" indent="-342900"/>
            <a:r>
              <a:rPr lang="es-ES" sz="2000" b="1" dirty="0">
                <a:ea typeface="Tahoma" pitchFamily="34" charset="0"/>
              </a:rPr>
              <a:t>Trastornos mentales orgánicos</a:t>
            </a:r>
            <a:r>
              <a:rPr lang="es-ES" sz="2000" dirty="0">
                <a:ea typeface="Tahoma" pitchFamily="34" charset="0"/>
              </a:rPr>
              <a:t>: TCE, demencias, episodios </a:t>
            </a:r>
            <a:r>
              <a:rPr lang="es-ES" sz="2000" dirty="0" err="1">
                <a:ea typeface="Tahoma" pitchFamily="34" charset="0"/>
              </a:rPr>
              <a:t>confusionales</a:t>
            </a:r>
            <a:r>
              <a:rPr lang="es-ES" sz="2000" dirty="0">
                <a:ea typeface="Tahoma" pitchFamily="34" charset="0"/>
              </a:rPr>
              <a:t>, epilepsia, retraso mental, sobre todo si está presente un menor control de los impulsos</a:t>
            </a:r>
          </a:p>
          <a:p>
            <a:pPr marL="515938" lvl="1" indent="-342900"/>
            <a:endParaRPr lang="es-ES" sz="2000" dirty="0">
              <a:ea typeface="Tahoma" pitchFamily="34" charset="0"/>
            </a:endParaRPr>
          </a:p>
          <a:p>
            <a:pPr marL="515938" lvl="1" indent="-342900"/>
            <a:r>
              <a:rPr lang="es-ES" sz="2000" b="1" dirty="0">
                <a:ea typeface="Tahoma" pitchFamily="34" charset="0"/>
              </a:rPr>
              <a:t>Abuso de sustancias</a:t>
            </a:r>
            <a:r>
              <a:rPr lang="es-ES" sz="2000" dirty="0">
                <a:ea typeface="Tahoma" pitchFamily="34" charset="0"/>
              </a:rPr>
              <a:t>: intoxicaciones por alcohol y/o estimulantes,  o bien síndromes de abstinencia de sedantes</a:t>
            </a:r>
          </a:p>
        </p:txBody>
      </p:sp>
    </p:spTree>
    <p:extLst>
      <p:ext uri="{BB962C8B-B14F-4D97-AF65-F5344CB8AC3E}">
        <p14:creationId xmlns:p14="http://schemas.microsoft.com/office/powerpoint/2010/main" val="4073998234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3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ES" b="1" dirty="0"/>
              <a:t>4. Datos que indican inminencia de violencia.</a:t>
            </a:r>
          </a:p>
        </p:txBody>
      </p:sp>
      <p:sp>
        <p:nvSpPr>
          <p:cNvPr id="25603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fld id="{38F0474B-97D6-44B1-95AD-174C067E86DA}" type="slidenum">
              <a:rPr lang="es-ES" smtClean="0"/>
              <a:pPr/>
              <a:t>10</a:t>
            </a:fld>
            <a:endParaRPr lang="es-ES"/>
          </a:p>
        </p:txBody>
      </p:sp>
      <p:sp>
        <p:nvSpPr>
          <p:cNvPr id="7" name="6 Redondear rectángulo de esquina diagonal"/>
          <p:cNvSpPr/>
          <p:nvPr/>
        </p:nvSpPr>
        <p:spPr>
          <a:xfrm>
            <a:off x="6024564" y="2674939"/>
            <a:ext cx="3311525" cy="2789237"/>
          </a:xfrm>
          <a:prstGeom prst="round2DiagRect">
            <a:avLst/>
          </a:prstGeom>
          <a:solidFill>
            <a:schemeClr val="tx2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90000" tIns="46800" rIns="90000" bIns="46800" anchor="ctr"/>
          <a:lstStyle/>
          <a:p>
            <a:pPr marL="266700" indent="-266700">
              <a:spcAft>
                <a:spcPts val="100"/>
              </a:spcAft>
              <a:buFont typeface="Wingdings" charset="2"/>
              <a:buChar char="ü"/>
            </a:pPr>
            <a:r>
              <a:rPr lang="es-ES" sz="1600" b="1">
                <a:solidFill>
                  <a:schemeClr val="bg1"/>
                </a:solidFill>
              </a:rPr>
              <a:t>Varón.</a:t>
            </a:r>
          </a:p>
          <a:p>
            <a:pPr marL="266700" indent="-266700">
              <a:spcAft>
                <a:spcPts val="100"/>
              </a:spcAft>
              <a:buFont typeface="Wingdings" charset="2"/>
              <a:buChar char="ü"/>
            </a:pPr>
            <a:r>
              <a:rPr lang="es-ES" sz="1600" b="1">
                <a:solidFill>
                  <a:schemeClr val="bg1"/>
                </a:solidFill>
              </a:rPr>
              <a:t>Adulto joven.</a:t>
            </a:r>
          </a:p>
          <a:p>
            <a:pPr marL="266700" indent="-266700">
              <a:spcAft>
                <a:spcPts val="100"/>
              </a:spcAft>
              <a:buFont typeface="Wingdings" charset="2"/>
              <a:buChar char="ü"/>
            </a:pPr>
            <a:r>
              <a:rPr lang="es-ES" sz="1600" b="1">
                <a:solidFill>
                  <a:schemeClr val="bg1"/>
                </a:solidFill>
              </a:rPr>
              <a:t>Antecedentes de conductas de agitación.</a:t>
            </a:r>
          </a:p>
          <a:p>
            <a:pPr marL="266700" indent="-266700">
              <a:spcAft>
                <a:spcPts val="100"/>
              </a:spcAft>
              <a:buFont typeface="Wingdings" charset="2"/>
              <a:buChar char="ü"/>
            </a:pPr>
            <a:r>
              <a:rPr lang="es-ES" sz="1600" b="1">
                <a:solidFill>
                  <a:schemeClr val="bg1"/>
                </a:solidFill>
              </a:rPr>
              <a:t>Antecedentes de conductas psicopáticas.</a:t>
            </a:r>
          </a:p>
        </p:txBody>
      </p:sp>
      <p:sp>
        <p:nvSpPr>
          <p:cNvPr id="6" name="5 Redondear rectángulo de esquina diagonal"/>
          <p:cNvSpPr/>
          <p:nvPr/>
        </p:nvSpPr>
        <p:spPr>
          <a:xfrm>
            <a:off x="2424113" y="2727325"/>
            <a:ext cx="3384550" cy="2789238"/>
          </a:xfrm>
          <a:prstGeom prst="round2DiagRect">
            <a:avLst/>
          </a:prstGeom>
          <a:solidFill>
            <a:srgbClr val="D60093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90000" tIns="46800" rIns="90000" bIns="46800" anchor="ctr"/>
          <a:lstStyle/>
          <a:p>
            <a:pPr marL="266700" indent="-266700">
              <a:spcAft>
                <a:spcPts val="100"/>
              </a:spcAft>
              <a:buFont typeface="Wingdings" charset="2"/>
              <a:buChar char="ü"/>
            </a:pPr>
            <a:r>
              <a:rPr lang="es-ES" sz="1600" b="1">
                <a:solidFill>
                  <a:schemeClr val="bg1"/>
                </a:solidFill>
              </a:rPr>
              <a:t>Confusión.</a:t>
            </a:r>
          </a:p>
          <a:p>
            <a:pPr marL="266700" indent="-266700">
              <a:spcAft>
                <a:spcPts val="100"/>
              </a:spcAft>
              <a:buFont typeface="Wingdings" charset="2"/>
              <a:buChar char="ü"/>
            </a:pPr>
            <a:r>
              <a:rPr lang="es-ES" sz="1600" b="1">
                <a:solidFill>
                  <a:schemeClr val="bg1"/>
                </a:solidFill>
              </a:rPr>
              <a:t>Sint. Psicóticos activos.</a:t>
            </a:r>
          </a:p>
          <a:p>
            <a:pPr marL="266700" indent="-266700">
              <a:spcAft>
                <a:spcPts val="100"/>
              </a:spcAft>
              <a:buFont typeface="Wingdings" charset="2"/>
              <a:buChar char="ü"/>
            </a:pPr>
            <a:r>
              <a:rPr lang="es-ES" sz="1600" b="1">
                <a:solidFill>
                  <a:schemeClr val="bg1"/>
                </a:solidFill>
              </a:rPr>
              <a:t>Ira explosiva.</a:t>
            </a:r>
          </a:p>
          <a:p>
            <a:pPr marL="266700" indent="-266700">
              <a:spcAft>
                <a:spcPts val="100"/>
              </a:spcAft>
              <a:buFont typeface="Wingdings" charset="2"/>
              <a:buChar char="ü"/>
            </a:pPr>
            <a:r>
              <a:rPr lang="es-ES" sz="1600" b="1">
                <a:solidFill>
                  <a:schemeClr val="bg1"/>
                </a:solidFill>
              </a:rPr>
              <a:t>Amenazas/hostilidad manifiesta.</a:t>
            </a:r>
          </a:p>
          <a:p>
            <a:pPr marL="266700" indent="-266700">
              <a:spcAft>
                <a:spcPts val="100"/>
              </a:spcAft>
              <a:buFont typeface="Wingdings" charset="2"/>
              <a:buChar char="ü"/>
            </a:pPr>
            <a:r>
              <a:rPr lang="es-ES" sz="1600" b="1">
                <a:solidFill>
                  <a:schemeClr val="bg1"/>
                </a:solidFill>
              </a:rPr>
              <a:t>Negativa a colaborar.</a:t>
            </a:r>
          </a:p>
          <a:p>
            <a:pPr marL="266700" indent="-266700">
              <a:spcAft>
                <a:spcPts val="100"/>
              </a:spcAft>
              <a:buFont typeface="Wingdings" charset="2"/>
              <a:buChar char="ü"/>
            </a:pPr>
            <a:r>
              <a:rPr lang="es-ES" sz="1600" b="1">
                <a:solidFill>
                  <a:schemeClr val="bg1"/>
                </a:solidFill>
              </a:rPr>
              <a:t>Baja tolerancia a frustraciones.</a:t>
            </a:r>
          </a:p>
        </p:txBody>
      </p:sp>
      <p:sp>
        <p:nvSpPr>
          <p:cNvPr id="25606" name="9 CuadroTexto"/>
          <p:cNvSpPr txBox="1">
            <a:spLocks noChangeArrowheads="1"/>
          </p:cNvSpPr>
          <p:nvPr/>
        </p:nvSpPr>
        <p:spPr bwMode="auto">
          <a:xfrm>
            <a:off x="3001963" y="2278063"/>
            <a:ext cx="18923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/>
            <a:r>
              <a:rPr lang="en-US" sz="1800" b="1" u="sng" dirty="0" err="1"/>
              <a:t>Clínicos</a:t>
            </a:r>
            <a:r>
              <a:rPr lang="en-US" sz="1800" b="1" u="sng" dirty="0"/>
              <a:t>:</a:t>
            </a:r>
          </a:p>
        </p:txBody>
      </p:sp>
      <p:sp>
        <p:nvSpPr>
          <p:cNvPr id="25607" name="11 CuadroTexto"/>
          <p:cNvSpPr txBox="1">
            <a:spLocks noChangeArrowheads="1"/>
          </p:cNvSpPr>
          <p:nvPr/>
        </p:nvSpPr>
        <p:spPr bwMode="auto">
          <a:xfrm>
            <a:off x="6466682" y="2276475"/>
            <a:ext cx="242728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/>
            <a:r>
              <a:rPr lang="en-US" sz="1800" b="1" u="sng" dirty="0" err="1"/>
              <a:t>Biográficos</a:t>
            </a:r>
            <a:r>
              <a:rPr lang="en-US" sz="1800" b="1" u="sng" dirty="0"/>
              <a:t>:</a:t>
            </a:r>
          </a:p>
        </p:txBody>
      </p:sp>
      <p:sp>
        <p:nvSpPr>
          <p:cNvPr id="14" name="13 Rectángulo"/>
          <p:cNvSpPr/>
          <p:nvPr/>
        </p:nvSpPr>
        <p:spPr>
          <a:xfrm>
            <a:off x="1992314" y="2114551"/>
            <a:ext cx="7920037" cy="3743325"/>
          </a:xfrm>
          <a:prstGeom prst="rect">
            <a:avLst/>
          </a:prstGeom>
          <a:noFill/>
          <a:ln w="285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/>
          </a:p>
        </p:txBody>
      </p:sp>
      <p:pic>
        <p:nvPicPr>
          <p:cNvPr id="9" name="Imagen 1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912351" y="2114551"/>
            <a:ext cx="1800200" cy="18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4019687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Shape 187">
            <a:extLst>
              <a:ext uri="{FF2B5EF4-FFF2-40B4-BE49-F238E27FC236}">
                <a16:creationId xmlns:a16="http://schemas.microsoft.com/office/drawing/2014/main" id="{6F00937E-69BE-3746-981A-A49C6A423C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ES" altLang="es-ES" sz="4800" b="1" dirty="0"/>
              <a:t>5. Objetivos.</a:t>
            </a:r>
            <a:endParaRPr lang="es-ES" altLang="es-ES" sz="8000" b="1" dirty="0"/>
          </a:p>
        </p:txBody>
      </p:sp>
      <p:sp>
        <p:nvSpPr>
          <p:cNvPr id="188" name="Shape 188">
            <a:extLst>
              <a:ext uri="{FF2B5EF4-FFF2-40B4-BE49-F238E27FC236}">
                <a16:creationId xmlns:a16="http://schemas.microsoft.com/office/drawing/2014/main" id="{1F3EA7EB-E12E-4040-8436-16D6FF2FFD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 defTabSz="477838">
              <a:spcBef>
                <a:spcPts val="2400"/>
              </a:spcBef>
              <a:buNone/>
            </a:pPr>
            <a:endParaRPr lang="es-ES" altLang="es-ES" sz="1800" b="1" u="sng" dirty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311150" indent="-311150" algn="just" defTabSz="477838">
              <a:spcBef>
                <a:spcPts val="2400"/>
              </a:spcBef>
              <a:buFontTx/>
              <a:buChar char="•"/>
            </a:pPr>
            <a:r>
              <a:rPr lang="es-ES" altLang="es-ES" sz="1800" b="1" u="sng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Calmar al paciente</a:t>
            </a:r>
            <a:r>
              <a:rPr lang="es-ES" altLang="es-ES" sz="1800" b="1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, no sedarlo.</a:t>
            </a:r>
          </a:p>
          <a:p>
            <a:pPr marL="311150" indent="-311150" algn="just" defTabSz="477838">
              <a:spcBef>
                <a:spcPts val="2400"/>
              </a:spcBef>
              <a:buFontTx/>
              <a:buChar char="•"/>
            </a:pPr>
            <a:r>
              <a:rPr lang="es-ES" altLang="es-ES" sz="1800" b="1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Para evaluarlo, historiarlo y explorarlo con la mayor fiabilidad.</a:t>
            </a:r>
          </a:p>
          <a:p>
            <a:pPr marL="311150" indent="-311150" algn="just" defTabSz="477838">
              <a:spcBef>
                <a:spcPts val="2400"/>
              </a:spcBef>
              <a:buFontTx/>
              <a:buChar char="•"/>
            </a:pPr>
            <a:r>
              <a:rPr lang="es-ES" altLang="es-ES" sz="1800" b="1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Evitar daño a sí mismo y a terceros.</a:t>
            </a:r>
          </a:p>
          <a:p>
            <a:pPr marL="311150" indent="-311150" algn="just" defTabSz="477838">
              <a:spcBef>
                <a:spcPts val="2400"/>
              </a:spcBef>
              <a:buFontTx/>
              <a:buChar char="•"/>
            </a:pPr>
            <a:r>
              <a:rPr lang="es-ES" altLang="es-ES" sz="1800" u="sng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Si dormimos demasiado al paciente</a:t>
            </a:r>
            <a:r>
              <a:rPr lang="es-ES" altLang="es-ES" sz="18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:</a:t>
            </a:r>
          </a:p>
          <a:p>
            <a:pPr marL="676275" lvl="1" indent="-311150" algn="just" defTabSz="477838">
              <a:spcBef>
                <a:spcPts val="800"/>
              </a:spcBef>
              <a:buFontTx/>
              <a:buChar char="•"/>
            </a:pPr>
            <a:r>
              <a:rPr lang="es-ES" altLang="es-ES" sz="16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Mayor dificultad para dar el alta, se alarga la estancia en urgencias u observación.</a:t>
            </a:r>
          </a:p>
        </p:txBody>
      </p:sp>
    </p:spTree>
    <p:extLst>
      <p:ext uri="{BB962C8B-B14F-4D97-AF65-F5344CB8AC3E}">
        <p14:creationId xmlns:p14="http://schemas.microsoft.com/office/powerpoint/2010/main" val="2459193228"/>
      </p:ext>
    </p:extLst>
  </p:cSld>
  <p:clrMapOvr>
    <a:masterClrMapping/>
  </p:clrMapOvr>
  <p:transition spd="slow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71FD7C6D-FDB8-0C47-87CB-C56FB7CBACE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960699"/>
            <a:ext cx="9144000" cy="1458410"/>
          </a:xfrm>
        </p:spPr>
        <p:txBody>
          <a:bodyPr>
            <a:normAutofit/>
          </a:bodyPr>
          <a:lstStyle/>
          <a:p>
            <a:r>
              <a:rPr lang="es-ES_tradnl" sz="4400" b="1" dirty="0"/>
              <a:t>6. Medidas a tomar ante el paciente agitado.</a:t>
            </a:r>
          </a:p>
        </p:txBody>
      </p:sp>
      <p:sp>
        <p:nvSpPr>
          <p:cNvPr id="5" name="Subtítulo 4">
            <a:extLst>
              <a:ext uri="{FF2B5EF4-FFF2-40B4-BE49-F238E27FC236}">
                <a16:creationId xmlns:a16="http://schemas.microsoft.com/office/drawing/2014/main" id="{E9D00058-E59F-FE48-B3BB-1014F4743F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696901"/>
            <a:ext cx="9144000" cy="1982165"/>
          </a:xfrm>
        </p:spPr>
        <p:txBody>
          <a:bodyPr/>
          <a:lstStyle/>
          <a:p>
            <a:endParaRPr lang="es-ES_tradnl" dirty="0"/>
          </a:p>
          <a:p>
            <a:r>
              <a:rPr lang="es-ES_tradnl" dirty="0"/>
              <a:t>1. Contención verbal</a:t>
            </a:r>
          </a:p>
          <a:p>
            <a:r>
              <a:rPr lang="es-ES_tradnl" dirty="0"/>
              <a:t>2. Contención farmacológica</a:t>
            </a:r>
          </a:p>
          <a:p>
            <a:r>
              <a:rPr lang="es-ES_tradnl" dirty="0"/>
              <a:t>3. Contención mecánica.</a:t>
            </a:r>
          </a:p>
        </p:txBody>
      </p:sp>
    </p:spTree>
    <p:extLst>
      <p:ext uri="{BB962C8B-B14F-4D97-AF65-F5344CB8AC3E}">
        <p14:creationId xmlns:p14="http://schemas.microsoft.com/office/powerpoint/2010/main" val="26526248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ES_tradnl" sz="4800" b="1" dirty="0"/>
              <a:t>Actitud ante el paciente agitado.</a:t>
            </a:r>
            <a:endParaRPr lang="es-ES" sz="4800" b="1" dirty="0"/>
          </a:p>
        </p:txBody>
      </p:sp>
      <p:sp>
        <p:nvSpPr>
          <p:cNvPr id="94211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algn="just">
              <a:lnSpc>
                <a:spcPct val="90000"/>
              </a:lnSpc>
            </a:pPr>
            <a:r>
              <a:rPr lang="es-ES_tradnl" sz="2400" dirty="0">
                <a:solidFill>
                  <a:srgbClr val="FF0000"/>
                </a:solidFill>
                <a:latin typeface="Arial" charset="0"/>
                <a:cs typeface="Times New Roman" pitchFamily="18" charset="0"/>
              </a:rPr>
              <a:t>Seguridad: </a:t>
            </a:r>
            <a:r>
              <a:rPr lang="es-ES_tradnl" sz="2400" dirty="0">
                <a:latin typeface="Arial" charset="0"/>
                <a:cs typeface="Times New Roman" pitchFamily="18" charset="0"/>
              </a:rPr>
              <a:t>Hay que adoptar las medidas necesarias para evitar situaciones de peligro para el enfermo, familiares y personal. </a:t>
            </a:r>
          </a:p>
          <a:p>
            <a:pPr algn="just">
              <a:lnSpc>
                <a:spcPct val="90000"/>
              </a:lnSpc>
            </a:pPr>
            <a:endParaRPr lang="es-ES_tradnl" sz="2400" dirty="0">
              <a:latin typeface="Arial" charset="0"/>
              <a:cs typeface="Times New Roman" pitchFamily="18" charset="0"/>
            </a:endParaRPr>
          </a:p>
          <a:p>
            <a:pPr algn="just">
              <a:lnSpc>
                <a:spcPct val="90000"/>
              </a:lnSpc>
            </a:pPr>
            <a:r>
              <a:rPr lang="es-ES_tradnl" sz="2400" dirty="0">
                <a:latin typeface="Arial" charset="0"/>
                <a:cs typeface="Times New Roman" pitchFamily="18" charset="0"/>
              </a:rPr>
              <a:t>Se debe tener en cuenta que la agitación es un problema clínico, por lo que el personal sanitario </a:t>
            </a:r>
            <a:r>
              <a:rPr lang="es-ES_tradnl" sz="2400" dirty="0">
                <a:solidFill>
                  <a:srgbClr val="FF0000"/>
                </a:solidFill>
                <a:latin typeface="Arial" charset="0"/>
                <a:cs typeface="Times New Roman" pitchFamily="18" charset="0"/>
              </a:rPr>
              <a:t>nunca debe inhibirse </a:t>
            </a:r>
            <a:r>
              <a:rPr lang="es-ES_tradnl" sz="2400" dirty="0">
                <a:latin typeface="Arial" charset="0"/>
                <a:cs typeface="Times New Roman" pitchFamily="18" charset="0"/>
              </a:rPr>
              <a:t>ante ella.</a:t>
            </a:r>
          </a:p>
          <a:p>
            <a:pPr algn="just">
              <a:lnSpc>
                <a:spcPct val="90000"/>
              </a:lnSpc>
            </a:pPr>
            <a:endParaRPr lang="es-ES" sz="2400" dirty="0">
              <a:latin typeface="Arial" charset="0"/>
              <a:cs typeface="Times New Roman" pitchFamily="18" charset="0"/>
            </a:endParaRPr>
          </a:p>
          <a:p>
            <a:pPr algn="just">
              <a:lnSpc>
                <a:spcPct val="90000"/>
              </a:lnSpc>
            </a:pPr>
            <a:r>
              <a:rPr lang="es-ES_tradnl" sz="2400" dirty="0">
                <a:solidFill>
                  <a:srgbClr val="FF0000"/>
                </a:solidFill>
                <a:latin typeface="Arial" charset="0"/>
                <a:cs typeface="Times New Roman" pitchFamily="18" charset="0"/>
              </a:rPr>
              <a:t>Aparentar</a:t>
            </a:r>
            <a:r>
              <a:rPr lang="es-ES_tradnl" sz="2400" dirty="0">
                <a:latin typeface="Arial" charset="0"/>
                <a:cs typeface="Times New Roman" pitchFamily="18" charset="0"/>
              </a:rPr>
              <a:t> calma, controlar la situación, no enfrentarse al enfermo, </a:t>
            </a:r>
            <a:r>
              <a:rPr lang="es-ES_tradnl" sz="2400" u="sng" dirty="0">
                <a:latin typeface="Arial" charset="0"/>
                <a:cs typeface="Times New Roman" pitchFamily="18" charset="0"/>
              </a:rPr>
              <a:t>no precipitarse con un tratamiento sintomático.</a:t>
            </a:r>
          </a:p>
          <a:p>
            <a:pPr algn="just">
              <a:lnSpc>
                <a:spcPct val="90000"/>
              </a:lnSpc>
            </a:pPr>
            <a:endParaRPr lang="es-ES" sz="2400" dirty="0">
              <a:latin typeface="Arial" charset="0"/>
              <a:cs typeface="Times New Roman" pitchFamily="18" charset="0"/>
            </a:endParaRPr>
          </a:p>
          <a:p>
            <a:pPr algn="just">
              <a:lnSpc>
                <a:spcPct val="90000"/>
              </a:lnSpc>
            </a:pPr>
            <a:r>
              <a:rPr lang="es-ES_tradnl" sz="2400" dirty="0">
                <a:solidFill>
                  <a:srgbClr val="FF0000"/>
                </a:solidFill>
                <a:latin typeface="Arial" charset="0"/>
                <a:cs typeface="Times New Roman" pitchFamily="18" charset="0"/>
              </a:rPr>
              <a:t>Contención mecánica </a:t>
            </a:r>
            <a:r>
              <a:rPr lang="es-ES_tradnl" sz="2400" dirty="0">
                <a:latin typeface="Arial" charset="0"/>
                <a:cs typeface="Times New Roman" pitchFamily="18" charset="0"/>
              </a:rPr>
              <a:t>si procede.</a:t>
            </a:r>
            <a:endParaRPr lang="es-ES" sz="2400" dirty="0">
              <a:latin typeface="Arial" charset="0"/>
              <a:cs typeface="Times New Roman" pitchFamily="18" charset="0"/>
            </a:endParaRPr>
          </a:p>
          <a:p>
            <a:pPr>
              <a:lnSpc>
                <a:spcPct val="90000"/>
              </a:lnSpc>
            </a:pPr>
            <a:endParaRPr lang="es-ES" sz="2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2850891"/>
      </p:ext>
    </p:extLst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 eaLnBrk="1" hangingPunct="1"/>
            <a:r>
              <a:rPr lang="es-ES" sz="4800" b="1" dirty="0">
                <a:ea typeface="ＭＳ Ｐゴシック" pitchFamily="34" charset="-128"/>
              </a:rPr>
              <a:t>6.</a:t>
            </a:r>
            <a:r>
              <a:rPr lang="es-ES" sz="4000" b="1" dirty="0">
                <a:ea typeface="ＭＳ Ｐゴシック" pitchFamily="34" charset="-128"/>
              </a:rPr>
              <a:t>1</a:t>
            </a:r>
            <a:r>
              <a:rPr lang="es-ES" sz="4800" b="1" dirty="0">
                <a:ea typeface="ＭＳ Ｐゴシック" pitchFamily="34" charset="-128"/>
              </a:rPr>
              <a:t>. Contención verbal.</a:t>
            </a:r>
          </a:p>
        </p:txBody>
      </p:sp>
      <p:sp>
        <p:nvSpPr>
          <p:cNvPr id="5" name="Marcador de contenido 4"/>
          <p:cNvSpPr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>
            <a:normAutofit lnSpcReduction="10000"/>
          </a:bodyPr>
          <a:lstStyle/>
          <a:p>
            <a:pPr eaLnBrk="1" hangingPunct="1"/>
            <a:r>
              <a:rPr lang="es-ES" sz="2000" dirty="0">
                <a:latin typeface="+mj-lt"/>
                <a:ea typeface="ＭＳ Ｐゴシック" pitchFamily="34" charset="-128"/>
              </a:rPr>
              <a:t>Medida terapéutica útil en casos </a:t>
            </a:r>
            <a:r>
              <a:rPr lang="es-ES" sz="2000" dirty="0">
                <a:solidFill>
                  <a:srgbClr val="FF0000"/>
                </a:solidFill>
                <a:latin typeface="+mj-lt"/>
                <a:ea typeface="ＭＳ Ｐゴシック" pitchFamily="34" charset="-128"/>
              </a:rPr>
              <a:t>moderados </a:t>
            </a:r>
          </a:p>
          <a:p>
            <a:pPr eaLnBrk="1" hangingPunct="1"/>
            <a:r>
              <a:rPr lang="es-ES" sz="2000" dirty="0">
                <a:latin typeface="+mj-lt"/>
                <a:ea typeface="ＭＳ Ｐゴシック" pitchFamily="34" charset="-128"/>
              </a:rPr>
              <a:t>Finalidad: </a:t>
            </a:r>
            <a:r>
              <a:rPr lang="es-ES" altLang="es-ES" sz="2000" dirty="0">
                <a:solidFill>
                  <a:srgbClr val="FF0000"/>
                </a:solidFill>
                <a:latin typeface="+mj-lt"/>
                <a:ea typeface="ＭＳ Ｐゴシック" pitchFamily="34" charset="-128"/>
              </a:rPr>
              <a:t>“</a:t>
            </a:r>
            <a:r>
              <a:rPr lang="es-ES" sz="2000" dirty="0">
                <a:solidFill>
                  <a:srgbClr val="FF0000"/>
                </a:solidFill>
                <a:latin typeface="+mj-lt"/>
                <a:ea typeface="ＭＳ Ｐゴシック" pitchFamily="34" charset="-128"/>
              </a:rPr>
              <a:t>enfriamiento </a:t>
            </a:r>
            <a:r>
              <a:rPr lang="es-ES" altLang="es-ES" sz="2000" dirty="0">
                <a:solidFill>
                  <a:srgbClr val="FF0000"/>
                </a:solidFill>
                <a:latin typeface="+mj-lt"/>
                <a:ea typeface="ＭＳ Ｐゴシック" pitchFamily="34" charset="-128"/>
              </a:rPr>
              <a:t>“</a:t>
            </a:r>
            <a:r>
              <a:rPr lang="es-ES" altLang="ja-JP" sz="2000" dirty="0">
                <a:latin typeface="+mj-lt"/>
                <a:ea typeface="ＭＳ Ｐゴシック" pitchFamily="34" charset="-128"/>
              </a:rPr>
              <a:t>de la situación</a:t>
            </a:r>
          </a:p>
          <a:p>
            <a:pPr lvl="1" eaLnBrk="1" hangingPunct="1"/>
            <a:r>
              <a:rPr lang="es-ES" sz="2000" dirty="0">
                <a:latin typeface="+mj-lt"/>
                <a:ea typeface="Tahoma" pitchFamily="34" charset="0"/>
                <a:sym typeface="Wingdings" pitchFamily="2" charset="2"/>
              </a:rPr>
              <a:t></a:t>
            </a:r>
            <a:r>
              <a:rPr lang="es-ES" sz="2000" dirty="0">
                <a:latin typeface="+mj-lt"/>
                <a:ea typeface="Tahoma" pitchFamily="34" charset="0"/>
              </a:rPr>
              <a:t>ansiedad, la hostilidad y la agresividad, previniendo posibles ataques violentos</a:t>
            </a:r>
          </a:p>
          <a:p>
            <a:pPr lvl="1" eaLnBrk="1" hangingPunct="1"/>
            <a:r>
              <a:rPr lang="es-ES" sz="2000" dirty="0">
                <a:latin typeface="+mj-lt"/>
                <a:ea typeface="Tahoma" pitchFamily="34" charset="0"/>
              </a:rPr>
              <a:t> Informando del carácter </a:t>
            </a:r>
            <a:r>
              <a:rPr lang="es-ES" sz="2000" dirty="0">
                <a:solidFill>
                  <a:srgbClr val="FF0000"/>
                </a:solidFill>
                <a:latin typeface="+mj-lt"/>
                <a:ea typeface="Tahoma" pitchFamily="34" charset="0"/>
              </a:rPr>
              <a:t>transitorio de la crisis </a:t>
            </a:r>
            <a:r>
              <a:rPr lang="es-ES" sz="2000" dirty="0">
                <a:latin typeface="+mj-lt"/>
                <a:ea typeface="Tahoma" pitchFamily="34" charset="0"/>
              </a:rPr>
              <a:t>y potenciado su </a:t>
            </a:r>
            <a:r>
              <a:rPr lang="es-ES" sz="2000" dirty="0">
                <a:solidFill>
                  <a:srgbClr val="FF0000"/>
                </a:solidFill>
                <a:latin typeface="+mj-lt"/>
                <a:ea typeface="Tahoma" pitchFamily="34" charset="0"/>
              </a:rPr>
              <a:t>autocontrol</a:t>
            </a:r>
          </a:p>
          <a:p>
            <a:r>
              <a:rPr lang="es-ES" sz="2000" b="1" dirty="0">
                <a:latin typeface="+mj-lt"/>
                <a:ea typeface="ＭＳ Ｐゴシック" pitchFamily="34" charset="-128"/>
              </a:rPr>
              <a:t>Procedimientos y técnicas</a:t>
            </a:r>
          </a:p>
          <a:p>
            <a:pPr marL="344488" lvl="2" indent="0">
              <a:buNone/>
            </a:pPr>
            <a:r>
              <a:rPr lang="es-ES" dirty="0">
                <a:latin typeface="+mj-lt"/>
                <a:ea typeface="Tahoma" pitchFamily="34" charset="0"/>
              </a:rPr>
              <a:t>Para mantener la seguridad del profesional, del paciente y los que le rodean conviene recabar información sobre los antecedentes, situación clínica actual y tratamiento anterior</a:t>
            </a:r>
          </a:p>
          <a:p>
            <a:pPr marL="344488" lvl="2" indent="0"/>
            <a:endParaRPr lang="es-ES" u="sng" dirty="0">
              <a:latin typeface="+mj-lt"/>
              <a:ea typeface="Tahoma" pitchFamily="34" charset="0"/>
            </a:endParaRPr>
          </a:p>
          <a:p>
            <a:pPr marL="687388" lvl="2" indent="-342900"/>
            <a:r>
              <a:rPr lang="es-ES" u="sng" dirty="0">
                <a:latin typeface="+mj-lt"/>
                <a:ea typeface="Tahoma" pitchFamily="34" charset="0"/>
              </a:rPr>
              <a:t>Pautas de actuación no verbales:</a:t>
            </a:r>
          </a:p>
          <a:p>
            <a:pPr marL="974725" lvl="3" indent="-457200">
              <a:buFont typeface="Wingdings" pitchFamily="2" charset="2"/>
              <a:buChar char="ü"/>
            </a:pPr>
            <a:r>
              <a:rPr lang="es-ES" dirty="0">
                <a:solidFill>
                  <a:srgbClr val="FF0000"/>
                </a:solidFill>
                <a:latin typeface="+mj-lt"/>
                <a:ea typeface="Tahoma" pitchFamily="34" charset="0"/>
              </a:rPr>
              <a:t>Evitar gestos bruscos </a:t>
            </a:r>
            <a:r>
              <a:rPr lang="es-ES" dirty="0">
                <a:latin typeface="+mj-lt"/>
                <a:ea typeface="Tahoma" pitchFamily="34" charset="0"/>
              </a:rPr>
              <a:t>y espontáneos</a:t>
            </a:r>
          </a:p>
          <a:p>
            <a:pPr marL="974725" lvl="3" indent="-457200">
              <a:buFont typeface="Wingdings" pitchFamily="2" charset="2"/>
              <a:buChar char="ü"/>
            </a:pPr>
            <a:r>
              <a:rPr lang="es-ES" dirty="0">
                <a:latin typeface="+mj-lt"/>
                <a:ea typeface="Tahoma" pitchFamily="34" charset="0"/>
              </a:rPr>
              <a:t>Actitud </a:t>
            </a:r>
            <a:r>
              <a:rPr lang="es-ES" dirty="0">
                <a:solidFill>
                  <a:srgbClr val="FF0000"/>
                </a:solidFill>
                <a:latin typeface="+mj-lt"/>
                <a:ea typeface="Tahoma" pitchFamily="34" charset="0"/>
              </a:rPr>
              <a:t>abierta y tranquila</a:t>
            </a:r>
          </a:p>
          <a:p>
            <a:pPr marL="974725" lvl="3" indent="-457200">
              <a:buFont typeface="Wingdings" pitchFamily="2" charset="2"/>
              <a:buChar char="ü"/>
            </a:pPr>
            <a:r>
              <a:rPr lang="es-ES" dirty="0">
                <a:solidFill>
                  <a:srgbClr val="FF0000"/>
                </a:solidFill>
                <a:latin typeface="+mj-lt"/>
                <a:ea typeface="Tahoma" pitchFamily="34" charset="0"/>
              </a:rPr>
              <a:t>No</a:t>
            </a:r>
            <a:r>
              <a:rPr lang="es-ES" dirty="0">
                <a:latin typeface="+mj-lt"/>
                <a:ea typeface="Tahoma" pitchFamily="34" charset="0"/>
              </a:rPr>
              <a:t> mirar de forma directa y continuada al paciente (miradas fijas aumentan la hostilidad)</a:t>
            </a:r>
          </a:p>
          <a:p>
            <a:pPr marL="974725" lvl="3" indent="-457200">
              <a:buFont typeface="Wingdings" pitchFamily="2" charset="2"/>
              <a:buChar char="ü"/>
            </a:pPr>
            <a:r>
              <a:rPr lang="es-ES" dirty="0">
                <a:latin typeface="+mj-lt"/>
                <a:ea typeface="Tahoma" pitchFamily="34" charset="0"/>
              </a:rPr>
              <a:t>Mantener al paciente </a:t>
            </a:r>
            <a:r>
              <a:rPr lang="es-ES" dirty="0">
                <a:solidFill>
                  <a:srgbClr val="FF0000"/>
                </a:solidFill>
                <a:latin typeface="+mj-lt"/>
                <a:ea typeface="Tahoma" pitchFamily="34" charset="0"/>
              </a:rPr>
              <a:t>dentro del campo visual</a:t>
            </a:r>
          </a:p>
          <a:p>
            <a:pPr marL="344488" lvl="2" indent="0">
              <a:buFont typeface="Wingdings" pitchFamily="2" charset="2"/>
              <a:buChar char="ü"/>
            </a:pPr>
            <a:endParaRPr lang="es-ES" sz="1700" dirty="0">
              <a:ea typeface="Tahoma" pitchFamily="34" charset="0"/>
            </a:endParaRPr>
          </a:p>
          <a:p>
            <a:pPr lvl="1" eaLnBrk="1" hangingPunct="1">
              <a:buFont typeface="Wingdings" pitchFamily="2" charset="2"/>
              <a:buChar char="ü"/>
            </a:pPr>
            <a:endParaRPr lang="es-ES" sz="1900" dirty="0">
              <a:ea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79238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ES" sz="4800" b="1" dirty="0">
                <a:ea typeface="ＭＳ Ｐゴシック" pitchFamily="34" charset="-128"/>
              </a:rPr>
              <a:t>6.</a:t>
            </a:r>
            <a:r>
              <a:rPr lang="es-ES" sz="4000" b="1" dirty="0">
                <a:ea typeface="ＭＳ Ｐゴシック" pitchFamily="34" charset="-128"/>
              </a:rPr>
              <a:t>1</a:t>
            </a:r>
            <a:r>
              <a:rPr lang="es-ES" sz="4800" b="1" dirty="0">
                <a:ea typeface="ＭＳ Ｐゴシック" pitchFamily="34" charset="-128"/>
              </a:rPr>
              <a:t>. Contención verbal.</a:t>
            </a:r>
            <a:endParaRPr lang="es-ES" sz="4800" dirty="0">
              <a:ea typeface="ＭＳ Ｐゴシック" pitchFamily="34" charset="-128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>
            <a:normAutofit fontScale="92500" lnSpcReduction="20000"/>
          </a:bodyPr>
          <a:lstStyle/>
          <a:p>
            <a:pPr eaLnBrk="1" hangingPunct="1"/>
            <a:r>
              <a:rPr lang="es-ES" u="sng" dirty="0">
                <a:ea typeface="ＭＳ Ｐゴシック" pitchFamily="34" charset="-128"/>
              </a:rPr>
              <a:t>Pautas ambientales</a:t>
            </a:r>
          </a:p>
          <a:p>
            <a:pPr lvl="1" eaLnBrk="1" hangingPunct="1">
              <a:buFont typeface="Wingdings" pitchFamily="2" charset="2"/>
              <a:buChar char="ü"/>
            </a:pPr>
            <a:r>
              <a:rPr lang="es-ES" dirty="0">
                <a:solidFill>
                  <a:srgbClr val="FF0000"/>
                </a:solidFill>
                <a:ea typeface="Tahoma" pitchFamily="34" charset="0"/>
              </a:rPr>
              <a:t>Sacar del entorno a otras </a:t>
            </a:r>
            <a:r>
              <a:rPr lang="es-ES" dirty="0">
                <a:ea typeface="Tahoma" pitchFamily="34" charset="0"/>
              </a:rPr>
              <a:t>personas que puedan provocar </a:t>
            </a:r>
          </a:p>
          <a:p>
            <a:pPr lvl="1" eaLnBrk="1" hangingPunct="1">
              <a:buFont typeface="Wingdings" pitchFamily="2" charset="2"/>
              <a:buChar char="ü"/>
            </a:pPr>
            <a:r>
              <a:rPr lang="es-ES" dirty="0">
                <a:solidFill>
                  <a:srgbClr val="FF0000"/>
                </a:solidFill>
                <a:ea typeface="Tahoma" pitchFamily="34" charset="0"/>
              </a:rPr>
              <a:t>No</a:t>
            </a:r>
            <a:r>
              <a:rPr lang="es-ES" dirty="0">
                <a:ea typeface="Tahoma" pitchFamily="34" charset="0"/>
              </a:rPr>
              <a:t> realizar la entrevista </a:t>
            </a:r>
            <a:r>
              <a:rPr lang="es-ES" dirty="0">
                <a:solidFill>
                  <a:srgbClr val="FF0000"/>
                </a:solidFill>
                <a:ea typeface="Tahoma" pitchFamily="34" charset="0"/>
              </a:rPr>
              <a:t>en solitario</a:t>
            </a:r>
          </a:p>
          <a:p>
            <a:pPr lvl="1" eaLnBrk="1" hangingPunct="1">
              <a:buFont typeface="Wingdings" pitchFamily="2" charset="2"/>
              <a:buChar char="ü"/>
            </a:pPr>
            <a:r>
              <a:rPr lang="es-ES" dirty="0">
                <a:ea typeface="Tahoma" pitchFamily="34" charset="0"/>
              </a:rPr>
              <a:t>Asegurar una </a:t>
            </a:r>
            <a:r>
              <a:rPr lang="es-ES" dirty="0">
                <a:solidFill>
                  <a:srgbClr val="FF0000"/>
                </a:solidFill>
                <a:ea typeface="Tahoma" pitchFamily="34" charset="0"/>
              </a:rPr>
              <a:t>vía de salida </a:t>
            </a:r>
          </a:p>
          <a:p>
            <a:pPr lvl="1" eaLnBrk="1" hangingPunct="1">
              <a:buFont typeface="Wingdings" pitchFamily="2" charset="2"/>
              <a:buChar char="ü"/>
            </a:pPr>
            <a:r>
              <a:rPr lang="es-ES" dirty="0">
                <a:solidFill>
                  <a:srgbClr val="FF0000"/>
                </a:solidFill>
                <a:ea typeface="Tahoma" pitchFamily="34" charset="0"/>
              </a:rPr>
              <a:t>Reducir</a:t>
            </a:r>
            <a:r>
              <a:rPr lang="es-ES" dirty="0">
                <a:ea typeface="Tahoma" pitchFamily="34" charset="0"/>
              </a:rPr>
              <a:t> factores de</a:t>
            </a:r>
            <a:r>
              <a:rPr lang="es-ES" dirty="0">
                <a:solidFill>
                  <a:srgbClr val="FF0000"/>
                </a:solidFill>
                <a:ea typeface="Tahoma" pitchFamily="34" charset="0"/>
              </a:rPr>
              <a:t> irritación</a:t>
            </a:r>
            <a:r>
              <a:rPr lang="es-ES" dirty="0">
                <a:ea typeface="Tahoma" pitchFamily="34" charset="0"/>
              </a:rPr>
              <a:t>: luz, ruido, llamadas</a:t>
            </a:r>
          </a:p>
          <a:p>
            <a:pPr lvl="1" eaLnBrk="1" hangingPunct="1">
              <a:buFont typeface="Wingdings" pitchFamily="2" charset="2"/>
              <a:buChar char="ü"/>
            </a:pPr>
            <a:endParaRPr lang="es-ES" dirty="0">
              <a:ea typeface="Tahoma" pitchFamily="34" charset="0"/>
            </a:endParaRPr>
          </a:p>
          <a:p>
            <a:pPr eaLnBrk="1" hangingPunct="1"/>
            <a:r>
              <a:rPr lang="es-ES" u="sng" dirty="0">
                <a:ea typeface="ＭＳ Ｐゴシック" pitchFamily="34" charset="-128"/>
              </a:rPr>
              <a:t>Directrices para la comunicación</a:t>
            </a:r>
          </a:p>
          <a:p>
            <a:pPr lvl="1" eaLnBrk="1" hangingPunct="1">
              <a:buFont typeface="Wingdings" pitchFamily="2" charset="2"/>
              <a:buChar char="ü"/>
            </a:pPr>
            <a:r>
              <a:rPr lang="es-ES" dirty="0">
                <a:solidFill>
                  <a:srgbClr val="FF0000"/>
                </a:solidFill>
                <a:ea typeface="Tahoma" pitchFamily="34" charset="0"/>
              </a:rPr>
              <a:t>Escuchar con calma </a:t>
            </a:r>
            <a:r>
              <a:rPr lang="es-ES" dirty="0">
                <a:ea typeface="Tahoma" pitchFamily="34" charset="0"/>
              </a:rPr>
              <a:t>al paciente. Permitirle expresar sus temores, enfados y desacuerdos. No interrumpir su discurso</a:t>
            </a:r>
          </a:p>
          <a:p>
            <a:pPr lvl="1" eaLnBrk="1" hangingPunct="1">
              <a:buFont typeface="Wingdings" pitchFamily="2" charset="2"/>
              <a:buChar char="ü"/>
            </a:pPr>
            <a:r>
              <a:rPr lang="es-ES" dirty="0">
                <a:ea typeface="Tahoma" pitchFamily="34" charset="0"/>
              </a:rPr>
              <a:t>Hablar en </a:t>
            </a:r>
            <a:r>
              <a:rPr lang="es-ES" dirty="0">
                <a:solidFill>
                  <a:srgbClr val="FF0000"/>
                </a:solidFill>
                <a:ea typeface="Tahoma" pitchFamily="34" charset="0"/>
              </a:rPr>
              <a:t>tono suave</a:t>
            </a:r>
            <a:r>
              <a:rPr lang="es-ES" dirty="0">
                <a:ea typeface="Tahoma" pitchFamily="34" charset="0"/>
              </a:rPr>
              <a:t>, relajado y </a:t>
            </a:r>
            <a:r>
              <a:rPr lang="es-ES" dirty="0">
                <a:solidFill>
                  <a:srgbClr val="FF0000"/>
                </a:solidFill>
                <a:ea typeface="Tahoma" pitchFamily="34" charset="0"/>
              </a:rPr>
              <a:t>seguro</a:t>
            </a:r>
          </a:p>
          <a:p>
            <a:pPr lvl="1" eaLnBrk="1" hangingPunct="1">
              <a:buFont typeface="Wingdings" pitchFamily="2" charset="2"/>
              <a:buChar char="ü"/>
            </a:pPr>
            <a:r>
              <a:rPr lang="es-ES" dirty="0">
                <a:solidFill>
                  <a:srgbClr val="FF0000"/>
                </a:solidFill>
                <a:ea typeface="Tahoma" pitchFamily="34" charset="0"/>
              </a:rPr>
              <a:t>Ser flexible </a:t>
            </a:r>
            <a:r>
              <a:rPr lang="es-ES" dirty="0">
                <a:ea typeface="Tahoma" pitchFamily="34" charset="0"/>
              </a:rPr>
              <a:t>pero manteniendo </a:t>
            </a:r>
            <a:r>
              <a:rPr lang="es-ES" dirty="0">
                <a:solidFill>
                  <a:srgbClr val="FF0000"/>
                </a:solidFill>
                <a:ea typeface="Tahoma" pitchFamily="34" charset="0"/>
              </a:rPr>
              <a:t>claros los límites </a:t>
            </a:r>
            <a:r>
              <a:rPr lang="es-ES" dirty="0">
                <a:ea typeface="Tahoma" pitchFamily="34" charset="0"/>
              </a:rPr>
              <a:t>de la institución y el personal que trabaja en ella</a:t>
            </a:r>
          </a:p>
          <a:p>
            <a:pPr lvl="1" eaLnBrk="1" hangingPunct="1">
              <a:buFont typeface="Wingdings" pitchFamily="2" charset="2"/>
              <a:buChar char="ü"/>
            </a:pPr>
            <a:r>
              <a:rPr lang="es-ES" dirty="0">
                <a:solidFill>
                  <a:srgbClr val="FF0000"/>
                </a:solidFill>
                <a:ea typeface="Tahoma" pitchFamily="34" charset="0"/>
              </a:rPr>
              <a:t>Reservarse </a:t>
            </a:r>
            <a:r>
              <a:rPr lang="es-ES" dirty="0">
                <a:ea typeface="Tahoma" pitchFamily="34" charset="0"/>
              </a:rPr>
              <a:t>los propios</a:t>
            </a:r>
            <a:r>
              <a:rPr lang="es-ES" dirty="0">
                <a:solidFill>
                  <a:srgbClr val="0000FF"/>
                </a:solidFill>
                <a:ea typeface="Tahoma" pitchFamily="34" charset="0"/>
              </a:rPr>
              <a:t> </a:t>
            </a:r>
            <a:r>
              <a:rPr lang="es-ES" dirty="0">
                <a:solidFill>
                  <a:srgbClr val="FF0000"/>
                </a:solidFill>
                <a:ea typeface="Tahoma" pitchFamily="34" charset="0"/>
              </a:rPr>
              <a:t>juicios</a:t>
            </a:r>
          </a:p>
          <a:p>
            <a:pPr lvl="1" eaLnBrk="1" hangingPunct="1">
              <a:buFont typeface="Wingdings" pitchFamily="2" charset="2"/>
              <a:buChar char="ü"/>
            </a:pPr>
            <a:r>
              <a:rPr lang="es-ES" dirty="0">
                <a:solidFill>
                  <a:srgbClr val="FF0000"/>
                </a:solidFill>
                <a:ea typeface="Tahoma" pitchFamily="34" charset="0"/>
              </a:rPr>
              <a:t>No </a:t>
            </a:r>
            <a:r>
              <a:rPr lang="es-ES" dirty="0">
                <a:ea typeface="Tahoma" pitchFamily="34" charset="0"/>
              </a:rPr>
              <a:t>buscar </a:t>
            </a:r>
            <a:r>
              <a:rPr lang="es-ES" dirty="0">
                <a:solidFill>
                  <a:srgbClr val="FF0000"/>
                </a:solidFill>
                <a:ea typeface="Tahoma" pitchFamily="34" charset="0"/>
              </a:rPr>
              <a:t>confrontaciones</a:t>
            </a:r>
          </a:p>
          <a:p>
            <a:pPr lvl="1" eaLnBrk="1" hangingPunct="1">
              <a:buFont typeface="Wingdings" pitchFamily="2" charset="2"/>
              <a:buChar char="ü"/>
            </a:pPr>
            <a:endParaRPr lang="es-ES" dirty="0">
              <a:ea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454192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18 Rectángulo"/>
          <p:cNvSpPr>
            <a:spLocks noChangeArrowheads="1"/>
          </p:cNvSpPr>
          <p:nvPr/>
        </p:nvSpPr>
        <p:spPr bwMode="auto">
          <a:xfrm>
            <a:off x="4511825" y="1196752"/>
            <a:ext cx="5761037" cy="431800"/>
          </a:xfrm>
          <a:prstGeom prst="rect">
            <a:avLst/>
          </a:prstGeom>
          <a:solidFill>
            <a:srgbClr val="660066"/>
          </a:solidFill>
          <a:ln w="12700">
            <a:solidFill>
              <a:srgbClr val="FFFF00"/>
            </a:solidFill>
            <a:round/>
            <a:headEnd/>
            <a:tailEnd/>
          </a:ln>
          <a:effectLst>
            <a:outerShdw blurRad="63500" dist="38100" dir="2700000" algn="tl" rotWithShape="0">
              <a:srgbClr val="000000">
                <a:alpha val="39999"/>
              </a:srgbClr>
            </a:outerShdw>
          </a:effectLst>
        </p:spPr>
        <p:txBody>
          <a:bodyPr anchor="ctr"/>
          <a:lstStyle/>
          <a:p>
            <a:pPr algn="just">
              <a:lnSpc>
                <a:spcPct val="120000"/>
              </a:lnSpc>
              <a:spcBef>
                <a:spcPct val="30000"/>
              </a:spcBef>
              <a:spcAft>
                <a:spcPct val="30000"/>
              </a:spcAft>
              <a:buClr>
                <a:srgbClr val="B9D405"/>
              </a:buClr>
              <a:defRPr/>
            </a:pPr>
            <a:r>
              <a:rPr lang="es-ES" b="1" dirty="0">
                <a:solidFill>
                  <a:schemeClr val="accent4"/>
                </a:solidFill>
              </a:rPr>
              <a:t>Abordaje</a:t>
            </a:r>
          </a:p>
        </p:txBody>
      </p:sp>
      <p:sp>
        <p:nvSpPr>
          <p:cNvPr id="44" name="43 Flecha a la derecha con muesca"/>
          <p:cNvSpPr/>
          <p:nvPr/>
        </p:nvSpPr>
        <p:spPr>
          <a:xfrm>
            <a:off x="1991546" y="1059644"/>
            <a:ext cx="2448271" cy="785181"/>
          </a:xfrm>
          <a:prstGeom prst="notchedRightArrow">
            <a:avLst>
              <a:gd name="adj1" fmla="val 50000"/>
              <a:gd name="adj2" fmla="val 50471"/>
            </a:avLst>
          </a:prstGeom>
          <a:solidFill>
            <a:schemeClr val="bg1">
              <a:lumMod val="75000"/>
            </a:schemeClr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>
              <a:rot lat="0" lon="0" rev="7500000"/>
            </a:lightRig>
          </a:scene3d>
          <a:sp3d z="-152400" extrusionH="63500" prstMaterial="matte">
            <a:bevelT w="144450" h="6350" prst="relaxedInset"/>
            <a:contourClr>
              <a:srgbClr val="FFFFFF"/>
            </a:contourClr>
          </a:sp3d>
        </p:spPr>
      </p:sp>
      <p:sp>
        <p:nvSpPr>
          <p:cNvPr id="20" name="19 Elipse"/>
          <p:cNvSpPr/>
          <p:nvPr/>
        </p:nvSpPr>
        <p:spPr>
          <a:xfrm>
            <a:off x="2814639" y="1360489"/>
            <a:ext cx="185737" cy="180975"/>
          </a:xfrm>
          <a:prstGeom prst="ellipse">
            <a:avLst/>
          </a:prstGeom>
          <a:solidFill>
            <a:srgbClr val="66006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 sz="1600" b="1" dirty="0"/>
          </a:p>
        </p:txBody>
      </p:sp>
      <p:sp>
        <p:nvSpPr>
          <p:cNvPr id="33799" name="24 Rectángulo"/>
          <p:cNvSpPr>
            <a:spLocks noChangeArrowheads="1"/>
          </p:cNvSpPr>
          <p:nvPr/>
        </p:nvSpPr>
        <p:spPr bwMode="auto">
          <a:xfrm>
            <a:off x="1919289" y="3087688"/>
            <a:ext cx="8353425" cy="3078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es-ES" sz="1600" dirty="0">
                <a:cs typeface="Arial" charset="0"/>
              </a:rPr>
              <a:t>Hay una serie de medidas encaminadas a garantizar la seguridad:</a:t>
            </a:r>
          </a:p>
          <a:p>
            <a:pPr marL="914400" lvl="1" indent="-457200" algn="just">
              <a:spcBef>
                <a:spcPts val="600"/>
              </a:spcBef>
              <a:spcAft>
                <a:spcPts val="600"/>
              </a:spcAft>
              <a:buClr>
                <a:srgbClr val="660066"/>
              </a:buClr>
              <a:buFont typeface="Calibri" charset="0"/>
              <a:buAutoNum type="arabicPeriod"/>
            </a:pPr>
            <a:r>
              <a:rPr lang="es-ES" sz="1600" b="1" dirty="0">
                <a:solidFill>
                  <a:srgbClr val="FF0000"/>
                </a:solidFill>
                <a:cs typeface="Arial" charset="0"/>
              </a:rPr>
              <a:t>Salvaguardar</a:t>
            </a:r>
            <a:r>
              <a:rPr lang="es-ES" sz="1600" dirty="0">
                <a:cs typeface="Arial" charset="0"/>
              </a:rPr>
              <a:t> la propia </a:t>
            </a:r>
            <a:r>
              <a:rPr lang="es-ES" sz="1600" b="1" dirty="0">
                <a:solidFill>
                  <a:srgbClr val="FF0000"/>
                </a:solidFill>
                <a:cs typeface="Arial" charset="0"/>
              </a:rPr>
              <a:t>integridad</a:t>
            </a:r>
            <a:r>
              <a:rPr lang="es-ES" sz="1600" dirty="0">
                <a:cs typeface="Arial" charset="0"/>
              </a:rPr>
              <a:t> y la del resto del personal.</a:t>
            </a:r>
          </a:p>
          <a:p>
            <a:pPr marL="914400" lvl="1" indent="-457200" algn="just">
              <a:spcBef>
                <a:spcPts val="600"/>
              </a:spcBef>
              <a:spcAft>
                <a:spcPts val="600"/>
              </a:spcAft>
              <a:buClr>
                <a:srgbClr val="660066"/>
              </a:buClr>
              <a:buFont typeface="Calibri" charset="0"/>
              <a:buAutoNum type="arabicPeriod"/>
            </a:pPr>
            <a:r>
              <a:rPr lang="es-ES" sz="1600" dirty="0">
                <a:cs typeface="Arial" charset="0"/>
              </a:rPr>
              <a:t>Mantener siempre una </a:t>
            </a:r>
            <a:r>
              <a:rPr lang="es-ES" sz="1600" b="1" dirty="0">
                <a:solidFill>
                  <a:srgbClr val="FF0000"/>
                </a:solidFill>
                <a:cs typeface="Arial" charset="0"/>
              </a:rPr>
              <a:t>distancia de seguridad </a:t>
            </a:r>
            <a:r>
              <a:rPr lang="es-ES" sz="1600" dirty="0">
                <a:cs typeface="Arial" charset="0"/>
              </a:rPr>
              <a:t>y una </a:t>
            </a:r>
            <a:r>
              <a:rPr lang="es-ES" sz="1600" b="1" dirty="0">
                <a:solidFill>
                  <a:srgbClr val="FF0000"/>
                </a:solidFill>
                <a:cs typeface="Arial" charset="0"/>
              </a:rPr>
              <a:t>salida</a:t>
            </a:r>
            <a:r>
              <a:rPr lang="es-ES" sz="1600" dirty="0">
                <a:cs typeface="Arial" charset="0"/>
              </a:rPr>
              <a:t> abierta; incluso permaneciendo de pie si es necesario.</a:t>
            </a:r>
          </a:p>
          <a:p>
            <a:pPr marL="914400" lvl="1" indent="-457200" algn="just">
              <a:spcBef>
                <a:spcPts val="600"/>
              </a:spcBef>
              <a:spcAft>
                <a:spcPts val="600"/>
              </a:spcAft>
              <a:buClr>
                <a:srgbClr val="660066"/>
              </a:buClr>
              <a:buFont typeface="Calibri" charset="0"/>
              <a:buAutoNum type="arabicPeriod"/>
            </a:pPr>
            <a:r>
              <a:rPr lang="es-ES" sz="1600" b="1" dirty="0">
                <a:solidFill>
                  <a:srgbClr val="FF0000"/>
                </a:solidFill>
                <a:cs typeface="Arial" charset="0"/>
              </a:rPr>
              <a:t>Solicitar ayuda</a:t>
            </a:r>
            <a:r>
              <a:rPr lang="es-ES" sz="1600" dirty="0">
                <a:solidFill>
                  <a:srgbClr val="FF0000"/>
                </a:solidFill>
                <a:cs typeface="Arial" charset="0"/>
              </a:rPr>
              <a:t> </a:t>
            </a:r>
            <a:r>
              <a:rPr lang="es-ES" sz="1600" dirty="0">
                <a:cs typeface="Arial" charset="0"/>
              </a:rPr>
              <a:t>de personal de seguridad en primer lugar y del resto de personal   (enfermeros,  auxiliares….).</a:t>
            </a:r>
          </a:p>
          <a:p>
            <a:pPr marL="914400" lvl="1" indent="-457200" algn="just">
              <a:spcBef>
                <a:spcPts val="600"/>
              </a:spcBef>
              <a:spcAft>
                <a:spcPts val="600"/>
              </a:spcAft>
              <a:buClr>
                <a:srgbClr val="660066"/>
              </a:buClr>
              <a:buFont typeface="Calibri" charset="0"/>
              <a:buAutoNum type="arabicPeriod"/>
            </a:pPr>
            <a:r>
              <a:rPr lang="es-ES" sz="1600" dirty="0">
                <a:cs typeface="Arial" charset="0"/>
              </a:rPr>
              <a:t>Intentar </a:t>
            </a:r>
            <a:r>
              <a:rPr lang="es-ES" sz="1600" b="1" dirty="0">
                <a:solidFill>
                  <a:srgbClr val="FF0000"/>
                </a:solidFill>
                <a:cs typeface="Arial" charset="0"/>
              </a:rPr>
              <a:t>abordar</a:t>
            </a:r>
            <a:r>
              <a:rPr lang="es-ES" sz="1600" dirty="0">
                <a:cs typeface="Arial" charset="0"/>
              </a:rPr>
              <a:t> al paciente </a:t>
            </a:r>
            <a:r>
              <a:rPr lang="es-ES" sz="1600" b="1" dirty="0">
                <a:solidFill>
                  <a:srgbClr val="FF0000"/>
                </a:solidFill>
                <a:cs typeface="Arial" charset="0"/>
              </a:rPr>
              <a:t>en un box preparado </a:t>
            </a:r>
            <a:r>
              <a:rPr lang="es-ES" sz="1600" dirty="0">
                <a:cs typeface="Arial" charset="0"/>
              </a:rPr>
              <a:t>para ello. </a:t>
            </a:r>
          </a:p>
          <a:p>
            <a:pPr marL="914400" lvl="1" indent="-457200" algn="just">
              <a:spcBef>
                <a:spcPts val="600"/>
              </a:spcBef>
              <a:spcAft>
                <a:spcPts val="600"/>
              </a:spcAft>
              <a:buClr>
                <a:srgbClr val="660066"/>
              </a:buClr>
              <a:buFont typeface="Calibri" charset="0"/>
              <a:buAutoNum type="arabicPeriod"/>
            </a:pPr>
            <a:r>
              <a:rPr lang="es-ES" sz="1600" dirty="0">
                <a:cs typeface="Arial" charset="0"/>
              </a:rPr>
              <a:t>Si durante la entrevista, el paciente </a:t>
            </a:r>
            <a:r>
              <a:rPr lang="es-ES" sz="1600" b="1" dirty="0">
                <a:solidFill>
                  <a:srgbClr val="FF0000"/>
                </a:solidFill>
                <a:cs typeface="Arial" charset="0"/>
              </a:rPr>
              <a:t>muestra un arma</a:t>
            </a:r>
            <a:r>
              <a:rPr lang="es-ES" sz="1600" dirty="0">
                <a:cs typeface="Arial" charset="0"/>
              </a:rPr>
              <a:t>, no discutir, salir de la habitación </a:t>
            </a:r>
            <a:r>
              <a:rPr lang="es-ES" sz="1600" dirty="0">
                <a:solidFill>
                  <a:srgbClr val="FF0000"/>
                </a:solidFill>
                <a:cs typeface="Arial" charset="0"/>
              </a:rPr>
              <a:t>y </a:t>
            </a:r>
            <a:r>
              <a:rPr lang="es-ES" sz="1600" b="1" dirty="0">
                <a:solidFill>
                  <a:srgbClr val="FF0000"/>
                </a:solidFill>
                <a:cs typeface="Arial" charset="0"/>
              </a:rPr>
              <a:t>avisar a seguridad o a la policía</a:t>
            </a:r>
            <a:r>
              <a:rPr lang="es-ES" sz="1600" dirty="0">
                <a:cs typeface="Arial" charset="0"/>
              </a:rPr>
              <a:t>.</a:t>
            </a:r>
          </a:p>
        </p:txBody>
      </p:sp>
      <p:grpSp>
        <p:nvGrpSpPr>
          <p:cNvPr id="33800" name="30 Grupo"/>
          <p:cNvGrpSpPr>
            <a:grpSpLocks/>
          </p:cNvGrpSpPr>
          <p:nvPr/>
        </p:nvGrpSpPr>
        <p:grpSpPr bwMode="auto">
          <a:xfrm>
            <a:off x="1703512" y="2060573"/>
            <a:ext cx="8208838" cy="874588"/>
            <a:chOff x="899592" y="2132856"/>
            <a:chExt cx="7560840" cy="807077"/>
          </a:xfrm>
        </p:grpSpPr>
        <p:sp>
          <p:nvSpPr>
            <p:cNvPr id="33801" name="22 Rectángulo"/>
            <p:cNvSpPr>
              <a:spLocks noChangeArrowheads="1"/>
            </p:cNvSpPr>
            <p:nvPr/>
          </p:nvSpPr>
          <p:spPr bwMode="auto">
            <a:xfrm>
              <a:off x="4932040" y="2370366"/>
              <a:ext cx="2880403" cy="3124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s-ES" sz="1600" dirty="0">
                  <a:cs typeface="Arial" charset="0"/>
                </a:rPr>
                <a:t>…es frenar la escalada de agitación.</a:t>
              </a:r>
              <a:endParaRPr lang="es-ES" sz="1600" dirty="0"/>
            </a:p>
          </p:txBody>
        </p:sp>
        <p:grpSp>
          <p:nvGrpSpPr>
            <p:cNvPr id="33802" name="25 Grupo"/>
            <p:cNvGrpSpPr>
              <a:grpSpLocks/>
            </p:cNvGrpSpPr>
            <p:nvPr/>
          </p:nvGrpSpPr>
          <p:grpSpPr bwMode="auto">
            <a:xfrm>
              <a:off x="971600" y="2258288"/>
              <a:ext cx="2376264" cy="681645"/>
              <a:chOff x="1187624" y="2114272"/>
              <a:chExt cx="2376264" cy="681645"/>
            </a:xfrm>
          </p:grpSpPr>
          <p:sp>
            <p:nvSpPr>
              <p:cNvPr id="33806" name="26 Rectángulo"/>
              <p:cNvSpPr>
                <a:spLocks noChangeArrowheads="1"/>
              </p:cNvSpPr>
              <p:nvPr/>
            </p:nvSpPr>
            <p:spPr bwMode="auto">
              <a:xfrm>
                <a:off x="1187624" y="2114272"/>
                <a:ext cx="2376264" cy="68164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/>
              <a:p>
                <a:pPr algn="just"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s-ES" sz="1600">
                    <a:cs typeface="Arial" charset="0"/>
                  </a:rPr>
                  <a:t>La primera actuación</a:t>
                </a:r>
              </a:p>
              <a:p>
                <a:pPr algn="just"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s-ES" sz="1600">
                    <a:cs typeface="Arial" charset="0"/>
                  </a:rPr>
                  <a:t> </a:t>
                </a:r>
              </a:p>
            </p:txBody>
          </p:sp>
          <p:sp>
            <p:nvSpPr>
              <p:cNvPr id="33807" name="23 Rectángulo"/>
              <p:cNvSpPr>
                <a:spLocks noChangeArrowheads="1"/>
              </p:cNvSpPr>
              <p:nvPr/>
            </p:nvSpPr>
            <p:spPr bwMode="auto">
              <a:xfrm>
                <a:off x="1187624" y="2348880"/>
                <a:ext cx="2344033" cy="3124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s-ES" sz="1600">
                    <a:cs typeface="Arial" charset="0"/>
                  </a:rPr>
                  <a:t>en urgencias o en la planta…</a:t>
                </a:r>
                <a:endParaRPr lang="es-ES" sz="1600"/>
              </a:p>
            </p:txBody>
          </p:sp>
        </p:grpSp>
        <p:sp>
          <p:nvSpPr>
            <p:cNvPr id="28" name="AutoShape 15"/>
            <p:cNvSpPr>
              <a:spLocks noChangeArrowheads="1"/>
            </p:cNvSpPr>
            <p:nvPr/>
          </p:nvSpPr>
          <p:spPr bwMode="auto">
            <a:xfrm rot="5400000">
              <a:off x="4379060" y="2469661"/>
              <a:ext cx="438402" cy="196839"/>
            </a:xfrm>
            <a:prstGeom prst="triangle">
              <a:avLst>
                <a:gd name="adj" fmla="val 49912"/>
              </a:avLst>
            </a:prstGeom>
            <a:solidFill>
              <a:schemeClr val="bg1">
                <a:lumMod val="65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s-ES" dirty="0">
                <a:solidFill>
                  <a:srgbClr val="000000"/>
                </a:solidFill>
                <a:latin typeface="Verdana" pitchFamily="34" charset="0"/>
              </a:endParaRPr>
            </a:p>
          </p:txBody>
        </p:sp>
        <p:sp>
          <p:nvSpPr>
            <p:cNvPr id="29" name="AutoShape 16"/>
            <p:cNvSpPr>
              <a:spLocks noChangeArrowheads="1"/>
            </p:cNvSpPr>
            <p:nvPr/>
          </p:nvSpPr>
          <p:spPr bwMode="auto">
            <a:xfrm rot="16200000">
              <a:off x="4071952" y="2257733"/>
              <a:ext cx="260500" cy="595280"/>
            </a:xfrm>
            <a:prstGeom prst="triangle">
              <a:avLst>
                <a:gd name="adj" fmla="val 41854"/>
              </a:avLst>
            </a:prstGeom>
            <a:solidFill>
              <a:schemeClr val="bg1">
                <a:lumMod val="65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s-ES" dirty="0">
                <a:solidFill>
                  <a:srgbClr val="000000"/>
                </a:solidFill>
                <a:latin typeface="Verdana" pitchFamily="34" charset="0"/>
              </a:endParaRPr>
            </a:p>
          </p:txBody>
        </p:sp>
        <p:sp>
          <p:nvSpPr>
            <p:cNvPr id="30" name="29 Rectángulo"/>
            <p:cNvSpPr/>
            <p:nvPr/>
          </p:nvSpPr>
          <p:spPr>
            <a:xfrm>
              <a:off x="899592" y="2132856"/>
              <a:ext cx="7560840" cy="792618"/>
            </a:xfrm>
            <a:prstGeom prst="rect">
              <a:avLst/>
            </a:prstGeom>
            <a:noFill/>
            <a:ln>
              <a:solidFill>
                <a:srgbClr val="66006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s-ES"/>
            </a:p>
          </p:txBody>
        </p:sp>
      </p:grpSp>
    </p:spTree>
    <p:extLst>
      <p:ext uri="{BB962C8B-B14F-4D97-AF65-F5344CB8AC3E}">
        <p14:creationId xmlns:p14="http://schemas.microsoft.com/office/powerpoint/2010/main" val="196833099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ES" sz="4800" b="1" dirty="0">
                <a:ea typeface="ＭＳ Ｐゴシック" pitchFamily="34" charset="-128"/>
              </a:rPr>
              <a:t>6.</a:t>
            </a:r>
            <a:r>
              <a:rPr lang="es-ES" sz="4000" b="1" dirty="0">
                <a:ea typeface="ＭＳ Ｐゴシック" pitchFamily="34" charset="-128"/>
              </a:rPr>
              <a:t>1</a:t>
            </a:r>
            <a:r>
              <a:rPr lang="es-ES" sz="4800" b="1" dirty="0">
                <a:ea typeface="ＭＳ Ｐゴシック" pitchFamily="34" charset="-128"/>
              </a:rPr>
              <a:t>. Contención verbal.</a:t>
            </a:r>
            <a:endParaRPr lang="es-ES" sz="4800" dirty="0">
              <a:ea typeface="ＭＳ Ｐゴシック" pitchFamily="34" charset="-128"/>
            </a:endParaRPr>
          </a:p>
        </p:txBody>
      </p:sp>
      <p:sp>
        <p:nvSpPr>
          <p:cNvPr id="48130" name="Marcador de contenido 2"/>
          <p:cNvSpPr>
            <a:spLocks noGrp="1"/>
          </p:cNvSpPr>
          <p:nvPr>
            <p:ph idx="1"/>
          </p:nvPr>
        </p:nvSpPr>
        <p:spPr bwMode="auto">
          <a:xfrm>
            <a:off x="838200" y="1557188"/>
            <a:ext cx="10515600" cy="4351338"/>
          </a:xfrm>
          <a:prstGeom prst="rect">
            <a:avLst/>
          </a:prstGeom>
        </p:spPr>
        <p:txBody>
          <a:bodyPr/>
          <a:lstStyle/>
          <a:p>
            <a:pPr lvl="1" eaLnBrk="1" hangingPunct="1">
              <a:lnSpc>
                <a:spcPct val="80000"/>
              </a:lnSpc>
              <a:buFont typeface="Wingdings" pitchFamily="2" charset="2"/>
              <a:buChar char="ü"/>
            </a:pPr>
            <a:r>
              <a:rPr lang="es-ES" sz="2000" dirty="0">
                <a:ea typeface="Tahoma" pitchFamily="34" charset="0"/>
              </a:rPr>
              <a:t>Ante el riesgo </a:t>
            </a:r>
            <a:r>
              <a:rPr lang="es-ES" sz="2000" dirty="0">
                <a:solidFill>
                  <a:srgbClr val="FF0000"/>
                </a:solidFill>
                <a:ea typeface="Tahoma" pitchFamily="34" charset="0"/>
              </a:rPr>
              <a:t>de violencia </a:t>
            </a:r>
            <a:r>
              <a:rPr lang="es-ES" sz="2000" dirty="0" err="1">
                <a:solidFill>
                  <a:srgbClr val="FF0000"/>
                </a:solidFill>
                <a:ea typeface="Tahoma" pitchFamily="34" charset="0"/>
              </a:rPr>
              <a:t>inmitente</a:t>
            </a:r>
            <a:r>
              <a:rPr lang="es-ES" sz="2000" dirty="0">
                <a:solidFill>
                  <a:srgbClr val="FF0000"/>
                </a:solidFill>
                <a:ea typeface="Tahoma" pitchFamily="34" charset="0"/>
              </a:rPr>
              <a:t>:</a:t>
            </a:r>
          </a:p>
          <a:p>
            <a:pPr lvl="1" eaLnBrk="1" hangingPunct="1">
              <a:lnSpc>
                <a:spcPct val="80000"/>
              </a:lnSpc>
              <a:buFont typeface="Wingdings" pitchFamily="2" charset="2"/>
              <a:buChar char="ü"/>
            </a:pPr>
            <a:endParaRPr lang="es-ES" sz="2000" dirty="0">
              <a:solidFill>
                <a:srgbClr val="FF6600"/>
              </a:solidFill>
              <a:ea typeface="Tahoma" pitchFamily="34" charset="0"/>
            </a:endParaRPr>
          </a:p>
          <a:p>
            <a:pPr lvl="2" eaLnBrk="1" hangingPunct="1">
              <a:lnSpc>
                <a:spcPct val="80000"/>
              </a:lnSpc>
              <a:buFont typeface="Courier New" pitchFamily="49" charset="0"/>
              <a:buChar char="o"/>
            </a:pPr>
            <a:r>
              <a:rPr lang="es-ES" dirty="0">
                <a:ea typeface="Tahoma" pitchFamily="34" charset="0"/>
              </a:rPr>
              <a:t>Advertir </a:t>
            </a:r>
            <a:r>
              <a:rPr lang="es-ES" dirty="0">
                <a:solidFill>
                  <a:srgbClr val="FF0000"/>
                </a:solidFill>
                <a:ea typeface="Tahoma" pitchFamily="34" charset="0"/>
              </a:rPr>
              <a:t>que  ¡violencia no es aceptable!</a:t>
            </a:r>
          </a:p>
          <a:p>
            <a:pPr lvl="2" eaLnBrk="1" hangingPunct="1">
              <a:lnSpc>
                <a:spcPct val="80000"/>
              </a:lnSpc>
              <a:buFont typeface="Courier New" pitchFamily="49" charset="0"/>
              <a:buChar char="o"/>
            </a:pPr>
            <a:endParaRPr lang="es-ES" dirty="0">
              <a:solidFill>
                <a:srgbClr val="FF6600"/>
              </a:solidFill>
              <a:ea typeface="Tahoma" pitchFamily="34" charset="0"/>
            </a:endParaRPr>
          </a:p>
          <a:p>
            <a:pPr lvl="2" eaLnBrk="1" hangingPunct="1">
              <a:lnSpc>
                <a:spcPct val="80000"/>
              </a:lnSpc>
              <a:buFont typeface="Courier New" pitchFamily="49" charset="0"/>
              <a:buChar char="o"/>
            </a:pPr>
            <a:r>
              <a:rPr lang="es-ES" dirty="0">
                <a:ea typeface="Tahoma" pitchFamily="34" charset="0"/>
              </a:rPr>
              <a:t>Proponer  </a:t>
            </a:r>
            <a:r>
              <a:rPr lang="es-ES" dirty="0">
                <a:solidFill>
                  <a:srgbClr val="FF0000"/>
                </a:solidFill>
                <a:ea typeface="Tahoma" pitchFamily="34" charset="0"/>
              </a:rPr>
              <a:t>dialogo</a:t>
            </a:r>
          </a:p>
          <a:p>
            <a:pPr lvl="2" eaLnBrk="1" hangingPunct="1">
              <a:lnSpc>
                <a:spcPct val="80000"/>
              </a:lnSpc>
              <a:buFont typeface="Courier New" pitchFamily="49" charset="0"/>
              <a:buChar char="o"/>
            </a:pPr>
            <a:endParaRPr lang="es-ES" dirty="0">
              <a:solidFill>
                <a:srgbClr val="0000FF"/>
              </a:solidFill>
              <a:ea typeface="Tahoma" pitchFamily="34" charset="0"/>
            </a:endParaRPr>
          </a:p>
          <a:p>
            <a:pPr lvl="2" eaLnBrk="1" hangingPunct="1">
              <a:lnSpc>
                <a:spcPct val="80000"/>
              </a:lnSpc>
              <a:buFont typeface="Courier New" pitchFamily="49" charset="0"/>
              <a:buChar char="o"/>
            </a:pPr>
            <a:r>
              <a:rPr lang="es-ES" dirty="0">
                <a:solidFill>
                  <a:srgbClr val="FF0000"/>
                </a:solidFill>
                <a:ea typeface="Tahoma" pitchFamily="34" charset="0"/>
              </a:rPr>
              <a:t>Ofrecer tratamiento </a:t>
            </a:r>
            <a:r>
              <a:rPr lang="es-ES" dirty="0">
                <a:ea typeface="Tahoma" pitchFamily="34" charset="0"/>
              </a:rPr>
              <a:t>farmacológico, para ver las cosas relajadamente</a:t>
            </a:r>
          </a:p>
          <a:p>
            <a:pPr lvl="2" eaLnBrk="1" hangingPunct="1">
              <a:lnSpc>
                <a:spcPct val="80000"/>
              </a:lnSpc>
              <a:buFont typeface="Courier New" pitchFamily="49" charset="0"/>
              <a:buChar char="o"/>
            </a:pPr>
            <a:endParaRPr lang="es-ES" dirty="0">
              <a:ea typeface="Tahoma" pitchFamily="34" charset="0"/>
            </a:endParaRPr>
          </a:p>
          <a:p>
            <a:pPr lvl="2" eaLnBrk="1" hangingPunct="1">
              <a:lnSpc>
                <a:spcPct val="80000"/>
              </a:lnSpc>
              <a:buFont typeface="Courier New" pitchFamily="49" charset="0"/>
              <a:buChar char="o"/>
            </a:pPr>
            <a:r>
              <a:rPr lang="es-ES" dirty="0">
                <a:ea typeface="Tahoma" pitchFamily="34" charset="0"/>
              </a:rPr>
              <a:t>Informarle de que se recurrirá a la CM si es preciso</a:t>
            </a:r>
          </a:p>
          <a:p>
            <a:pPr lvl="2" eaLnBrk="1" hangingPunct="1">
              <a:lnSpc>
                <a:spcPct val="80000"/>
              </a:lnSpc>
              <a:buFont typeface="Courier New" pitchFamily="49" charset="0"/>
              <a:buChar char="o"/>
            </a:pPr>
            <a:endParaRPr lang="es-ES" dirty="0">
              <a:ea typeface="Tahoma" pitchFamily="34" charset="0"/>
            </a:endParaRPr>
          </a:p>
          <a:p>
            <a:pPr lvl="2" eaLnBrk="1" hangingPunct="1">
              <a:lnSpc>
                <a:spcPct val="80000"/>
              </a:lnSpc>
              <a:buFont typeface="Courier New" pitchFamily="49" charset="0"/>
              <a:buChar char="o"/>
            </a:pPr>
            <a:r>
              <a:rPr lang="es-ES" dirty="0">
                <a:ea typeface="Tahoma" pitchFamily="34" charset="0"/>
              </a:rPr>
              <a:t>Hacer una </a:t>
            </a:r>
            <a:r>
              <a:rPr lang="es-ES" dirty="0">
                <a:solidFill>
                  <a:srgbClr val="FF0000"/>
                </a:solidFill>
                <a:ea typeface="Tahoma" pitchFamily="34" charset="0"/>
              </a:rPr>
              <a:t>exhibición de fuerza: </a:t>
            </a:r>
            <a:r>
              <a:rPr lang="es-ES" dirty="0">
                <a:ea typeface="Tahoma" pitchFamily="34" charset="0"/>
              </a:rPr>
              <a:t>que vea el personal sanitario y vigilantes de seguridad</a:t>
            </a:r>
            <a:r>
              <a:rPr lang="es-ES" dirty="0">
                <a:ea typeface="Tahoma" pitchFamily="34" charset="0"/>
                <a:sym typeface="Wingdings" pitchFamily="2" charset="2"/>
              </a:rPr>
              <a:t>.</a:t>
            </a:r>
            <a:endParaRPr lang="es-ES" dirty="0">
              <a:ea typeface="Tahoma" pitchFamily="34" charset="0"/>
            </a:endParaRPr>
          </a:p>
          <a:p>
            <a:pPr lvl="3" eaLnBrk="1" hangingPunct="1">
              <a:lnSpc>
                <a:spcPct val="80000"/>
              </a:lnSpc>
              <a:buFont typeface="Courier New" pitchFamily="49" charset="0"/>
              <a:buChar char="o"/>
            </a:pPr>
            <a:endParaRPr lang="es-ES" sz="1500" dirty="0">
              <a:ea typeface="Tahoma" pitchFamily="34" charset="0"/>
            </a:endParaRPr>
          </a:p>
          <a:p>
            <a:pPr lvl="3" eaLnBrk="1" hangingPunct="1">
              <a:lnSpc>
                <a:spcPct val="80000"/>
              </a:lnSpc>
              <a:buFont typeface="Courier New" pitchFamily="49" charset="0"/>
              <a:buChar char="o"/>
            </a:pPr>
            <a:endParaRPr lang="es-ES" sz="1500" dirty="0">
              <a:ea typeface="Tahoma" pitchFamily="34" charset="0"/>
            </a:endParaRPr>
          </a:p>
          <a:p>
            <a:pPr lvl="1" eaLnBrk="1" hangingPunct="1">
              <a:lnSpc>
                <a:spcPct val="80000"/>
              </a:lnSpc>
              <a:buFont typeface="Courier New" pitchFamily="49" charset="0"/>
              <a:buChar char="o"/>
            </a:pPr>
            <a:endParaRPr lang="es-ES" sz="1900" dirty="0">
              <a:ea typeface="Tahoma" pitchFamily="34" charset="0"/>
            </a:endParaRPr>
          </a:p>
        </p:txBody>
      </p:sp>
      <p:pic>
        <p:nvPicPr>
          <p:cNvPr id="48131" name="Imagen 4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04543" y="5013176"/>
            <a:ext cx="2982913" cy="179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03638988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s-ES" b="1" dirty="0">
                <a:ea typeface="ＭＳ Ｐゴシック" pitchFamily="34" charset="-128"/>
              </a:rPr>
              <a:t>6.</a:t>
            </a:r>
            <a:r>
              <a:rPr lang="es-ES" sz="3600" b="1" dirty="0">
                <a:ea typeface="ＭＳ Ｐゴシック" pitchFamily="34" charset="-128"/>
              </a:rPr>
              <a:t>2</a:t>
            </a:r>
            <a:r>
              <a:rPr lang="es-ES" b="1" dirty="0">
                <a:ea typeface="ＭＳ Ｐゴシック" pitchFamily="34" charset="-128"/>
              </a:rPr>
              <a:t>. Contención farmacológica.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>
            <a:normAutofit/>
          </a:bodyPr>
          <a:lstStyle/>
          <a:p>
            <a:pPr eaLnBrk="1" hangingPunct="1"/>
            <a:r>
              <a:rPr lang="es-ES" dirty="0">
                <a:ea typeface="ＭＳ Ｐゴシック" pitchFamily="34" charset="-128"/>
              </a:rPr>
              <a:t>En </a:t>
            </a:r>
            <a:r>
              <a:rPr lang="es-ES" b="1" dirty="0">
                <a:solidFill>
                  <a:srgbClr val="FF0000"/>
                </a:solidFill>
                <a:ea typeface="ＭＳ Ｐゴシック" pitchFamily="34" charset="-128"/>
              </a:rPr>
              <a:t>agitación severa</a:t>
            </a:r>
          </a:p>
          <a:p>
            <a:pPr eaLnBrk="1" hangingPunct="1"/>
            <a:r>
              <a:rPr lang="es-ES" dirty="0">
                <a:ea typeface="ＭＳ Ｐゴシック" pitchFamily="34" charset="-128"/>
              </a:rPr>
              <a:t>Fracasada la  contención verbal o alternativas y la conducta hostil pone en  peligro la integridad física.</a:t>
            </a:r>
          </a:p>
          <a:p>
            <a:r>
              <a:rPr lang="es-ES" dirty="0">
                <a:ea typeface="ＭＳ Ｐゴシック" pitchFamily="34" charset="-128"/>
              </a:rPr>
              <a:t>Dosis: menor posible eficaz</a:t>
            </a:r>
          </a:p>
          <a:p>
            <a:r>
              <a:rPr lang="es-ES" dirty="0">
                <a:ea typeface="ＭＳ Ｐゴシック" pitchFamily="34" charset="-128"/>
              </a:rPr>
              <a:t>Duración: hasta que el paciente se haya estabilizado </a:t>
            </a:r>
          </a:p>
          <a:p>
            <a:r>
              <a:rPr lang="es-ES" dirty="0">
                <a:ea typeface="ＭＳ Ｐゴシック" pitchFamily="34" charset="-128"/>
              </a:rPr>
              <a:t>Vía de administración: </a:t>
            </a:r>
          </a:p>
          <a:p>
            <a:pPr lvl="1"/>
            <a:r>
              <a:rPr lang="es-ES" dirty="0">
                <a:ea typeface="Tahoma" pitchFamily="34" charset="0"/>
              </a:rPr>
              <a:t>Oral (primera opción)</a:t>
            </a:r>
          </a:p>
          <a:p>
            <a:pPr lvl="1"/>
            <a:r>
              <a:rPr lang="es-ES" dirty="0">
                <a:ea typeface="Tahoma" pitchFamily="34" charset="0"/>
              </a:rPr>
              <a:t>IM (más segura)</a:t>
            </a:r>
          </a:p>
          <a:p>
            <a:pPr lvl="1"/>
            <a:r>
              <a:rPr lang="es-ES" dirty="0">
                <a:ea typeface="Tahoma" pitchFamily="34" charset="0"/>
              </a:rPr>
              <a:t>IV (si monitorización)</a:t>
            </a:r>
          </a:p>
          <a:p>
            <a:pPr eaLnBrk="1" hangingPunct="1"/>
            <a:endParaRPr lang="es-ES" dirty="0">
              <a:ea typeface="ＭＳ Ｐゴシック" pitchFamily="34" charset="-128"/>
            </a:endParaRPr>
          </a:p>
        </p:txBody>
      </p:sp>
      <p:pic>
        <p:nvPicPr>
          <p:cNvPr id="50179" name="Imagen 4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19936" y="4692350"/>
            <a:ext cx="1903412" cy="127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180" name="Imagen 5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439249" y="4697112"/>
            <a:ext cx="1898650" cy="1265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19364545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A2597C3-9F9F-8D41-831D-3C91378EEE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b="1" dirty="0">
                <a:ea typeface="ＭＳ Ｐゴシック" pitchFamily="34" charset="-128"/>
              </a:rPr>
              <a:t>6.</a:t>
            </a:r>
            <a:r>
              <a:rPr lang="es-ES" sz="3600" b="1" dirty="0">
                <a:ea typeface="ＭＳ Ｐゴシック" pitchFamily="34" charset="-128"/>
              </a:rPr>
              <a:t>2</a:t>
            </a:r>
            <a:r>
              <a:rPr lang="es-ES" b="1" dirty="0">
                <a:ea typeface="ＭＳ Ｐゴシック" pitchFamily="34" charset="-128"/>
              </a:rPr>
              <a:t>. Contención farmacológica.</a:t>
            </a:r>
            <a:endParaRPr lang="es-ES_tradnl" dirty="0"/>
          </a:p>
        </p:txBody>
      </p:sp>
      <p:sp>
        <p:nvSpPr>
          <p:cNvPr id="5" name="Marcador de contenido 4">
            <a:extLst>
              <a:ext uri="{FF2B5EF4-FFF2-40B4-BE49-F238E27FC236}">
                <a16:creationId xmlns:a16="http://schemas.microsoft.com/office/drawing/2014/main" id="{A4309BEA-6460-EB47-8B15-712BECD266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s-ES" sz="2400" dirty="0">
                <a:cs typeface="Arial" charset="0"/>
              </a:rPr>
              <a:t>Los fármacos deben utilizarse en la mayoría de los casos, tanto  en </a:t>
            </a:r>
            <a:r>
              <a:rPr lang="es-ES" sz="2400" dirty="0" err="1">
                <a:cs typeface="Arial" charset="0"/>
              </a:rPr>
              <a:t>ag</a:t>
            </a:r>
            <a:r>
              <a:rPr lang="es-ES" sz="2400" dirty="0">
                <a:cs typeface="Arial" charset="0"/>
              </a:rPr>
              <a:t>. psiquiátricas  como orgánicas. No hay consenso ,debido a la dificultad de ensayos clínicos controlados y porque las guías clínicas tienden a abordar la agitación desde una </a:t>
            </a:r>
            <a:r>
              <a:rPr lang="es-ES" sz="2400" dirty="0" err="1">
                <a:cs typeface="Arial" charset="0"/>
              </a:rPr>
              <a:t>enf</a:t>
            </a:r>
            <a:r>
              <a:rPr lang="es-ES" sz="2400" dirty="0">
                <a:cs typeface="Arial" charset="0"/>
              </a:rPr>
              <a:t>. especifica. Sin embargo…</a:t>
            </a:r>
          </a:p>
          <a:p>
            <a:endParaRPr lang="es-ES_tradnl" dirty="0"/>
          </a:p>
        </p:txBody>
      </p:sp>
      <p:grpSp>
        <p:nvGrpSpPr>
          <p:cNvPr id="15" name="Grupo 14">
            <a:extLst>
              <a:ext uri="{FF2B5EF4-FFF2-40B4-BE49-F238E27FC236}">
                <a16:creationId xmlns:a16="http://schemas.microsoft.com/office/drawing/2014/main" id="{1AE97B3C-B9B9-8F44-85A0-5D6A2DD954E5}"/>
              </a:ext>
            </a:extLst>
          </p:cNvPr>
          <p:cNvGrpSpPr/>
          <p:nvPr/>
        </p:nvGrpSpPr>
        <p:grpSpPr>
          <a:xfrm>
            <a:off x="1899506" y="3691240"/>
            <a:ext cx="8392988" cy="2786063"/>
            <a:chOff x="2095500" y="3286126"/>
            <a:chExt cx="8392988" cy="2786063"/>
          </a:xfrm>
        </p:grpSpPr>
        <p:sp>
          <p:nvSpPr>
            <p:cNvPr id="16" name="7 Rectángulo">
              <a:extLst>
                <a:ext uri="{FF2B5EF4-FFF2-40B4-BE49-F238E27FC236}">
                  <a16:creationId xmlns:a16="http://schemas.microsoft.com/office/drawing/2014/main" id="{C331FAC6-5F7C-0445-A125-EC9D88B686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95500" y="3286126"/>
              <a:ext cx="8392988" cy="2786063"/>
            </a:xfrm>
            <a:prstGeom prst="rect">
              <a:avLst/>
            </a:prstGeom>
            <a:solidFill>
              <a:srgbClr val="D60093"/>
            </a:solidFill>
            <a:ln w="25400">
              <a:solidFill>
                <a:srgbClr val="D60093"/>
              </a:solidFill>
              <a:miter lim="800000"/>
              <a:headEnd/>
              <a:tailEnd/>
            </a:ln>
            <a:effectLst>
              <a:outerShdw blurRad="63500" dist="38100" dir="2700000" algn="tl" rotWithShape="0">
                <a:srgbClr val="000000">
                  <a:alpha val="39999"/>
                </a:srgbClr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endParaRPr lang="es-ES">
                <a:solidFill>
                  <a:schemeClr val="lt1"/>
                </a:solidFill>
              </a:endParaRPr>
            </a:p>
          </p:txBody>
        </p:sp>
        <p:grpSp>
          <p:nvGrpSpPr>
            <p:cNvPr id="17" name="8 Grupo">
              <a:extLst>
                <a:ext uri="{FF2B5EF4-FFF2-40B4-BE49-F238E27FC236}">
                  <a16:creationId xmlns:a16="http://schemas.microsoft.com/office/drawing/2014/main" id="{81D138F9-75F6-4C42-AC41-DFA17FB7B74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367694" y="3347244"/>
              <a:ext cx="7848600" cy="2663825"/>
              <a:chOff x="755650" y="3357563"/>
              <a:chExt cx="7848600" cy="2663825"/>
            </a:xfrm>
          </p:grpSpPr>
          <p:sp>
            <p:nvSpPr>
              <p:cNvPr id="18" name="10 Rectángulo">
                <a:extLst>
                  <a:ext uri="{FF2B5EF4-FFF2-40B4-BE49-F238E27FC236}">
                    <a16:creationId xmlns:a16="http://schemas.microsoft.com/office/drawing/2014/main" id="{9B87565B-499B-894B-9C08-FEED3C18FAFA}"/>
                  </a:ext>
                </a:extLst>
              </p:cNvPr>
              <p:cNvSpPr/>
              <p:nvPr/>
            </p:nvSpPr>
            <p:spPr>
              <a:xfrm>
                <a:off x="755650" y="3357563"/>
                <a:ext cx="7848600" cy="2663825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s-ES"/>
              </a:p>
            </p:txBody>
          </p:sp>
          <p:sp>
            <p:nvSpPr>
              <p:cNvPr id="20" name="26 Rectángulo">
                <a:extLst>
                  <a:ext uri="{FF2B5EF4-FFF2-40B4-BE49-F238E27FC236}">
                    <a16:creationId xmlns:a16="http://schemas.microsoft.com/office/drawing/2014/main" id="{6285C93B-798E-B941-96AD-9E92C6FB67B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57224" y="3643314"/>
                <a:ext cx="7667625" cy="18946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/>
              <a:p>
                <a:pPr marL="342900" indent="-342900" algn="just">
                  <a:lnSpc>
                    <a:spcPct val="80000"/>
                  </a:lnSpc>
                  <a:spcBef>
                    <a:spcPts val="600"/>
                  </a:spcBef>
                  <a:spcAft>
                    <a:spcPts val="600"/>
                  </a:spcAft>
                  <a:buFont typeface="Calibri" charset="0"/>
                  <a:buAutoNum type="arabicPeriod"/>
                </a:pPr>
                <a:r>
                  <a:rPr lang="es-ES" sz="1600" dirty="0">
                    <a:cs typeface="Arial" charset="0"/>
                  </a:rPr>
                  <a:t>Evitar  sedar. (no siempre es posible).</a:t>
                </a:r>
              </a:p>
              <a:p>
                <a:pPr marL="342900" indent="-342900" algn="just">
                  <a:lnSpc>
                    <a:spcPct val="80000"/>
                  </a:lnSpc>
                  <a:spcBef>
                    <a:spcPts val="600"/>
                  </a:spcBef>
                  <a:spcAft>
                    <a:spcPts val="600"/>
                  </a:spcAft>
                  <a:buFont typeface="Calibri" charset="0"/>
                  <a:buAutoNum type="arabicPeriod"/>
                </a:pPr>
                <a:r>
                  <a:rPr lang="es-ES" sz="1600" dirty="0">
                    <a:cs typeface="Arial" charset="0"/>
                  </a:rPr>
                  <a:t>Las indicaciones se hacen por experiencia clínica.</a:t>
                </a:r>
              </a:p>
              <a:p>
                <a:pPr marL="342900" indent="-342900" algn="just">
                  <a:lnSpc>
                    <a:spcPct val="80000"/>
                  </a:lnSpc>
                  <a:spcBef>
                    <a:spcPts val="600"/>
                  </a:spcBef>
                  <a:spcAft>
                    <a:spcPts val="600"/>
                  </a:spcAft>
                  <a:buFont typeface="Calibri" charset="0"/>
                  <a:buAutoNum type="arabicPeriod"/>
                </a:pPr>
                <a:r>
                  <a:rPr lang="es-ES" sz="1600" dirty="0">
                    <a:cs typeface="Arial" charset="0"/>
                  </a:rPr>
                  <a:t>Elección del fármaco: valorar eficacia, dosis, rapidez de acción. Seguridad y tolerancia..</a:t>
                </a:r>
              </a:p>
              <a:p>
                <a:pPr marL="342900" indent="-342900" algn="just">
                  <a:lnSpc>
                    <a:spcPct val="80000"/>
                  </a:lnSpc>
                  <a:spcBef>
                    <a:spcPts val="600"/>
                  </a:spcBef>
                  <a:spcAft>
                    <a:spcPts val="600"/>
                  </a:spcAft>
                  <a:buFont typeface="Calibri" charset="0"/>
                  <a:buAutoNum type="arabicPeriod"/>
                </a:pPr>
                <a:r>
                  <a:rPr lang="es-ES" sz="1600" dirty="0">
                    <a:cs typeface="Arial" charset="0"/>
                  </a:rPr>
                  <a:t>Muchas veces el paciente se opone al </a:t>
                </a:r>
                <a:r>
                  <a:rPr lang="es-ES" sz="1600" dirty="0" err="1">
                    <a:cs typeface="Arial" charset="0"/>
                  </a:rPr>
                  <a:t>tto</a:t>
                </a:r>
                <a:r>
                  <a:rPr lang="es-ES" sz="1600" dirty="0">
                    <a:cs typeface="Arial" charset="0"/>
                  </a:rPr>
                  <a:t>, y rechaza tomar líquidos ( agua, zumos…) por lo que la vía de administración es intramuscular.</a:t>
                </a:r>
              </a:p>
              <a:p>
                <a:pPr marL="342900" indent="-342900" algn="just">
                  <a:lnSpc>
                    <a:spcPct val="80000"/>
                  </a:lnSpc>
                  <a:spcBef>
                    <a:spcPts val="600"/>
                  </a:spcBef>
                  <a:spcAft>
                    <a:spcPts val="600"/>
                  </a:spcAft>
                  <a:buFont typeface="Calibri" charset="0"/>
                  <a:buAutoNum type="arabicPeriod"/>
                </a:pPr>
                <a:r>
                  <a:rPr lang="es-ES" sz="1600" dirty="0">
                    <a:cs typeface="Arial" charset="0"/>
                  </a:rPr>
                  <a:t>Se usan los antipsicóticos y las </a:t>
                </a:r>
                <a:r>
                  <a:rPr lang="es-ES" sz="1600" dirty="0" err="1">
                    <a:cs typeface="Arial" charset="0"/>
                  </a:rPr>
                  <a:t>bzds</a:t>
                </a:r>
                <a:r>
                  <a:rPr lang="es-ES" sz="1600" dirty="0">
                    <a:cs typeface="Arial" charset="0"/>
                  </a:rPr>
                  <a:t>. (Preferentemente los primeros)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1178990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61D797-9D2D-0F4A-9AA8-EA7E904D8B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b="1" dirty="0">
                <a:ea typeface="ＭＳ Ｐゴシック" pitchFamily="34" charset="-128"/>
              </a:rPr>
              <a:t>6.</a:t>
            </a:r>
            <a:r>
              <a:rPr lang="es-ES" sz="3600" b="1" dirty="0">
                <a:ea typeface="ＭＳ Ｐゴシック" pitchFamily="34" charset="-128"/>
              </a:rPr>
              <a:t>2</a:t>
            </a:r>
            <a:r>
              <a:rPr lang="es-ES" b="1" dirty="0">
                <a:ea typeface="ＭＳ Ｐゴシック" pitchFamily="34" charset="-128"/>
              </a:rPr>
              <a:t>. Contención farmacológica.</a:t>
            </a:r>
            <a:br>
              <a:rPr lang="es-ES" b="1" dirty="0">
                <a:ea typeface="ＭＳ Ｐゴシック" pitchFamily="34" charset="-128"/>
              </a:rPr>
            </a:br>
            <a:r>
              <a:rPr lang="es-ES" sz="4000" b="1" dirty="0">
                <a:solidFill>
                  <a:srgbClr val="FF0000"/>
                </a:solidFill>
                <a:ea typeface="ＭＳ Ｐゴシック" pitchFamily="34" charset="-128"/>
              </a:rPr>
              <a:t>Agitación orgánica.</a:t>
            </a:r>
            <a:endParaRPr lang="es-ES_tradnl" dirty="0">
              <a:solidFill>
                <a:srgbClr val="FF0000"/>
              </a:solidFill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35468E9-1710-624F-8101-584FF43923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737221"/>
          </a:xfrm>
        </p:spPr>
        <p:txBody>
          <a:bodyPr>
            <a:normAutofit fontScale="77500" lnSpcReduction="20000"/>
          </a:bodyPr>
          <a:lstStyle/>
          <a:p>
            <a:pPr algn="just"/>
            <a:r>
              <a:rPr lang="es-ES_tradnl" dirty="0"/>
              <a:t>Hay que sospecharlo cuando se presente de forma aguda o subaguda en un paciente (más frecuente de edad avanzada) sin historia psiquiátrica previa. Se caracteriza por alteración de la conciencia, desorientación </a:t>
            </a:r>
            <a:r>
              <a:rPr lang="es-ES_tradnl" dirty="0" err="1"/>
              <a:t>temporoespacial</a:t>
            </a:r>
            <a:r>
              <a:rPr lang="es-ES_tradnl" dirty="0"/>
              <a:t>, confusión mental, discurso incoherente, dificultad para la marcha, </a:t>
            </a:r>
            <a:r>
              <a:rPr lang="es-ES_tradnl" dirty="0" err="1"/>
              <a:t>hiperexcitabilidad</a:t>
            </a:r>
            <a:r>
              <a:rPr lang="es-ES_tradnl" dirty="0"/>
              <a:t> muscular… Pueden existir alucinaciones visuales, signo bastante específico de organicidad. Es frecuente la fluctuación, alternándose períodos de calma con otros de agitación, sobre todo nocturna. </a:t>
            </a:r>
          </a:p>
          <a:p>
            <a:pPr algn="just"/>
            <a:r>
              <a:rPr lang="es-ES_tradnl" dirty="0"/>
              <a:t>En la exploración física pueden presentar fiebre, taquicardia, taquipnea, sudoración, temblor, algún signo neurológico, etc. y alteraciones en las exploraciones complementarias. </a:t>
            </a:r>
          </a:p>
          <a:p>
            <a:pPr algn="just"/>
            <a:r>
              <a:rPr lang="es-ES_tradnl" dirty="0"/>
              <a:t>Los factores predisponentes son: </a:t>
            </a:r>
          </a:p>
          <a:p>
            <a:pPr algn="just"/>
            <a:endParaRPr lang="es-ES_tradnl" dirty="0"/>
          </a:p>
          <a:p>
            <a:pPr marL="457200" lvl="1" indent="0" algn="just">
              <a:buNone/>
            </a:pPr>
            <a:r>
              <a:rPr lang="es-ES_tradnl" dirty="0"/>
              <a:t>- Edad (&gt; 65 años): </a:t>
            </a:r>
            <a:r>
              <a:rPr lang="es-ES_tradnl" dirty="0" err="1"/>
              <a:t>pluripatología</a:t>
            </a:r>
            <a:r>
              <a:rPr lang="es-ES_tradnl" dirty="0"/>
              <a:t>, </a:t>
            </a:r>
            <a:r>
              <a:rPr lang="es-ES_tradnl" dirty="0" err="1"/>
              <a:t>polimedicación</a:t>
            </a:r>
            <a:r>
              <a:rPr lang="es-ES_tradnl" dirty="0"/>
              <a:t>, iatrogenia, deshidratación, </a:t>
            </a:r>
            <a:r>
              <a:rPr lang="es-ES_tradnl" dirty="0" err="1"/>
              <a:t>etc</a:t>
            </a:r>
            <a:r>
              <a:rPr lang="es-ES_tradnl" dirty="0"/>
              <a:t> </a:t>
            </a:r>
          </a:p>
          <a:p>
            <a:pPr marL="457200" lvl="1" indent="0" algn="just">
              <a:buNone/>
            </a:pPr>
            <a:r>
              <a:rPr lang="es-ES_tradnl" dirty="0"/>
              <a:t>- Daño cerebral previo: Demencia, enfermedad </a:t>
            </a:r>
            <a:r>
              <a:rPr lang="es-ES_tradnl" dirty="0" err="1"/>
              <a:t>vasculocerebral</a:t>
            </a:r>
            <a:r>
              <a:rPr lang="es-ES_tradnl" dirty="0"/>
              <a:t> o epilepsia </a:t>
            </a:r>
          </a:p>
          <a:p>
            <a:pPr marL="457200" lvl="1" indent="0" algn="just">
              <a:buNone/>
            </a:pPr>
            <a:r>
              <a:rPr lang="es-ES_tradnl" dirty="0"/>
              <a:t>- Intervenciones quirúrgicas</a:t>
            </a:r>
          </a:p>
          <a:p>
            <a:pPr marL="457200" lvl="1" indent="0" algn="just">
              <a:buNone/>
            </a:pPr>
            <a:r>
              <a:rPr lang="es-ES_tradnl" dirty="0"/>
              <a:t>- Abuso de sustancias </a:t>
            </a:r>
          </a:p>
          <a:p>
            <a:pPr marL="457200" lvl="1" indent="0" algn="just">
              <a:buNone/>
            </a:pPr>
            <a:r>
              <a:rPr lang="es-ES_tradnl" dirty="0"/>
              <a:t>- Aislamiento sensorial: intervenciones oftalmológicas, ingresos en UVI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7B66C4EC-3CE0-DD46-9E07-4C95A2E47ED8}"/>
              </a:ext>
            </a:extLst>
          </p:cNvPr>
          <p:cNvSpPr txBox="1"/>
          <p:nvPr/>
        </p:nvSpPr>
        <p:spPr>
          <a:xfrm>
            <a:off x="317468" y="2523281"/>
            <a:ext cx="381836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_tradnl" dirty="0">
                <a:solidFill>
                  <a:srgbClr val="FF0000"/>
                </a:solidFill>
              </a:rPr>
              <a:t>D</a:t>
            </a:r>
          </a:p>
          <a:p>
            <a:pPr algn="ctr"/>
            <a:r>
              <a:rPr lang="es-ES_tradnl" dirty="0">
                <a:solidFill>
                  <a:srgbClr val="FF0000"/>
                </a:solidFill>
              </a:rPr>
              <a:t>E</a:t>
            </a:r>
          </a:p>
          <a:p>
            <a:pPr algn="ctr"/>
            <a:r>
              <a:rPr lang="es-ES_tradnl" dirty="0">
                <a:solidFill>
                  <a:srgbClr val="FF0000"/>
                </a:solidFill>
              </a:rPr>
              <a:t>L</a:t>
            </a:r>
          </a:p>
          <a:p>
            <a:pPr algn="ctr"/>
            <a:r>
              <a:rPr lang="es-ES_tradnl" dirty="0">
                <a:solidFill>
                  <a:srgbClr val="FF0000"/>
                </a:solidFill>
              </a:rPr>
              <a:t>I</a:t>
            </a:r>
          </a:p>
          <a:p>
            <a:pPr algn="ctr"/>
            <a:r>
              <a:rPr lang="es-ES_tradnl" dirty="0">
                <a:solidFill>
                  <a:srgbClr val="FF0000"/>
                </a:solidFill>
              </a:rPr>
              <a:t>R</a:t>
            </a:r>
          </a:p>
          <a:p>
            <a:pPr algn="ctr"/>
            <a:r>
              <a:rPr lang="es-ES_tradnl" dirty="0">
                <a:solidFill>
                  <a:srgbClr val="FF0000"/>
                </a:solidFill>
              </a:rPr>
              <a:t>I</a:t>
            </a:r>
          </a:p>
          <a:p>
            <a:pPr algn="ctr"/>
            <a:r>
              <a:rPr lang="es-ES_tradnl" dirty="0">
                <a:solidFill>
                  <a:srgbClr val="FF0000"/>
                </a:solidFill>
              </a:rPr>
              <a:t>U</a:t>
            </a:r>
          </a:p>
          <a:p>
            <a:pPr algn="ctr"/>
            <a:r>
              <a:rPr lang="es-ES_tradnl" dirty="0">
                <a:solidFill>
                  <a:srgbClr val="FF0000"/>
                </a:solidFill>
              </a:rPr>
              <a:t>M</a:t>
            </a:r>
          </a:p>
        </p:txBody>
      </p:sp>
    </p:spTree>
    <p:extLst>
      <p:ext uri="{BB962C8B-B14F-4D97-AF65-F5344CB8AC3E}">
        <p14:creationId xmlns:p14="http://schemas.microsoft.com/office/powerpoint/2010/main" val="274623638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ES" b="1" dirty="0">
                <a:ea typeface="ＭＳ Ｐゴシック" pitchFamily="34" charset="-128"/>
              </a:rPr>
              <a:t>6.</a:t>
            </a:r>
            <a:r>
              <a:rPr lang="es-ES" sz="3600" b="1" dirty="0">
                <a:ea typeface="ＭＳ Ｐゴシック" pitchFamily="34" charset="-128"/>
              </a:rPr>
              <a:t>2</a:t>
            </a:r>
            <a:r>
              <a:rPr lang="es-ES" b="1" dirty="0">
                <a:ea typeface="ＭＳ Ｐゴシック" pitchFamily="34" charset="-128"/>
              </a:rPr>
              <a:t>. Contención farmacológica.</a:t>
            </a:r>
            <a:br>
              <a:rPr lang="es-ES" b="1" dirty="0">
                <a:ea typeface="ＭＳ Ｐゴシック" pitchFamily="34" charset="-128"/>
              </a:rPr>
            </a:br>
            <a:r>
              <a:rPr lang="es-ES" sz="4000" b="1" dirty="0">
                <a:solidFill>
                  <a:srgbClr val="FF0000"/>
                </a:solidFill>
                <a:ea typeface="ＭＳ Ｐゴシック" pitchFamily="34" charset="-128"/>
              </a:rPr>
              <a:t>Agitación orgánica.</a:t>
            </a:r>
            <a:endParaRPr lang="es-ES" b="1" dirty="0">
              <a:cs typeface="Times New Roman" pitchFamily="18" charset="0"/>
            </a:endParaRPr>
          </a:p>
        </p:txBody>
      </p:sp>
      <p:sp>
        <p:nvSpPr>
          <p:cNvPr id="71683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746125" lvl="2" indent="-342900" algn="just"/>
            <a:r>
              <a:rPr lang="es-ES" dirty="0">
                <a:latin typeface="+mj-lt"/>
                <a:cs typeface="Times New Roman" pitchFamily="18" charset="0"/>
              </a:rPr>
              <a:t>Tratamiento específico.</a:t>
            </a:r>
          </a:p>
          <a:p>
            <a:pPr marL="746125" lvl="2" indent="-342900" algn="just"/>
            <a:r>
              <a:rPr lang="es-ES" dirty="0">
                <a:latin typeface="+mj-lt"/>
                <a:cs typeface="Times New Roman" pitchFamily="18" charset="0"/>
              </a:rPr>
              <a:t>Medidas de sostén: constantes vitales, vía aérea e hidratación.</a:t>
            </a:r>
          </a:p>
          <a:p>
            <a:pPr marL="746125" lvl="2" indent="-342900" algn="just"/>
            <a:r>
              <a:rPr lang="es-ES" dirty="0">
                <a:latin typeface="+mj-lt"/>
                <a:cs typeface="Times New Roman" pitchFamily="18" charset="0"/>
              </a:rPr>
              <a:t>Tratamiento farmacológico: </a:t>
            </a:r>
          </a:p>
          <a:p>
            <a:pPr marL="1119188" lvl="2" indent="0" algn="just">
              <a:lnSpc>
                <a:spcPct val="90000"/>
              </a:lnSpc>
              <a:buNone/>
            </a:pPr>
            <a:r>
              <a:rPr lang="es-ES" sz="2400" b="1" i="1" u="sng" dirty="0">
                <a:latin typeface="+mj-lt"/>
                <a:cs typeface="Times New Roman" pitchFamily="18" charset="0"/>
              </a:rPr>
              <a:t>De elección clásica</a:t>
            </a:r>
            <a:r>
              <a:rPr lang="es-ES" sz="2400" b="1" i="1" dirty="0">
                <a:latin typeface="+mj-lt"/>
                <a:cs typeface="Times New Roman" pitchFamily="18" charset="0"/>
              </a:rPr>
              <a:t>:</a:t>
            </a:r>
            <a:r>
              <a:rPr lang="es-ES" sz="2400" i="1" dirty="0">
                <a:latin typeface="+mj-lt"/>
                <a:cs typeface="Times New Roman" pitchFamily="18" charset="0"/>
              </a:rPr>
              <a:t> </a:t>
            </a:r>
            <a:r>
              <a:rPr lang="es-ES" sz="2400" dirty="0">
                <a:latin typeface="+mj-lt"/>
                <a:cs typeface="Times New Roman" pitchFamily="18" charset="0"/>
              </a:rPr>
              <a:t> </a:t>
            </a:r>
            <a:r>
              <a:rPr lang="es-ES" sz="2400" dirty="0">
                <a:solidFill>
                  <a:srgbClr val="FF0000"/>
                </a:solidFill>
                <a:latin typeface="+mj-lt"/>
                <a:cs typeface="Times New Roman" pitchFamily="18" charset="0"/>
              </a:rPr>
              <a:t>Haloperidol 2,5-5 mg. </a:t>
            </a:r>
            <a:r>
              <a:rPr lang="es-ES" sz="2400" dirty="0" err="1">
                <a:solidFill>
                  <a:srgbClr val="FF0000"/>
                </a:solidFill>
                <a:latin typeface="+mj-lt"/>
                <a:cs typeface="Times New Roman" pitchFamily="18" charset="0"/>
              </a:rPr>
              <a:t>i.m</a:t>
            </a:r>
            <a:r>
              <a:rPr lang="es-ES" sz="2400" dirty="0">
                <a:solidFill>
                  <a:srgbClr val="FF0000"/>
                </a:solidFill>
                <a:latin typeface="+mj-lt"/>
                <a:cs typeface="Times New Roman" pitchFamily="18" charset="0"/>
              </a:rPr>
              <a:t>. </a:t>
            </a:r>
            <a:r>
              <a:rPr lang="es-ES" sz="2400" dirty="0">
                <a:latin typeface="+mj-lt"/>
                <a:cs typeface="Times New Roman" pitchFamily="18" charset="0"/>
              </a:rPr>
              <a:t>repetible cada 30-60 min. dosis máxima al día 100 mg. Escasos efectos cardiovasculares, anticolinérgicos o respiratorios. </a:t>
            </a:r>
          </a:p>
          <a:p>
            <a:pPr marL="1119188" lvl="2" indent="0" algn="just">
              <a:lnSpc>
                <a:spcPct val="90000"/>
              </a:lnSpc>
              <a:buNone/>
            </a:pPr>
            <a:r>
              <a:rPr lang="es-ES" sz="2400" dirty="0">
                <a:latin typeface="+mj-lt"/>
                <a:cs typeface="Times New Roman" pitchFamily="18" charset="0"/>
              </a:rPr>
              <a:t>Riesgo elevado de efectos </a:t>
            </a:r>
            <a:r>
              <a:rPr lang="es-ES" sz="2400" dirty="0" err="1">
                <a:latin typeface="+mj-lt"/>
                <a:cs typeface="Times New Roman" pitchFamily="18" charset="0"/>
              </a:rPr>
              <a:t>extrapiramidales</a:t>
            </a:r>
            <a:r>
              <a:rPr lang="es-ES" sz="2400" dirty="0">
                <a:latin typeface="+mj-lt"/>
                <a:cs typeface="Times New Roman" pitchFamily="18" charset="0"/>
              </a:rPr>
              <a:t> (no </a:t>
            </a:r>
            <a:r>
              <a:rPr lang="es-ES" sz="2400" dirty="0" err="1">
                <a:latin typeface="+mj-lt"/>
                <a:cs typeface="Times New Roman" pitchFamily="18" charset="0"/>
              </a:rPr>
              <a:t>biperideno</a:t>
            </a:r>
            <a:r>
              <a:rPr lang="es-ES" sz="2400" dirty="0">
                <a:latin typeface="+mj-lt"/>
                <a:cs typeface="Times New Roman" pitchFamily="18" charset="0"/>
              </a:rPr>
              <a:t> </a:t>
            </a:r>
            <a:r>
              <a:rPr lang="es-ES" sz="2400" dirty="0">
                <a:latin typeface="+mj-lt"/>
              </a:rPr>
              <a:t>→</a:t>
            </a:r>
            <a:r>
              <a:rPr lang="es-ES" sz="2400" dirty="0">
                <a:latin typeface="+mj-lt"/>
                <a:cs typeface="Times New Roman" pitchFamily="18" charset="0"/>
              </a:rPr>
              <a:t> agravamiento del cuadro </a:t>
            </a:r>
            <a:r>
              <a:rPr lang="es-ES" sz="2400" dirty="0" err="1">
                <a:latin typeface="+mj-lt"/>
                <a:cs typeface="Times New Roman" pitchFamily="18" charset="0"/>
              </a:rPr>
              <a:t>confusional</a:t>
            </a:r>
            <a:r>
              <a:rPr lang="es-ES" sz="2400" dirty="0">
                <a:latin typeface="+mj-lt"/>
                <a:cs typeface="Times New Roman" pitchFamily="18" charset="0"/>
              </a:rPr>
              <a:t>). En ancianos: 1/2 ó 1/3 de la dosis.  Dosis máxima 40 mg diario.</a:t>
            </a:r>
          </a:p>
          <a:p>
            <a:pPr marL="1119188" lvl="2" indent="0" algn="just">
              <a:lnSpc>
                <a:spcPct val="90000"/>
              </a:lnSpc>
              <a:buNone/>
            </a:pPr>
            <a:r>
              <a:rPr lang="es-ES" sz="2400" u="sng" dirty="0">
                <a:latin typeface="+mj-lt"/>
                <a:cs typeface="Times New Roman" pitchFamily="18" charset="0"/>
              </a:rPr>
              <a:t>Alternativa:</a:t>
            </a:r>
          </a:p>
          <a:p>
            <a:pPr marL="1119188" lvl="2" indent="0" algn="just">
              <a:lnSpc>
                <a:spcPct val="90000"/>
              </a:lnSpc>
              <a:buNone/>
            </a:pPr>
            <a:r>
              <a:rPr lang="es-ES" sz="2000" dirty="0"/>
              <a:t>Atípicos: El más utilizado es la </a:t>
            </a:r>
            <a:r>
              <a:rPr lang="es-ES" sz="2000" dirty="0" err="1"/>
              <a:t>quetiapina</a:t>
            </a:r>
            <a:r>
              <a:rPr lang="es-ES" sz="2000" dirty="0"/>
              <a:t>. También </a:t>
            </a:r>
            <a:r>
              <a:rPr lang="es-ES" sz="2000" dirty="0" err="1"/>
              <a:t>risperidona</a:t>
            </a:r>
            <a:r>
              <a:rPr lang="es-ES" sz="2000" dirty="0"/>
              <a:t>, </a:t>
            </a:r>
            <a:r>
              <a:rPr lang="es-ES" sz="2000" dirty="0" err="1"/>
              <a:t>olanzapina</a:t>
            </a:r>
            <a:r>
              <a:rPr lang="es-ES" sz="2000" dirty="0"/>
              <a:t>.</a:t>
            </a:r>
          </a:p>
          <a:p>
            <a:pPr marL="1119188" lvl="2" indent="0" algn="just">
              <a:buNone/>
            </a:pPr>
            <a:r>
              <a:rPr lang="es-ES" dirty="0" err="1"/>
              <a:t>Tiapride</a:t>
            </a:r>
            <a:r>
              <a:rPr lang="es-ES" dirty="0"/>
              <a:t> (</a:t>
            </a:r>
            <a:r>
              <a:rPr lang="es-ES" dirty="0" err="1"/>
              <a:t>Tiaprizal</a:t>
            </a:r>
            <a:r>
              <a:rPr lang="es-ES" dirty="0"/>
              <a:t>® 1 </a:t>
            </a:r>
            <a:r>
              <a:rPr lang="es-ES" dirty="0" err="1"/>
              <a:t>amp</a:t>
            </a:r>
            <a:r>
              <a:rPr lang="es-ES" dirty="0"/>
              <a:t>.= 100 mg</a:t>
            </a:r>
            <a:endParaRPr lang="es-ES" sz="2000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2933831B-8608-D048-950F-8AE31D8A2EB2}"/>
              </a:ext>
            </a:extLst>
          </p:cNvPr>
          <p:cNvSpPr txBox="1"/>
          <p:nvPr/>
        </p:nvSpPr>
        <p:spPr>
          <a:xfrm>
            <a:off x="317468" y="2523281"/>
            <a:ext cx="381836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_tradnl" dirty="0">
                <a:solidFill>
                  <a:srgbClr val="FF0000"/>
                </a:solidFill>
              </a:rPr>
              <a:t>D</a:t>
            </a:r>
          </a:p>
          <a:p>
            <a:pPr algn="ctr"/>
            <a:r>
              <a:rPr lang="es-ES_tradnl" dirty="0">
                <a:solidFill>
                  <a:srgbClr val="FF0000"/>
                </a:solidFill>
              </a:rPr>
              <a:t>E</a:t>
            </a:r>
          </a:p>
          <a:p>
            <a:pPr algn="ctr"/>
            <a:r>
              <a:rPr lang="es-ES_tradnl" dirty="0">
                <a:solidFill>
                  <a:srgbClr val="FF0000"/>
                </a:solidFill>
              </a:rPr>
              <a:t>L</a:t>
            </a:r>
          </a:p>
          <a:p>
            <a:pPr algn="ctr"/>
            <a:r>
              <a:rPr lang="es-ES_tradnl" dirty="0">
                <a:solidFill>
                  <a:srgbClr val="FF0000"/>
                </a:solidFill>
              </a:rPr>
              <a:t>I</a:t>
            </a:r>
          </a:p>
          <a:p>
            <a:pPr algn="ctr"/>
            <a:r>
              <a:rPr lang="es-ES_tradnl" dirty="0">
                <a:solidFill>
                  <a:srgbClr val="FF0000"/>
                </a:solidFill>
              </a:rPr>
              <a:t>R</a:t>
            </a:r>
          </a:p>
          <a:p>
            <a:pPr algn="ctr"/>
            <a:r>
              <a:rPr lang="es-ES_tradnl" dirty="0">
                <a:solidFill>
                  <a:srgbClr val="FF0000"/>
                </a:solidFill>
              </a:rPr>
              <a:t>I</a:t>
            </a:r>
          </a:p>
          <a:p>
            <a:pPr algn="ctr"/>
            <a:r>
              <a:rPr lang="es-ES_tradnl" dirty="0">
                <a:solidFill>
                  <a:srgbClr val="FF0000"/>
                </a:solidFill>
              </a:rPr>
              <a:t>U</a:t>
            </a:r>
          </a:p>
          <a:p>
            <a:pPr algn="ctr"/>
            <a:r>
              <a:rPr lang="es-ES_tradnl" dirty="0">
                <a:solidFill>
                  <a:srgbClr val="FF0000"/>
                </a:solidFill>
              </a:rPr>
              <a:t>M</a:t>
            </a:r>
          </a:p>
        </p:txBody>
      </p:sp>
    </p:spTree>
    <p:extLst>
      <p:ext uri="{BB962C8B-B14F-4D97-AF65-F5344CB8AC3E}">
        <p14:creationId xmlns:p14="http://schemas.microsoft.com/office/powerpoint/2010/main" val="3249080682"/>
      </p:ext>
    </p:extLst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6D49C2B-867D-0E46-BB21-73CBCBBA88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b="1" dirty="0">
                <a:ea typeface="ＭＳ Ｐゴシック" pitchFamily="34" charset="-128"/>
              </a:rPr>
              <a:t>6.</a:t>
            </a:r>
            <a:r>
              <a:rPr lang="es-ES" sz="3600" b="1" dirty="0">
                <a:ea typeface="ＭＳ Ｐゴシック" pitchFamily="34" charset="-128"/>
              </a:rPr>
              <a:t>2</a:t>
            </a:r>
            <a:r>
              <a:rPr lang="es-ES" b="1" dirty="0">
                <a:ea typeface="ＭＳ Ｐゴシック" pitchFamily="34" charset="-128"/>
              </a:rPr>
              <a:t>. Contención farmacológica.</a:t>
            </a:r>
            <a:br>
              <a:rPr lang="es-ES" b="1" dirty="0">
                <a:ea typeface="ＭＳ Ｐゴシック" pitchFamily="34" charset="-128"/>
              </a:rPr>
            </a:br>
            <a:r>
              <a:rPr lang="es-ES" sz="4000" b="1" dirty="0">
                <a:solidFill>
                  <a:srgbClr val="FF0000"/>
                </a:solidFill>
                <a:ea typeface="ＭＳ Ｐゴシック" pitchFamily="34" charset="-128"/>
              </a:rPr>
              <a:t>Agitación orgánica.</a:t>
            </a:r>
            <a:endParaRPr lang="es-ES_tradnl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AA104CE-BA90-C245-9335-06994E18DE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s-ES_tradnl" dirty="0"/>
          </a:p>
          <a:p>
            <a:pPr marL="0" indent="0">
              <a:buNone/>
            </a:pPr>
            <a:endParaRPr lang="es-ES_tradnl" dirty="0"/>
          </a:p>
          <a:p>
            <a:pPr algn="ctr"/>
            <a:r>
              <a:rPr lang="es-ES_tradnl" dirty="0"/>
              <a:t>Evitar el uso de BZD de nueva introducción y los AD.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9AE975B2-B313-C244-8D6A-04C8D15B5831}"/>
              </a:ext>
            </a:extLst>
          </p:cNvPr>
          <p:cNvSpPr txBox="1"/>
          <p:nvPr/>
        </p:nvSpPr>
        <p:spPr>
          <a:xfrm>
            <a:off x="317468" y="2523281"/>
            <a:ext cx="381836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_tradnl" dirty="0">
                <a:solidFill>
                  <a:srgbClr val="FF0000"/>
                </a:solidFill>
              </a:rPr>
              <a:t>D</a:t>
            </a:r>
          </a:p>
          <a:p>
            <a:pPr algn="ctr"/>
            <a:r>
              <a:rPr lang="es-ES_tradnl" dirty="0">
                <a:solidFill>
                  <a:srgbClr val="FF0000"/>
                </a:solidFill>
              </a:rPr>
              <a:t>E</a:t>
            </a:r>
          </a:p>
          <a:p>
            <a:pPr algn="ctr"/>
            <a:r>
              <a:rPr lang="es-ES_tradnl" dirty="0">
                <a:solidFill>
                  <a:srgbClr val="FF0000"/>
                </a:solidFill>
              </a:rPr>
              <a:t>L</a:t>
            </a:r>
          </a:p>
          <a:p>
            <a:pPr algn="ctr"/>
            <a:r>
              <a:rPr lang="es-ES_tradnl" dirty="0">
                <a:solidFill>
                  <a:srgbClr val="FF0000"/>
                </a:solidFill>
              </a:rPr>
              <a:t>I</a:t>
            </a:r>
          </a:p>
          <a:p>
            <a:pPr algn="ctr"/>
            <a:r>
              <a:rPr lang="es-ES_tradnl" dirty="0">
                <a:solidFill>
                  <a:srgbClr val="FF0000"/>
                </a:solidFill>
              </a:rPr>
              <a:t>R</a:t>
            </a:r>
          </a:p>
          <a:p>
            <a:pPr algn="ctr"/>
            <a:r>
              <a:rPr lang="es-ES_tradnl" dirty="0">
                <a:solidFill>
                  <a:srgbClr val="FF0000"/>
                </a:solidFill>
              </a:rPr>
              <a:t>I</a:t>
            </a:r>
          </a:p>
          <a:p>
            <a:pPr algn="ctr"/>
            <a:r>
              <a:rPr lang="es-ES_tradnl" dirty="0">
                <a:solidFill>
                  <a:srgbClr val="FF0000"/>
                </a:solidFill>
              </a:rPr>
              <a:t>U</a:t>
            </a:r>
          </a:p>
          <a:p>
            <a:pPr algn="ctr"/>
            <a:r>
              <a:rPr lang="es-ES_tradnl" dirty="0">
                <a:solidFill>
                  <a:srgbClr val="FF0000"/>
                </a:solidFill>
              </a:rPr>
              <a:t>M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FD32E47E-F497-BA49-BD84-73E40403FC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32400" y="4247405"/>
            <a:ext cx="1727200" cy="116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108803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ES" b="1" dirty="0">
                <a:ea typeface="ＭＳ Ｐゴシック" pitchFamily="34" charset="-128"/>
              </a:rPr>
              <a:t>6.</a:t>
            </a:r>
            <a:r>
              <a:rPr lang="es-ES" sz="3600" b="1" dirty="0">
                <a:ea typeface="ＭＳ Ｐゴシック" pitchFamily="34" charset="-128"/>
              </a:rPr>
              <a:t>2</a:t>
            </a:r>
            <a:r>
              <a:rPr lang="es-ES" b="1" dirty="0">
                <a:ea typeface="ＭＳ Ｐゴシック" pitchFamily="34" charset="-128"/>
              </a:rPr>
              <a:t>. Contención farmacológica.</a:t>
            </a:r>
            <a:br>
              <a:rPr lang="es-ES" b="1" dirty="0">
                <a:ea typeface="ＭＳ Ｐゴシック" pitchFamily="34" charset="-128"/>
              </a:rPr>
            </a:br>
            <a:r>
              <a:rPr lang="es-ES" sz="4000" b="1" dirty="0">
                <a:solidFill>
                  <a:srgbClr val="FF0000"/>
                </a:solidFill>
                <a:ea typeface="ＭＳ Ｐゴシック" pitchFamily="34" charset="-128"/>
              </a:rPr>
              <a:t>Agitación orgánica.</a:t>
            </a:r>
            <a:endParaRPr lang="es-E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3731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lnSpc>
                <a:spcPct val="90000"/>
              </a:lnSpc>
              <a:buClr>
                <a:srgbClr val="66FF33"/>
              </a:buClr>
              <a:buNone/>
            </a:pPr>
            <a:r>
              <a:rPr lang="es-ES" u="sng" dirty="0">
                <a:latin typeface="Arial" charset="0"/>
                <a:cs typeface="Times New Roman" pitchFamily="18" charset="0"/>
              </a:rPr>
              <a:t>Agitación asociada a la demencia:</a:t>
            </a:r>
            <a:r>
              <a:rPr lang="es-ES" sz="3600" dirty="0">
                <a:latin typeface="Arial" charset="0"/>
                <a:cs typeface="Times New Roman" pitchFamily="18" charset="0"/>
              </a:rPr>
              <a:t> </a:t>
            </a:r>
          </a:p>
          <a:p>
            <a:pPr marL="0" indent="0" algn="just">
              <a:lnSpc>
                <a:spcPct val="90000"/>
              </a:lnSpc>
              <a:buClr>
                <a:srgbClr val="66FF33"/>
              </a:buClr>
              <a:buNone/>
            </a:pPr>
            <a:endParaRPr lang="es-ES" sz="3600" i="1" dirty="0">
              <a:latin typeface="Arial" charset="0"/>
              <a:cs typeface="Times New Roman" pitchFamily="18" charset="0"/>
            </a:endParaRPr>
          </a:p>
          <a:p>
            <a:pPr lvl="1" algn="just"/>
            <a:r>
              <a:rPr lang="es-ES" sz="2200" dirty="0">
                <a:latin typeface="Arial" charset="0"/>
                <a:cs typeface="Times New Roman" pitchFamily="18" charset="0"/>
              </a:rPr>
              <a:t>Haloperidol (agitación o agresividad severa). Dosis &gt; 2 mg. al día, no más de 3-6 semanas. </a:t>
            </a:r>
          </a:p>
          <a:p>
            <a:pPr lvl="1" algn="just"/>
            <a:r>
              <a:rPr lang="es-ES" sz="2200" dirty="0" err="1">
                <a:latin typeface="Arial" charset="0"/>
                <a:cs typeface="Times New Roman" pitchFamily="18" charset="0"/>
              </a:rPr>
              <a:t>Quetiapina</a:t>
            </a:r>
            <a:r>
              <a:rPr lang="es-ES" sz="2200" dirty="0">
                <a:latin typeface="Arial" charset="0"/>
                <a:cs typeface="Times New Roman" pitchFamily="18" charset="0"/>
              </a:rPr>
              <a:t> (oral) y </a:t>
            </a:r>
            <a:r>
              <a:rPr lang="es-ES" sz="2200" dirty="0" err="1">
                <a:latin typeface="Arial" charset="0"/>
                <a:cs typeface="Times New Roman" pitchFamily="18" charset="0"/>
              </a:rPr>
              <a:t>Aripiprazol</a:t>
            </a:r>
            <a:r>
              <a:rPr lang="es-ES" sz="2200" dirty="0">
                <a:latin typeface="Arial" charset="0"/>
                <a:cs typeface="Times New Roman" pitchFamily="18" charset="0"/>
              </a:rPr>
              <a:t> ( oral o </a:t>
            </a:r>
            <a:r>
              <a:rPr lang="es-ES" sz="2200" dirty="0" err="1">
                <a:latin typeface="Arial" charset="0"/>
                <a:cs typeface="Times New Roman" pitchFamily="18" charset="0"/>
              </a:rPr>
              <a:t>im</a:t>
            </a:r>
            <a:r>
              <a:rPr lang="es-ES" sz="2200" dirty="0">
                <a:latin typeface="Arial" charset="0"/>
                <a:cs typeface="Times New Roman" pitchFamily="18" charset="0"/>
              </a:rPr>
              <a:t>) ( posible alternativa)</a:t>
            </a:r>
          </a:p>
          <a:p>
            <a:pPr lvl="1" algn="just"/>
            <a:r>
              <a:rPr lang="es-ES" sz="2200" dirty="0">
                <a:latin typeface="Arial" charset="0"/>
                <a:cs typeface="Times New Roman" pitchFamily="18" charset="0"/>
              </a:rPr>
              <a:t>Contraindicado </a:t>
            </a:r>
            <a:r>
              <a:rPr lang="es-ES" sz="2200" dirty="0" err="1">
                <a:latin typeface="Arial" charset="0"/>
                <a:cs typeface="Times New Roman" pitchFamily="18" charset="0"/>
              </a:rPr>
              <a:t>Olanzapina</a:t>
            </a:r>
            <a:r>
              <a:rPr lang="es-ES" sz="2200" dirty="0">
                <a:latin typeface="Arial" charset="0"/>
                <a:cs typeface="Times New Roman" pitchFamily="18" charset="0"/>
              </a:rPr>
              <a:t> (aumento de mortalidad)  </a:t>
            </a:r>
          </a:p>
          <a:p>
            <a:pPr lvl="1" algn="just"/>
            <a:r>
              <a:rPr lang="es-ES" sz="2200" dirty="0">
                <a:latin typeface="Arial" charset="0"/>
                <a:cs typeface="Times New Roman" pitchFamily="18" charset="0"/>
              </a:rPr>
              <a:t>Precaución: </a:t>
            </a:r>
            <a:r>
              <a:rPr lang="es-ES" sz="2200" dirty="0" err="1">
                <a:latin typeface="Arial" charset="0"/>
                <a:cs typeface="Times New Roman" pitchFamily="18" charset="0"/>
              </a:rPr>
              <a:t>Risperidona</a:t>
            </a:r>
            <a:r>
              <a:rPr lang="es-ES" sz="2200" dirty="0">
                <a:latin typeface="Arial" charset="0"/>
                <a:cs typeface="Times New Roman" pitchFamily="18" charset="0"/>
              </a:rPr>
              <a:t> (aumento de accidentes isquémicos cerebrales s/t mayores 75 años). </a:t>
            </a:r>
          </a:p>
          <a:p>
            <a:pPr lvl="1" algn="just"/>
            <a:r>
              <a:rPr lang="es-ES" sz="2200" dirty="0" err="1">
                <a:latin typeface="Arial" charset="0"/>
                <a:cs typeface="Times New Roman" pitchFamily="18" charset="0"/>
              </a:rPr>
              <a:t>Lorazepam</a:t>
            </a:r>
            <a:r>
              <a:rPr lang="es-ES" sz="2200" dirty="0">
                <a:latin typeface="Arial" charset="0"/>
                <a:cs typeface="Times New Roman" pitchFamily="18" charset="0"/>
              </a:rPr>
              <a:t> 0.5- 1mg. vía oral </a:t>
            </a:r>
          </a:p>
          <a:p>
            <a:pPr lvl="1" algn="just"/>
            <a:r>
              <a:rPr lang="es-ES" sz="2200" dirty="0">
                <a:latin typeface="Arial" charset="0"/>
                <a:cs typeface="Times New Roman" pitchFamily="18" charset="0"/>
              </a:rPr>
              <a:t>Demencia por Cuerpos de </a:t>
            </a:r>
            <a:r>
              <a:rPr lang="es-ES" sz="2200" dirty="0" err="1">
                <a:latin typeface="Arial" charset="0"/>
                <a:cs typeface="Times New Roman" pitchFamily="18" charset="0"/>
              </a:rPr>
              <a:t>Lewy</a:t>
            </a:r>
            <a:r>
              <a:rPr lang="es-ES" sz="2200" dirty="0">
                <a:latin typeface="Arial" charset="0"/>
                <a:cs typeface="Times New Roman" pitchFamily="18" charset="0"/>
              </a:rPr>
              <a:t>: Benzodiacepinas (empeoran con neurolépticos).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6C390C9F-6588-DF4B-879A-100C84D42C60}"/>
              </a:ext>
            </a:extLst>
          </p:cNvPr>
          <p:cNvSpPr txBox="1"/>
          <p:nvPr/>
        </p:nvSpPr>
        <p:spPr>
          <a:xfrm>
            <a:off x="317468" y="2523281"/>
            <a:ext cx="381835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_tradnl" dirty="0">
                <a:solidFill>
                  <a:srgbClr val="FF0000"/>
                </a:solidFill>
              </a:rPr>
              <a:t>D</a:t>
            </a:r>
          </a:p>
          <a:p>
            <a:pPr algn="ctr"/>
            <a:r>
              <a:rPr lang="es-ES_tradnl" dirty="0">
                <a:solidFill>
                  <a:srgbClr val="FF0000"/>
                </a:solidFill>
              </a:rPr>
              <a:t>E</a:t>
            </a:r>
          </a:p>
          <a:p>
            <a:pPr algn="ctr"/>
            <a:r>
              <a:rPr lang="es-ES_tradnl" dirty="0">
                <a:solidFill>
                  <a:srgbClr val="FF0000"/>
                </a:solidFill>
              </a:rPr>
              <a:t>M</a:t>
            </a:r>
          </a:p>
          <a:p>
            <a:pPr algn="ctr"/>
            <a:r>
              <a:rPr lang="es-ES_tradnl" dirty="0">
                <a:solidFill>
                  <a:srgbClr val="FF0000"/>
                </a:solidFill>
              </a:rPr>
              <a:t>E</a:t>
            </a:r>
          </a:p>
          <a:p>
            <a:pPr algn="ctr"/>
            <a:r>
              <a:rPr lang="es-ES_tradnl" dirty="0">
                <a:solidFill>
                  <a:srgbClr val="FF0000"/>
                </a:solidFill>
              </a:rPr>
              <a:t>N</a:t>
            </a:r>
          </a:p>
          <a:p>
            <a:pPr algn="ctr"/>
            <a:r>
              <a:rPr lang="es-ES_tradnl" dirty="0">
                <a:solidFill>
                  <a:srgbClr val="FF0000"/>
                </a:solidFill>
              </a:rPr>
              <a:t>C</a:t>
            </a:r>
          </a:p>
          <a:p>
            <a:pPr algn="ctr"/>
            <a:r>
              <a:rPr lang="es-ES_tradnl" dirty="0">
                <a:solidFill>
                  <a:srgbClr val="FF0000"/>
                </a:solidFill>
              </a:rPr>
              <a:t>I</a:t>
            </a:r>
          </a:p>
          <a:p>
            <a:pPr algn="ctr"/>
            <a:r>
              <a:rPr lang="es-ES_tradnl" dirty="0">
                <a:solidFill>
                  <a:srgbClr val="FF0000"/>
                </a:solidFill>
              </a:rPr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3821002969"/>
      </p:ext>
    </p:extLst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54BB97F-0C6D-3D41-A02A-8CC396338C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b="1" dirty="0">
                <a:ea typeface="ＭＳ Ｐゴシック" pitchFamily="34" charset="-128"/>
              </a:rPr>
              <a:t>6.</a:t>
            </a:r>
            <a:r>
              <a:rPr lang="es-ES" sz="3600" b="1" dirty="0">
                <a:ea typeface="ＭＳ Ｐゴシック" pitchFamily="34" charset="-128"/>
              </a:rPr>
              <a:t>2</a:t>
            </a:r>
            <a:r>
              <a:rPr lang="es-ES" b="1" dirty="0">
                <a:ea typeface="ＭＳ Ｐゴシック" pitchFamily="34" charset="-128"/>
              </a:rPr>
              <a:t>. Contención farmacológica.</a:t>
            </a:r>
            <a:br>
              <a:rPr lang="es-ES" b="1" dirty="0">
                <a:ea typeface="ＭＳ Ｐゴシック" pitchFamily="34" charset="-128"/>
              </a:rPr>
            </a:br>
            <a:r>
              <a:rPr lang="es-ES" sz="4000" b="1" dirty="0">
                <a:solidFill>
                  <a:srgbClr val="FF0000"/>
                </a:solidFill>
                <a:ea typeface="ＭＳ Ｐゴシック" pitchFamily="34" charset="-128"/>
              </a:rPr>
              <a:t>Agitación orgánica.</a:t>
            </a:r>
            <a:endParaRPr lang="es-ES_tradnl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1626439-1A80-7646-B354-61DD9CE3C4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s-ES" dirty="0"/>
              <a:t>Las benzodiacepinas deben evitarse…</a:t>
            </a:r>
          </a:p>
          <a:p>
            <a:pPr marL="457200" lvl="1" indent="0">
              <a:buNone/>
            </a:pPr>
            <a:r>
              <a:rPr lang="es-ES" dirty="0"/>
              <a:t>salvo en la Demencia por cuerpos de </a:t>
            </a:r>
            <a:r>
              <a:rPr lang="es-ES" dirty="0" err="1"/>
              <a:t>Lewy</a:t>
            </a:r>
            <a:r>
              <a:rPr lang="es-ES" dirty="0"/>
              <a:t> y en los cuadros comiciales, donde son de elección; pero a veces pueden ser útiles en conjunción con los neurolépticos para controlar la ansiedad y favorecer la sedación y el descanso nocturno del paciente. Se usan (mitad de dosis en ancianos): </a:t>
            </a:r>
          </a:p>
          <a:p>
            <a:pPr marL="0" indent="0">
              <a:buNone/>
            </a:pPr>
            <a:r>
              <a:rPr lang="es-ES" dirty="0"/>
              <a:t>	</a:t>
            </a:r>
            <a:r>
              <a:rPr lang="es-ES" sz="2600" dirty="0"/>
              <a:t>- Ansiolíticas: </a:t>
            </a:r>
            <a:r>
              <a:rPr lang="es-ES" sz="2600" dirty="0" err="1"/>
              <a:t>Bromacepam</a:t>
            </a:r>
            <a:r>
              <a:rPr lang="es-ES" sz="2600" dirty="0"/>
              <a:t> (</a:t>
            </a:r>
            <a:r>
              <a:rPr lang="es-ES" sz="2600" dirty="0" err="1"/>
              <a:t>Lexatin</a:t>
            </a:r>
            <a:r>
              <a:rPr lang="es-ES" sz="2600" dirty="0"/>
              <a:t>®): 1,5-6 mg/8horas </a:t>
            </a:r>
          </a:p>
          <a:p>
            <a:pPr marL="0" indent="0">
              <a:buNone/>
            </a:pPr>
            <a:r>
              <a:rPr lang="es-ES" sz="2600" dirty="0"/>
              <a:t>		         </a:t>
            </a:r>
            <a:r>
              <a:rPr lang="es-ES" sz="2600" dirty="0" err="1"/>
              <a:t>Lorazepam</a:t>
            </a:r>
            <a:r>
              <a:rPr lang="es-ES" sz="2600" dirty="0"/>
              <a:t> (</a:t>
            </a:r>
            <a:r>
              <a:rPr lang="es-ES" sz="2600" dirty="0" err="1"/>
              <a:t>Idalprem</a:t>
            </a:r>
            <a:r>
              <a:rPr lang="es-ES" sz="2600" dirty="0"/>
              <a:t>® , </a:t>
            </a:r>
            <a:r>
              <a:rPr lang="es-ES" sz="2600" dirty="0" err="1"/>
              <a:t>Orfidal</a:t>
            </a:r>
            <a:r>
              <a:rPr lang="es-ES" sz="2600" dirty="0"/>
              <a:t>®): 1-3 mg/8-12 horas </a:t>
            </a:r>
          </a:p>
          <a:p>
            <a:pPr marL="0" indent="0">
              <a:buNone/>
            </a:pPr>
            <a:r>
              <a:rPr lang="es-ES" sz="2600" dirty="0"/>
              <a:t>	- Hipnóticas: </a:t>
            </a:r>
            <a:r>
              <a:rPr lang="es-ES" sz="2600" dirty="0" err="1"/>
              <a:t>Lormetazepam</a:t>
            </a:r>
            <a:r>
              <a:rPr lang="es-ES" sz="2600" dirty="0"/>
              <a:t> (</a:t>
            </a:r>
            <a:r>
              <a:rPr lang="es-ES" sz="2600" dirty="0" err="1"/>
              <a:t>Loramet</a:t>
            </a:r>
            <a:r>
              <a:rPr lang="es-ES" sz="2600" dirty="0"/>
              <a:t>®, </a:t>
            </a:r>
            <a:r>
              <a:rPr lang="es-ES" sz="2600" dirty="0" err="1"/>
              <a:t>Noctamid</a:t>
            </a:r>
            <a:r>
              <a:rPr lang="es-ES" sz="2600" dirty="0"/>
              <a:t>®): 1-2 mg/día </a:t>
            </a:r>
          </a:p>
          <a:p>
            <a:pPr marL="0" indent="0">
              <a:buNone/>
            </a:pPr>
            <a:endParaRPr lang="es-ES" sz="2600" dirty="0"/>
          </a:p>
          <a:p>
            <a:r>
              <a:rPr lang="es-ES" dirty="0"/>
              <a:t>Inhibidores de la acetilcolinesterasa como </a:t>
            </a:r>
            <a:r>
              <a:rPr lang="es-ES" dirty="0" err="1"/>
              <a:t>donezepilo</a:t>
            </a:r>
            <a:r>
              <a:rPr lang="es-ES" dirty="0"/>
              <a:t> y </a:t>
            </a:r>
            <a:r>
              <a:rPr lang="es-ES" dirty="0" err="1"/>
              <a:t>rivastigmina</a:t>
            </a:r>
            <a:r>
              <a:rPr lang="es-ES" dirty="0"/>
              <a:t> presentan efectos beneficiosos sobre la agitación. </a:t>
            </a:r>
          </a:p>
          <a:p>
            <a:endParaRPr lang="es-ES" dirty="0"/>
          </a:p>
          <a:p>
            <a:r>
              <a:rPr lang="es-ES" dirty="0"/>
              <a:t>El antidepresivo </a:t>
            </a:r>
            <a:r>
              <a:rPr lang="es-ES" dirty="0" err="1"/>
              <a:t>Trazodona</a:t>
            </a:r>
            <a:r>
              <a:rPr lang="es-ES" dirty="0"/>
              <a:t> (</a:t>
            </a:r>
            <a:r>
              <a:rPr lang="es-ES" dirty="0" err="1"/>
              <a:t>Deprax</a:t>
            </a:r>
            <a:r>
              <a:rPr lang="es-ES" dirty="0"/>
              <a:t>® ) presenta efecto hipnótico y puede ser útil en pacientes con Demencia en los que predomina la agitación por la noche.</a:t>
            </a:r>
            <a:endParaRPr lang="es-ES_tradnl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BCBEF78F-7358-0346-BBD9-6C547D12E2B7}"/>
              </a:ext>
            </a:extLst>
          </p:cNvPr>
          <p:cNvSpPr txBox="1"/>
          <p:nvPr/>
        </p:nvSpPr>
        <p:spPr>
          <a:xfrm>
            <a:off x="317468" y="2523281"/>
            <a:ext cx="381835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_tradnl" dirty="0">
                <a:solidFill>
                  <a:srgbClr val="FF0000"/>
                </a:solidFill>
              </a:rPr>
              <a:t>D</a:t>
            </a:r>
          </a:p>
          <a:p>
            <a:pPr algn="ctr"/>
            <a:r>
              <a:rPr lang="es-ES_tradnl" dirty="0">
                <a:solidFill>
                  <a:srgbClr val="FF0000"/>
                </a:solidFill>
              </a:rPr>
              <a:t>E</a:t>
            </a:r>
          </a:p>
          <a:p>
            <a:pPr algn="ctr"/>
            <a:r>
              <a:rPr lang="es-ES_tradnl" dirty="0">
                <a:solidFill>
                  <a:srgbClr val="FF0000"/>
                </a:solidFill>
              </a:rPr>
              <a:t>M</a:t>
            </a:r>
          </a:p>
          <a:p>
            <a:pPr algn="ctr"/>
            <a:r>
              <a:rPr lang="es-ES_tradnl" dirty="0">
                <a:solidFill>
                  <a:srgbClr val="FF0000"/>
                </a:solidFill>
              </a:rPr>
              <a:t>E</a:t>
            </a:r>
          </a:p>
          <a:p>
            <a:pPr algn="ctr"/>
            <a:r>
              <a:rPr lang="es-ES_tradnl" dirty="0">
                <a:solidFill>
                  <a:srgbClr val="FF0000"/>
                </a:solidFill>
              </a:rPr>
              <a:t>N</a:t>
            </a:r>
          </a:p>
          <a:p>
            <a:pPr algn="ctr"/>
            <a:r>
              <a:rPr lang="es-ES_tradnl" dirty="0">
                <a:solidFill>
                  <a:srgbClr val="FF0000"/>
                </a:solidFill>
              </a:rPr>
              <a:t>C</a:t>
            </a:r>
          </a:p>
          <a:p>
            <a:pPr algn="ctr"/>
            <a:r>
              <a:rPr lang="es-ES_tradnl" dirty="0">
                <a:solidFill>
                  <a:srgbClr val="FF0000"/>
                </a:solidFill>
              </a:rPr>
              <a:t>I</a:t>
            </a:r>
          </a:p>
          <a:p>
            <a:pPr algn="ctr"/>
            <a:r>
              <a:rPr lang="es-ES_tradnl" dirty="0">
                <a:solidFill>
                  <a:srgbClr val="FF0000"/>
                </a:solidFill>
              </a:rPr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3002663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1058507-105A-BB4A-BE44-45F1A63D80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b="1" dirty="0">
                <a:ea typeface="ＭＳ Ｐゴシック" pitchFamily="34" charset="-128"/>
              </a:rPr>
              <a:t>6.</a:t>
            </a:r>
            <a:r>
              <a:rPr lang="es-ES" sz="3600" b="1" dirty="0">
                <a:ea typeface="ＭＳ Ｐゴシック" pitchFamily="34" charset="-128"/>
              </a:rPr>
              <a:t>2</a:t>
            </a:r>
            <a:r>
              <a:rPr lang="es-ES" b="1" dirty="0">
                <a:ea typeface="ＭＳ Ｐゴシック" pitchFamily="34" charset="-128"/>
              </a:rPr>
              <a:t>. Contención farmacológica.</a:t>
            </a:r>
            <a:br>
              <a:rPr lang="es-ES" b="1" dirty="0">
                <a:ea typeface="ＭＳ Ｐゴシック" pitchFamily="34" charset="-128"/>
              </a:rPr>
            </a:br>
            <a:r>
              <a:rPr lang="es-ES" sz="4000" b="1" dirty="0">
                <a:solidFill>
                  <a:srgbClr val="FF0000"/>
                </a:solidFill>
                <a:ea typeface="ＭＳ Ｐゴシック" pitchFamily="34" charset="-128"/>
              </a:rPr>
              <a:t>Agitación orgánica.</a:t>
            </a:r>
            <a:endParaRPr lang="es-ES_tradnl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726A737-5E60-A44C-94D8-AC4BE8BDD9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514350" indent="-514350" algn="just">
              <a:buFont typeface="+mj-lt"/>
              <a:buAutoNum type="arabicPeriod"/>
            </a:pPr>
            <a:r>
              <a:rPr lang="es-ES" dirty="0"/>
              <a:t>Por </a:t>
            </a:r>
            <a:r>
              <a:rPr lang="es-ES" b="1" dirty="0"/>
              <a:t>estimulantes</a:t>
            </a:r>
            <a:r>
              <a:rPr lang="es-ES" dirty="0"/>
              <a:t>, tipo anfetaminas, cocaína, y otros: </a:t>
            </a:r>
          </a:p>
          <a:p>
            <a:pPr lvl="1" algn="just"/>
            <a:endParaRPr lang="es-ES" sz="3300" dirty="0"/>
          </a:p>
          <a:p>
            <a:pPr lvl="1" algn="just">
              <a:buFont typeface="Wingdings" pitchFamily="2" charset="2"/>
              <a:buChar char="Ø"/>
            </a:pPr>
            <a:r>
              <a:rPr lang="es-ES" sz="3300" dirty="0"/>
              <a:t>De elección las </a:t>
            </a:r>
            <a:r>
              <a:rPr lang="es-ES" sz="3300" u="sng" dirty="0"/>
              <a:t>benzodiacepinas</a:t>
            </a:r>
            <a:r>
              <a:rPr lang="es-ES" sz="3300" dirty="0"/>
              <a:t>. (</a:t>
            </a:r>
            <a:r>
              <a:rPr lang="es-ES" sz="3300" dirty="0" err="1"/>
              <a:t>Tranxilium</a:t>
            </a:r>
            <a:r>
              <a:rPr lang="es-ES" sz="3300" dirty="0"/>
              <a:t> 50 mg IM, </a:t>
            </a:r>
            <a:r>
              <a:rPr lang="es-ES" sz="3300" dirty="0" err="1"/>
              <a:t>diazepam</a:t>
            </a:r>
            <a:r>
              <a:rPr lang="es-ES" sz="3300" dirty="0"/>
              <a:t> 10 mg IM, </a:t>
            </a:r>
            <a:r>
              <a:rPr lang="es-ES" sz="3300" dirty="0" err="1"/>
              <a:t>rivotril</a:t>
            </a:r>
            <a:r>
              <a:rPr lang="es-ES" sz="3300" dirty="0"/>
              <a:t> 1 mg IM…)</a:t>
            </a:r>
          </a:p>
          <a:p>
            <a:pPr marL="0" indent="0" algn="just">
              <a:buNone/>
            </a:pPr>
            <a:endParaRPr lang="es-ES" dirty="0"/>
          </a:p>
          <a:p>
            <a:pPr marL="457200" lvl="1" indent="0" algn="just">
              <a:buNone/>
            </a:pPr>
            <a:r>
              <a:rPr lang="es-ES" dirty="0">
                <a:latin typeface="Arial" charset="0"/>
                <a:cs typeface="Times New Roman" pitchFamily="18" charset="0"/>
              </a:rPr>
              <a:t>Evitar haloperidol, ya que disminuye el umbral epiléptico.</a:t>
            </a:r>
          </a:p>
          <a:p>
            <a:pPr marL="457200" lvl="1" indent="0" algn="just">
              <a:buNone/>
            </a:pPr>
            <a:endParaRPr lang="es-ES" dirty="0">
              <a:latin typeface="Arial" charset="0"/>
              <a:cs typeface="Times New Roman" pitchFamily="18" charset="0"/>
            </a:endParaRPr>
          </a:p>
          <a:p>
            <a:pPr marL="457200" lvl="1" indent="0" algn="just">
              <a:buNone/>
            </a:pPr>
            <a:r>
              <a:rPr lang="es-ES" dirty="0">
                <a:latin typeface="Arial" charset="0"/>
                <a:cs typeface="Times New Roman" pitchFamily="18" charset="0"/>
              </a:rPr>
              <a:t>Puede ser interesante utilizar </a:t>
            </a:r>
            <a:r>
              <a:rPr lang="es-ES" dirty="0" err="1">
                <a:latin typeface="Arial" charset="0"/>
                <a:cs typeface="Times New Roman" pitchFamily="18" charset="0"/>
              </a:rPr>
              <a:t>Olanzapina</a:t>
            </a:r>
            <a:r>
              <a:rPr lang="es-ES" dirty="0">
                <a:latin typeface="Arial" charset="0"/>
                <a:cs typeface="Times New Roman" pitchFamily="18" charset="0"/>
              </a:rPr>
              <a:t> </a:t>
            </a:r>
            <a:r>
              <a:rPr lang="es-ES" dirty="0" err="1">
                <a:latin typeface="Arial" charset="0"/>
                <a:cs typeface="Times New Roman" pitchFamily="18" charset="0"/>
              </a:rPr>
              <a:t>i.m</a:t>
            </a:r>
            <a:r>
              <a:rPr lang="es-ES" dirty="0">
                <a:latin typeface="Arial" charset="0"/>
                <a:cs typeface="Times New Roman" pitchFamily="18" charset="0"/>
              </a:rPr>
              <a:t>. o </a:t>
            </a:r>
            <a:r>
              <a:rPr lang="es-ES" dirty="0" err="1">
                <a:latin typeface="Arial" charset="0"/>
                <a:cs typeface="Times New Roman" pitchFamily="18" charset="0"/>
              </a:rPr>
              <a:t>Abilify</a:t>
            </a:r>
            <a:r>
              <a:rPr lang="es-ES" dirty="0">
                <a:latin typeface="Arial" charset="0"/>
                <a:cs typeface="Times New Roman" pitchFamily="18" charset="0"/>
              </a:rPr>
              <a:t> </a:t>
            </a:r>
            <a:r>
              <a:rPr lang="es-ES" dirty="0" err="1">
                <a:latin typeface="Arial" charset="0"/>
                <a:cs typeface="Times New Roman" pitchFamily="18" charset="0"/>
              </a:rPr>
              <a:t>i.m</a:t>
            </a:r>
            <a:r>
              <a:rPr lang="es-ES" dirty="0">
                <a:latin typeface="Arial" charset="0"/>
                <a:cs typeface="Times New Roman" pitchFamily="18" charset="0"/>
              </a:rPr>
              <a:t>.</a:t>
            </a:r>
          </a:p>
          <a:p>
            <a:pPr lvl="1" algn="just">
              <a:buNone/>
            </a:pPr>
            <a:endParaRPr lang="es-ES" dirty="0">
              <a:latin typeface="Arial" charset="0"/>
              <a:cs typeface="Times New Roman" pitchFamily="18" charset="0"/>
            </a:endParaRPr>
          </a:p>
          <a:p>
            <a:pPr marL="457200" lvl="1" indent="0" algn="just">
              <a:buNone/>
            </a:pPr>
            <a:r>
              <a:rPr lang="es-ES" dirty="0">
                <a:latin typeface="Arial" charset="0"/>
                <a:cs typeface="Times New Roman" pitchFamily="18" charset="0"/>
              </a:rPr>
              <a:t>También </a:t>
            </a:r>
            <a:r>
              <a:rPr lang="es-ES" u="sng" dirty="0">
                <a:latin typeface="Arial" charset="0"/>
                <a:cs typeface="Times New Roman" pitchFamily="18" charset="0"/>
              </a:rPr>
              <a:t>Benzodiacepinas</a:t>
            </a:r>
            <a:r>
              <a:rPr lang="es-ES" dirty="0">
                <a:latin typeface="Arial" charset="0"/>
                <a:cs typeface="Times New Roman" pitchFamily="18" charset="0"/>
              </a:rPr>
              <a:t> en abstinencia a opiáceos y algunas intoxicaciones por estimulantes. </a:t>
            </a:r>
          </a:p>
          <a:p>
            <a:pPr marL="0" indent="0" algn="just">
              <a:buNone/>
            </a:pPr>
            <a:endParaRPr lang="es-ES" dirty="0"/>
          </a:p>
          <a:p>
            <a:pPr marL="514350" indent="-514350" algn="just">
              <a:buFont typeface="+mj-lt"/>
              <a:buAutoNum type="arabicPeriod" startAt="2"/>
            </a:pPr>
            <a:r>
              <a:rPr lang="es-ES" dirty="0"/>
              <a:t>En las </a:t>
            </a:r>
            <a:r>
              <a:rPr lang="es-ES" b="1" dirty="0"/>
              <a:t>intoxicaciones etílicas agitadas</a:t>
            </a:r>
            <a:r>
              <a:rPr lang="es-ES" dirty="0"/>
              <a:t> debemos ser cautos en cuanto a la sedación farmacológica por la depresión del SNC. Por ello se aconseja el neuroléptico </a:t>
            </a:r>
            <a:r>
              <a:rPr lang="es-ES" dirty="0" err="1"/>
              <a:t>Tiapride</a:t>
            </a:r>
            <a:r>
              <a:rPr lang="es-ES" dirty="0"/>
              <a:t>, único neuroléptico que no disminuye el umbral convulsivo. Se puede usar VO (1-2 comprimidos/6-8 horas), IM o IV, e incluso en perfusión. No olvidar vigilar la aparición de complicaciones (hipoglucemia, aspiración).</a:t>
            </a:r>
            <a:endParaRPr lang="es-ES_tradnl" dirty="0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FF6C64E9-3D5E-0F4E-A90E-3AD6BC52C2B6}"/>
              </a:ext>
            </a:extLst>
          </p:cNvPr>
          <p:cNvSpPr txBox="1"/>
          <p:nvPr/>
        </p:nvSpPr>
        <p:spPr>
          <a:xfrm>
            <a:off x="305186" y="1690688"/>
            <a:ext cx="336951" cy="39703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_tradnl" dirty="0">
                <a:solidFill>
                  <a:srgbClr val="FF0000"/>
                </a:solidFill>
              </a:rPr>
              <a:t>I</a:t>
            </a:r>
          </a:p>
          <a:p>
            <a:pPr algn="ctr"/>
            <a:r>
              <a:rPr lang="es-ES_tradnl" dirty="0">
                <a:solidFill>
                  <a:srgbClr val="FF0000"/>
                </a:solidFill>
              </a:rPr>
              <a:t>N</a:t>
            </a:r>
          </a:p>
          <a:p>
            <a:pPr algn="ctr"/>
            <a:r>
              <a:rPr lang="es-ES_tradnl" dirty="0">
                <a:solidFill>
                  <a:srgbClr val="FF0000"/>
                </a:solidFill>
              </a:rPr>
              <a:t>T</a:t>
            </a:r>
          </a:p>
          <a:p>
            <a:pPr algn="ctr"/>
            <a:r>
              <a:rPr lang="es-ES_tradnl" dirty="0">
                <a:solidFill>
                  <a:srgbClr val="FF0000"/>
                </a:solidFill>
              </a:rPr>
              <a:t>O</a:t>
            </a:r>
          </a:p>
          <a:p>
            <a:pPr algn="ctr"/>
            <a:r>
              <a:rPr lang="es-ES_tradnl" dirty="0">
                <a:solidFill>
                  <a:srgbClr val="FF0000"/>
                </a:solidFill>
              </a:rPr>
              <a:t>X</a:t>
            </a:r>
          </a:p>
          <a:p>
            <a:pPr algn="ctr"/>
            <a:r>
              <a:rPr lang="es-ES_tradnl" dirty="0">
                <a:solidFill>
                  <a:srgbClr val="FF0000"/>
                </a:solidFill>
              </a:rPr>
              <a:t>I</a:t>
            </a:r>
          </a:p>
          <a:p>
            <a:pPr algn="ctr"/>
            <a:r>
              <a:rPr lang="es-ES_tradnl" dirty="0">
                <a:solidFill>
                  <a:srgbClr val="FF0000"/>
                </a:solidFill>
              </a:rPr>
              <a:t>C</a:t>
            </a:r>
          </a:p>
          <a:p>
            <a:pPr algn="ctr"/>
            <a:r>
              <a:rPr lang="es-ES_tradnl" dirty="0">
                <a:solidFill>
                  <a:srgbClr val="FF0000"/>
                </a:solidFill>
              </a:rPr>
              <a:t>A</a:t>
            </a:r>
          </a:p>
          <a:p>
            <a:pPr algn="ctr"/>
            <a:r>
              <a:rPr lang="es-ES_tradnl" dirty="0">
                <a:solidFill>
                  <a:srgbClr val="FF0000"/>
                </a:solidFill>
              </a:rPr>
              <a:t>C</a:t>
            </a:r>
          </a:p>
          <a:p>
            <a:pPr algn="ctr"/>
            <a:r>
              <a:rPr lang="es-ES_tradnl" dirty="0">
                <a:solidFill>
                  <a:srgbClr val="FF0000"/>
                </a:solidFill>
              </a:rPr>
              <a:t>I</a:t>
            </a:r>
          </a:p>
          <a:p>
            <a:pPr algn="ctr"/>
            <a:r>
              <a:rPr lang="es-ES_tradnl" dirty="0">
                <a:solidFill>
                  <a:srgbClr val="FF0000"/>
                </a:solidFill>
              </a:rPr>
              <a:t>O</a:t>
            </a:r>
          </a:p>
          <a:p>
            <a:pPr algn="ctr"/>
            <a:r>
              <a:rPr lang="es-ES_tradnl" dirty="0">
                <a:solidFill>
                  <a:srgbClr val="FF0000"/>
                </a:solidFill>
              </a:rPr>
              <a:t>N</a:t>
            </a:r>
          </a:p>
          <a:p>
            <a:pPr algn="ctr"/>
            <a:r>
              <a:rPr lang="es-ES_tradnl" dirty="0">
                <a:solidFill>
                  <a:srgbClr val="FF0000"/>
                </a:solidFill>
              </a:rPr>
              <a:t>E</a:t>
            </a:r>
          </a:p>
          <a:p>
            <a:pPr algn="ctr"/>
            <a:r>
              <a:rPr lang="es-ES_tradnl" dirty="0">
                <a:solidFill>
                  <a:srgbClr val="FF0000"/>
                </a:solidFill>
              </a:rPr>
              <a:t>S</a:t>
            </a:r>
          </a:p>
        </p:txBody>
      </p:sp>
    </p:spTree>
    <p:extLst>
      <p:ext uri="{BB962C8B-B14F-4D97-AF65-F5344CB8AC3E}">
        <p14:creationId xmlns:p14="http://schemas.microsoft.com/office/powerpoint/2010/main" val="382149620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89432D2-6F7E-8D4D-B1BF-7956F51D67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b="1" dirty="0">
                <a:ea typeface="ＭＳ Ｐゴシック" pitchFamily="34" charset="-128"/>
              </a:rPr>
              <a:t>6.</a:t>
            </a:r>
            <a:r>
              <a:rPr lang="es-ES" sz="3600" b="1" dirty="0">
                <a:ea typeface="ＭＳ Ｐゴシック" pitchFamily="34" charset="-128"/>
              </a:rPr>
              <a:t>2</a:t>
            </a:r>
            <a:r>
              <a:rPr lang="es-ES" b="1" dirty="0">
                <a:ea typeface="ＭＳ Ｐゴシック" pitchFamily="34" charset="-128"/>
              </a:rPr>
              <a:t>. Contención farmacológica.</a:t>
            </a:r>
            <a:br>
              <a:rPr lang="es-ES" b="1" dirty="0">
                <a:ea typeface="ＭＳ Ｐゴシック" pitchFamily="34" charset="-128"/>
              </a:rPr>
            </a:br>
            <a:r>
              <a:rPr lang="es-ES" sz="4000" b="1" dirty="0">
                <a:solidFill>
                  <a:srgbClr val="FF0000"/>
                </a:solidFill>
                <a:ea typeface="ＭＳ Ｐゴシック" pitchFamily="34" charset="-128"/>
              </a:rPr>
              <a:t>Agitación orgánica.</a:t>
            </a:r>
            <a:endParaRPr lang="es-ES_tradnl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960BD90-76E1-694F-BE5B-4E2D993AA6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s-ES" u="sng" dirty="0"/>
              <a:t>Benzodiacepinas u opiáceos</a:t>
            </a:r>
            <a:r>
              <a:rPr lang="es-ES" dirty="0"/>
              <a:t>: de elección las benzodiacepinas. </a:t>
            </a:r>
          </a:p>
          <a:p>
            <a:pPr marL="514350" indent="-514350">
              <a:buFont typeface="+mj-lt"/>
              <a:buAutoNum type="arabicPeriod"/>
            </a:pPr>
            <a:endParaRPr lang="es-ES" dirty="0"/>
          </a:p>
          <a:p>
            <a:pPr marL="514350" indent="-514350">
              <a:buFont typeface="+mj-lt"/>
              <a:buAutoNum type="arabicPeriod"/>
            </a:pPr>
            <a:r>
              <a:rPr lang="es-ES" u="sng" dirty="0"/>
              <a:t>Delirium tremens</a:t>
            </a:r>
            <a:r>
              <a:rPr lang="es-ES" dirty="0"/>
              <a:t>: puede empezar a aparecer tras 6-12 horas de abstinencia. No olvidar administrar tiamina. Se puede tratar (en dosis descendentes), con: </a:t>
            </a:r>
          </a:p>
          <a:p>
            <a:pPr marL="514350" indent="-514350">
              <a:buFont typeface="+mj-lt"/>
              <a:buAutoNum type="arabicPeriod"/>
            </a:pPr>
            <a:endParaRPr lang="es-ES" dirty="0"/>
          </a:p>
          <a:p>
            <a:pPr marL="0" indent="0">
              <a:buNone/>
            </a:pPr>
            <a:r>
              <a:rPr lang="es-ES" dirty="0"/>
              <a:t>	Benzodiacepinas, de vida media larga como el </a:t>
            </a:r>
            <a:r>
              <a:rPr lang="es-ES" dirty="0" err="1"/>
              <a:t>Diazepam</a:t>
            </a:r>
            <a:r>
              <a:rPr lang="es-ES" dirty="0"/>
              <a:t> 10-20 mg/6-8 	horas.</a:t>
            </a:r>
          </a:p>
          <a:p>
            <a:pPr marL="0" indent="0">
              <a:buNone/>
            </a:pPr>
            <a:endParaRPr lang="es-ES" dirty="0"/>
          </a:p>
          <a:p>
            <a:pPr marL="0" indent="0">
              <a:buNone/>
            </a:pPr>
            <a:r>
              <a:rPr lang="es-ES" dirty="0"/>
              <a:t>	</a:t>
            </a:r>
            <a:r>
              <a:rPr lang="es-ES" dirty="0" err="1"/>
              <a:t>Tiapride</a:t>
            </a:r>
            <a:r>
              <a:rPr lang="es-ES" dirty="0"/>
              <a:t>, único neuroléptico que no disminuye el umbral convulsivo. Se 	puede usar VO (1-2 comprimidos/6-8 horas), IM o IV, e incluso en perfusión.</a:t>
            </a:r>
          </a:p>
          <a:p>
            <a:pPr marL="0" indent="0">
              <a:buNone/>
            </a:pPr>
            <a:endParaRPr lang="es-ES" dirty="0"/>
          </a:p>
          <a:p>
            <a:pPr marL="0" indent="0">
              <a:buNone/>
            </a:pPr>
            <a:r>
              <a:rPr lang="es-ES" dirty="0"/>
              <a:t>	</a:t>
            </a:r>
            <a:r>
              <a:rPr lang="es-ES" dirty="0" err="1"/>
              <a:t>Clometiazol</a:t>
            </a:r>
            <a:r>
              <a:rPr lang="es-ES" dirty="0"/>
              <a:t>: 2 cápsulas/6-8 horas.</a:t>
            </a:r>
            <a:endParaRPr lang="es-ES_tradnl" dirty="0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DA34AB8D-47FA-E240-A0EE-EAE50D9482FA}"/>
              </a:ext>
            </a:extLst>
          </p:cNvPr>
          <p:cNvSpPr txBox="1"/>
          <p:nvPr/>
        </p:nvSpPr>
        <p:spPr>
          <a:xfrm>
            <a:off x="306787" y="2118952"/>
            <a:ext cx="333745" cy="31393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_tradnl" dirty="0">
                <a:solidFill>
                  <a:srgbClr val="FF0000"/>
                </a:solidFill>
              </a:rPr>
              <a:t>A</a:t>
            </a:r>
          </a:p>
          <a:p>
            <a:pPr algn="ctr"/>
            <a:r>
              <a:rPr lang="es-ES_tradnl" dirty="0">
                <a:solidFill>
                  <a:srgbClr val="FF0000"/>
                </a:solidFill>
              </a:rPr>
              <a:t>B</a:t>
            </a:r>
          </a:p>
          <a:p>
            <a:pPr algn="ctr"/>
            <a:r>
              <a:rPr lang="es-ES_tradnl" dirty="0">
                <a:solidFill>
                  <a:srgbClr val="FF0000"/>
                </a:solidFill>
              </a:rPr>
              <a:t>S</a:t>
            </a:r>
          </a:p>
          <a:p>
            <a:pPr algn="ctr"/>
            <a:r>
              <a:rPr lang="es-ES_tradnl" dirty="0">
                <a:solidFill>
                  <a:srgbClr val="FF0000"/>
                </a:solidFill>
              </a:rPr>
              <a:t>T</a:t>
            </a:r>
          </a:p>
          <a:p>
            <a:pPr algn="ctr"/>
            <a:r>
              <a:rPr lang="es-ES_tradnl" dirty="0">
                <a:solidFill>
                  <a:srgbClr val="FF0000"/>
                </a:solidFill>
              </a:rPr>
              <a:t>I</a:t>
            </a:r>
          </a:p>
          <a:p>
            <a:pPr algn="ctr"/>
            <a:r>
              <a:rPr lang="es-ES_tradnl" dirty="0">
                <a:solidFill>
                  <a:srgbClr val="FF0000"/>
                </a:solidFill>
              </a:rPr>
              <a:t>N</a:t>
            </a:r>
          </a:p>
          <a:p>
            <a:pPr algn="ctr"/>
            <a:r>
              <a:rPr lang="es-ES_tradnl" dirty="0">
                <a:solidFill>
                  <a:srgbClr val="FF0000"/>
                </a:solidFill>
              </a:rPr>
              <a:t>E</a:t>
            </a:r>
          </a:p>
          <a:p>
            <a:pPr algn="ctr"/>
            <a:r>
              <a:rPr lang="es-ES_tradnl" dirty="0">
                <a:solidFill>
                  <a:srgbClr val="FF0000"/>
                </a:solidFill>
              </a:rPr>
              <a:t>N</a:t>
            </a:r>
          </a:p>
          <a:p>
            <a:pPr algn="ctr"/>
            <a:r>
              <a:rPr lang="es-ES_tradnl" dirty="0">
                <a:solidFill>
                  <a:srgbClr val="FF0000"/>
                </a:solidFill>
              </a:rPr>
              <a:t>C</a:t>
            </a:r>
          </a:p>
          <a:p>
            <a:pPr algn="ctr"/>
            <a:r>
              <a:rPr lang="es-ES_tradnl" dirty="0">
                <a:solidFill>
                  <a:srgbClr val="FF0000"/>
                </a:solidFill>
              </a:rPr>
              <a:t>I</a:t>
            </a:r>
          </a:p>
          <a:p>
            <a:pPr algn="ctr"/>
            <a:r>
              <a:rPr lang="es-ES_tradnl" dirty="0">
                <a:solidFill>
                  <a:srgbClr val="FF0000"/>
                </a:solidFill>
              </a:rPr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183552684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00880C3-45A8-9047-B872-AD3C33345A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b="1" dirty="0">
                <a:ea typeface="ＭＳ Ｐゴシック" pitchFamily="34" charset="-128"/>
              </a:rPr>
              <a:t>6.</a:t>
            </a:r>
            <a:r>
              <a:rPr lang="es-ES" sz="3600" b="1" dirty="0">
                <a:ea typeface="ＭＳ Ｐゴシック" pitchFamily="34" charset="-128"/>
              </a:rPr>
              <a:t>2</a:t>
            </a:r>
            <a:r>
              <a:rPr lang="es-ES" b="1" dirty="0">
                <a:ea typeface="ＭＳ Ｐゴシック" pitchFamily="34" charset="-128"/>
              </a:rPr>
              <a:t>. Contención farmacológica.</a:t>
            </a:r>
            <a:br>
              <a:rPr lang="es-ES" b="1" dirty="0">
                <a:ea typeface="ＭＳ Ｐゴシック" pitchFamily="34" charset="-128"/>
              </a:rPr>
            </a:br>
            <a:r>
              <a:rPr lang="es-ES" sz="4000" b="1" dirty="0">
                <a:solidFill>
                  <a:srgbClr val="FF0000"/>
                </a:solidFill>
                <a:ea typeface="ＭＳ Ｐゴシック" pitchFamily="34" charset="-128"/>
              </a:rPr>
              <a:t>Agitación no orgánica.</a:t>
            </a:r>
            <a:endParaRPr lang="es-ES_tradnl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1C6F451-3109-B544-A961-D591E2E2C5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s-ES" dirty="0"/>
              <a:t>No psicóticas o reactivas:</a:t>
            </a:r>
          </a:p>
          <a:p>
            <a:pPr marL="0" indent="0">
              <a:buNone/>
            </a:pPr>
            <a:r>
              <a:rPr lang="es-ES" dirty="0"/>
              <a:t> </a:t>
            </a:r>
          </a:p>
          <a:p>
            <a:pPr marL="541338" indent="0">
              <a:buNone/>
            </a:pPr>
            <a:r>
              <a:rPr lang="es-ES" dirty="0"/>
              <a:t>- Ansiolíticos de tipo </a:t>
            </a:r>
            <a:r>
              <a:rPr lang="es-ES" dirty="0" err="1"/>
              <a:t>benzodiacepínicos</a:t>
            </a:r>
            <a:r>
              <a:rPr lang="es-ES" dirty="0"/>
              <a:t> a ser posible VO: 10-20 mg de </a:t>
            </a:r>
            <a:r>
              <a:rPr lang="es-ES" dirty="0" err="1"/>
              <a:t>diazepam</a:t>
            </a:r>
            <a:r>
              <a:rPr lang="es-ES" dirty="0"/>
              <a:t> (Valium®) o 2-5 mg de </a:t>
            </a:r>
            <a:r>
              <a:rPr lang="es-ES" dirty="0" err="1"/>
              <a:t>lorazepam</a:t>
            </a:r>
            <a:r>
              <a:rPr lang="es-ES" dirty="0"/>
              <a:t> (</a:t>
            </a:r>
            <a:r>
              <a:rPr lang="es-ES" dirty="0" err="1"/>
              <a:t>Orfidal</a:t>
            </a:r>
            <a:r>
              <a:rPr lang="es-ES" dirty="0"/>
              <a:t>®, </a:t>
            </a:r>
            <a:r>
              <a:rPr lang="es-ES" dirty="0" err="1"/>
              <a:t>Idalprem</a:t>
            </a:r>
            <a:r>
              <a:rPr lang="es-ES" dirty="0"/>
              <a:t>®) </a:t>
            </a:r>
          </a:p>
          <a:p>
            <a:pPr marL="541338" indent="0">
              <a:buNone/>
            </a:pPr>
            <a:r>
              <a:rPr lang="es-ES" dirty="0"/>
              <a:t>Éste último está indicado especialmente en pacientes ancianos y/o con insuficiencia hepática. </a:t>
            </a:r>
          </a:p>
          <a:p>
            <a:pPr marL="541338" indent="0">
              <a:buNone/>
            </a:pPr>
            <a:r>
              <a:rPr lang="es-ES" dirty="0"/>
              <a:t>Cuidado con la vía intravenosa por riesgo de depresión respiratoria.</a:t>
            </a:r>
          </a:p>
          <a:p>
            <a:pPr marL="541338" indent="0">
              <a:buNone/>
            </a:pPr>
            <a:r>
              <a:rPr lang="es-ES" dirty="0"/>
              <a:t>- En casos más graves, </a:t>
            </a:r>
            <a:r>
              <a:rPr lang="es-ES" dirty="0" err="1"/>
              <a:t>olanzapina</a:t>
            </a:r>
            <a:r>
              <a:rPr lang="es-ES" dirty="0"/>
              <a:t> 5-10 mg VO o IM.</a:t>
            </a:r>
          </a:p>
        </p:txBody>
      </p:sp>
    </p:spTree>
    <p:extLst>
      <p:ext uri="{BB962C8B-B14F-4D97-AF65-F5344CB8AC3E}">
        <p14:creationId xmlns:p14="http://schemas.microsoft.com/office/powerpoint/2010/main" val="19078080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253D2CC-CE1B-0648-972F-666794BF7F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b="1" dirty="0">
                <a:ea typeface="ＭＳ Ｐゴシック" pitchFamily="34" charset="-128"/>
              </a:rPr>
              <a:t>6.</a:t>
            </a:r>
            <a:r>
              <a:rPr lang="es-ES" sz="3600" b="1" dirty="0">
                <a:ea typeface="ＭＳ Ｐゴシック" pitchFamily="34" charset="-128"/>
              </a:rPr>
              <a:t>2</a:t>
            </a:r>
            <a:r>
              <a:rPr lang="es-ES" b="1" dirty="0">
                <a:ea typeface="ＭＳ Ｐゴシック" pitchFamily="34" charset="-128"/>
              </a:rPr>
              <a:t>. Contención farmacológica.</a:t>
            </a:r>
            <a:br>
              <a:rPr lang="es-ES" b="1" dirty="0">
                <a:ea typeface="ＭＳ Ｐゴシック" pitchFamily="34" charset="-128"/>
              </a:rPr>
            </a:br>
            <a:r>
              <a:rPr lang="es-ES" sz="4000" b="1" dirty="0">
                <a:solidFill>
                  <a:srgbClr val="FF0000"/>
                </a:solidFill>
                <a:ea typeface="ＭＳ Ｐゴシック" pitchFamily="34" charset="-128"/>
              </a:rPr>
              <a:t>Agitación no orgánica.</a:t>
            </a:r>
            <a:endParaRPr lang="es-ES_tradnl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8DCC0FA-3CFB-414B-85C5-C6F7295622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514350" indent="-514350">
              <a:buFont typeface="+mj-lt"/>
              <a:buAutoNum type="arabicPeriod" startAt="2"/>
            </a:pPr>
            <a:r>
              <a:rPr lang="es-ES" b="1" u="sng" dirty="0"/>
              <a:t>Agitación psicótica</a:t>
            </a:r>
            <a:r>
              <a:rPr lang="es-ES" dirty="0"/>
              <a:t>: </a:t>
            </a:r>
          </a:p>
          <a:p>
            <a:pPr>
              <a:buFontTx/>
              <a:buChar char="-"/>
            </a:pPr>
            <a:r>
              <a:rPr lang="es-ES" dirty="0"/>
              <a:t>Deben emplearse neurolépticos </a:t>
            </a:r>
            <a:r>
              <a:rPr lang="es-ES" u="sng" dirty="0"/>
              <a:t>incisivos</a:t>
            </a:r>
            <a:r>
              <a:rPr lang="es-ES" dirty="0"/>
              <a:t> a dosis elevadas (2 ampollas de </a:t>
            </a:r>
            <a:r>
              <a:rPr lang="es-ES" u="sng" dirty="0">
                <a:solidFill>
                  <a:srgbClr val="FF0000"/>
                </a:solidFill>
              </a:rPr>
              <a:t>Haloperidol</a:t>
            </a:r>
            <a:r>
              <a:rPr lang="es-ES" dirty="0"/>
              <a:t> como dosis de inicio) acompañados de benzodiacepinas (50 mg de </a:t>
            </a:r>
            <a:r>
              <a:rPr lang="es-ES" u="sng" dirty="0" err="1">
                <a:solidFill>
                  <a:srgbClr val="FF0000"/>
                </a:solidFill>
              </a:rPr>
              <a:t>cloracepato</a:t>
            </a:r>
            <a:r>
              <a:rPr lang="es-ES" u="sng" dirty="0">
                <a:solidFill>
                  <a:srgbClr val="FF0000"/>
                </a:solidFill>
              </a:rPr>
              <a:t> </a:t>
            </a:r>
            <a:r>
              <a:rPr lang="es-ES" u="sng" dirty="0" err="1">
                <a:solidFill>
                  <a:srgbClr val="FF0000"/>
                </a:solidFill>
              </a:rPr>
              <a:t>dipotásico</a:t>
            </a:r>
            <a:r>
              <a:rPr lang="es-ES" dirty="0"/>
              <a:t> o 10 mg de </a:t>
            </a:r>
            <a:r>
              <a:rPr lang="es-ES" u="sng" dirty="0" err="1">
                <a:solidFill>
                  <a:srgbClr val="FF0000"/>
                </a:solidFill>
              </a:rPr>
              <a:t>diazepam</a:t>
            </a:r>
            <a:r>
              <a:rPr lang="es-ES" dirty="0"/>
              <a:t>) y en función de la intensidad añadir 25 mg de </a:t>
            </a:r>
            <a:r>
              <a:rPr lang="es-ES" u="sng" dirty="0" err="1">
                <a:solidFill>
                  <a:srgbClr val="FF0000"/>
                </a:solidFill>
              </a:rPr>
              <a:t>levomepromacina</a:t>
            </a:r>
            <a:r>
              <a:rPr lang="es-ES" dirty="0"/>
              <a:t> (1 </a:t>
            </a:r>
            <a:r>
              <a:rPr lang="es-ES" dirty="0" err="1"/>
              <a:t>amp</a:t>
            </a:r>
            <a:r>
              <a:rPr lang="es-ES" dirty="0"/>
              <a:t>. </a:t>
            </a:r>
            <a:r>
              <a:rPr lang="es-ES" dirty="0" err="1"/>
              <a:t>Sinogan</a:t>
            </a:r>
            <a:r>
              <a:rPr lang="es-ES" dirty="0"/>
              <a:t>®). </a:t>
            </a:r>
          </a:p>
          <a:p>
            <a:pPr>
              <a:buFontTx/>
              <a:buChar char="-"/>
            </a:pPr>
            <a:endParaRPr lang="es-ES" dirty="0"/>
          </a:p>
          <a:p>
            <a:pPr>
              <a:buFontTx/>
              <a:buChar char="-"/>
            </a:pPr>
            <a:r>
              <a:rPr lang="es-ES" dirty="0"/>
              <a:t>El efecto máximo de estos últimos se alcanza a las 4-5 horas por lo que no debemos repetir la dosis. Sí se puede repetir la del Haloperidol a los 45 minutos. </a:t>
            </a:r>
          </a:p>
          <a:p>
            <a:pPr>
              <a:buFontTx/>
              <a:buChar char="-"/>
            </a:pPr>
            <a:endParaRPr lang="es-ES" dirty="0"/>
          </a:p>
          <a:p>
            <a:pPr>
              <a:buFontTx/>
              <a:buChar char="-"/>
            </a:pPr>
            <a:r>
              <a:rPr lang="es-ES" dirty="0"/>
              <a:t>También puede optarse por antipsicóticos atípicos: </a:t>
            </a:r>
          </a:p>
        </p:txBody>
      </p:sp>
    </p:spTree>
    <p:extLst>
      <p:ext uri="{BB962C8B-B14F-4D97-AF65-F5344CB8AC3E}">
        <p14:creationId xmlns:p14="http://schemas.microsoft.com/office/powerpoint/2010/main" val="173532678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B427EC43-C107-274A-9F98-BE02EEA6C4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b="1" dirty="0">
                <a:ea typeface="ＭＳ Ｐゴシック" pitchFamily="34" charset="-128"/>
              </a:rPr>
              <a:t>6.</a:t>
            </a:r>
            <a:r>
              <a:rPr lang="es-ES" sz="3600" b="1" dirty="0">
                <a:ea typeface="ＭＳ Ｐゴシック" pitchFamily="34" charset="-128"/>
              </a:rPr>
              <a:t>2</a:t>
            </a:r>
            <a:r>
              <a:rPr lang="es-ES" b="1" dirty="0">
                <a:ea typeface="ＭＳ Ｐゴシック" pitchFamily="34" charset="-128"/>
              </a:rPr>
              <a:t>. Contención farmacológica.</a:t>
            </a:r>
            <a:br>
              <a:rPr lang="es-ES" b="1" dirty="0">
                <a:ea typeface="ＭＳ Ｐゴシック" pitchFamily="34" charset="-128"/>
              </a:rPr>
            </a:br>
            <a:r>
              <a:rPr lang="es-ES" sz="4000" b="1" dirty="0">
                <a:solidFill>
                  <a:srgbClr val="FF0000"/>
                </a:solidFill>
                <a:ea typeface="ＭＳ Ｐゴシック" pitchFamily="34" charset="-128"/>
              </a:rPr>
              <a:t>Agitación no orgánica.</a:t>
            </a:r>
            <a:endParaRPr lang="es-ES_tradnl" dirty="0"/>
          </a:p>
        </p:txBody>
      </p:sp>
      <p:sp>
        <p:nvSpPr>
          <p:cNvPr id="50178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r">
              <a:spcBef>
                <a:spcPts val="600"/>
              </a:spcBef>
              <a:spcAft>
                <a:spcPts val="600"/>
              </a:spcAft>
              <a:buNone/>
            </a:pPr>
            <a:r>
              <a:rPr lang="es-ES" sz="1600" dirty="0">
                <a:latin typeface="Arial" charset="0"/>
                <a:cs typeface="Arial" charset="0"/>
              </a:rPr>
              <a:t>AP ATÍPICOS…    solos o en combinación con </a:t>
            </a:r>
            <a:r>
              <a:rPr lang="es-ES" sz="1600" dirty="0" err="1">
                <a:latin typeface="Arial" charset="0"/>
                <a:cs typeface="Arial" charset="0"/>
              </a:rPr>
              <a:t>bzds</a:t>
            </a:r>
            <a:r>
              <a:rPr lang="es-ES" sz="1600" dirty="0">
                <a:latin typeface="Arial" charset="0"/>
                <a:cs typeface="Arial" charset="0"/>
              </a:rPr>
              <a:t>. Tb son de primera elección.</a:t>
            </a:r>
          </a:p>
          <a:p>
            <a:pPr algn="r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es-ES" sz="1600" dirty="0">
              <a:latin typeface="Arial" charset="0"/>
              <a:cs typeface="Arial" charset="0"/>
            </a:endParaRPr>
          </a:p>
        </p:txBody>
      </p:sp>
      <p:sp>
        <p:nvSpPr>
          <p:cNvPr id="50179" name="3 Marcador de número de diapositiva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C727BB08-314B-4405-BAA5-4D9DEDB56528}" type="slidenum">
              <a:rPr lang="es-ES" sz="1200">
                <a:solidFill>
                  <a:srgbClr val="7E9632"/>
                </a:solidFill>
              </a:rPr>
              <a:pPr eaLnBrk="1" hangingPunct="1"/>
              <a:t>29</a:t>
            </a:fld>
            <a:endParaRPr lang="es-ES" sz="1200">
              <a:solidFill>
                <a:srgbClr val="7E9632"/>
              </a:solidFill>
            </a:endParaRPr>
          </a:p>
        </p:txBody>
      </p:sp>
      <p:sp>
        <p:nvSpPr>
          <p:cNvPr id="50184" name="7 Rectángulo"/>
          <p:cNvSpPr>
            <a:spLocks noChangeArrowheads="1"/>
          </p:cNvSpPr>
          <p:nvPr/>
        </p:nvSpPr>
        <p:spPr bwMode="auto">
          <a:xfrm>
            <a:off x="2063750" y="5407026"/>
            <a:ext cx="8135938" cy="830263"/>
          </a:xfrm>
          <a:prstGeom prst="rect">
            <a:avLst/>
          </a:prstGeom>
          <a:solidFill>
            <a:srgbClr val="D6009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es-ES" sz="1600" dirty="0">
                <a:solidFill>
                  <a:schemeClr val="bg1"/>
                </a:solidFill>
              </a:rPr>
              <a:t>Son tan efectivos como el haloperidol, no producen </a:t>
            </a:r>
            <a:r>
              <a:rPr lang="es-ES" sz="1600" dirty="0" err="1">
                <a:solidFill>
                  <a:schemeClr val="bg1"/>
                </a:solidFill>
              </a:rPr>
              <a:t>sobresedación</a:t>
            </a:r>
            <a:r>
              <a:rPr lang="es-ES" sz="1600" dirty="0">
                <a:solidFill>
                  <a:schemeClr val="bg1"/>
                </a:solidFill>
              </a:rPr>
              <a:t> y son mejor tolerados en pacientes con esquizofrenia, </a:t>
            </a:r>
            <a:r>
              <a:rPr lang="es-ES" sz="1600" dirty="0" err="1">
                <a:solidFill>
                  <a:schemeClr val="bg1"/>
                </a:solidFill>
              </a:rPr>
              <a:t>tr</a:t>
            </a:r>
            <a:r>
              <a:rPr lang="es-ES" sz="1600" dirty="0">
                <a:solidFill>
                  <a:schemeClr val="bg1"/>
                </a:solidFill>
              </a:rPr>
              <a:t> </a:t>
            </a:r>
            <a:r>
              <a:rPr lang="es-ES" sz="1600" dirty="0" err="1">
                <a:solidFill>
                  <a:schemeClr val="bg1"/>
                </a:solidFill>
              </a:rPr>
              <a:t>esquizofreniformes</a:t>
            </a:r>
            <a:r>
              <a:rPr lang="es-ES" sz="1600" dirty="0">
                <a:solidFill>
                  <a:schemeClr val="bg1"/>
                </a:solidFill>
              </a:rPr>
              <a:t>, </a:t>
            </a:r>
            <a:r>
              <a:rPr lang="es-ES" sz="1600" dirty="0" err="1">
                <a:solidFill>
                  <a:schemeClr val="bg1"/>
                </a:solidFill>
              </a:rPr>
              <a:t>tr</a:t>
            </a:r>
            <a:r>
              <a:rPr lang="es-ES" sz="1600" dirty="0">
                <a:solidFill>
                  <a:schemeClr val="bg1"/>
                </a:solidFill>
              </a:rPr>
              <a:t>. </a:t>
            </a:r>
            <a:r>
              <a:rPr lang="es-ES" sz="1600" dirty="0" err="1">
                <a:solidFill>
                  <a:schemeClr val="bg1"/>
                </a:solidFill>
              </a:rPr>
              <a:t>Esquizoafectivos</a:t>
            </a:r>
            <a:r>
              <a:rPr lang="es-ES" sz="1600" dirty="0">
                <a:solidFill>
                  <a:schemeClr val="bg1"/>
                </a:solidFill>
              </a:rPr>
              <a:t>, fases maniacas y mixtas de </a:t>
            </a:r>
            <a:r>
              <a:rPr lang="es-ES" sz="1600" dirty="0" err="1">
                <a:solidFill>
                  <a:schemeClr val="bg1"/>
                </a:solidFill>
              </a:rPr>
              <a:t>tr</a:t>
            </a:r>
            <a:r>
              <a:rPr lang="es-ES" sz="1600" dirty="0">
                <a:solidFill>
                  <a:schemeClr val="bg1"/>
                </a:solidFill>
              </a:rPr>
              <a:t>. Bipolares.</a:t>
            </a:r>
          </a:p>
        </p:txBody>
      </p:sp>
      <p:pic>
        <p:nvPicPr>
          <p:cNvPr id="50185" name="Picture 2" descr="C:\Documents and Settings\mgarater\Escritorio\Banco imágenes Carmen\flecha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4113" y="2636839"/>
            <a:ext cx="2519362" cy="2338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0186" name="11 Rectángulo"/>
          <p:cNvSpPr>
            <a:spLocks noChangeArrowheads="1"/>
          </p:cNvSpPr>
          <p:nvPr/>
        </p:nvSpPr>
        <p:spPr bwMode="auto">
          <a:xfrm>
            <a:off x="5159376" y="3182938"/>
            <a:ext cx="208121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s-ES_tradnl" sz="2400" dirty="0" err="1"/>
              <a:t>risperidona</a:t>
            </a:r>
            <a:endParaRPr lang="en-US" sz="2400" dirty="0"/>
          </a:p>
        </p:txBody>
      </p:sp>
      <p:sp>
        <p:nvSpPr>
          <p:cNvPr id="50187" name="12 Rectángulo"/>
          <p:cNvSpPr>
            <a:spLocks noChangeArrowheads="1"/>
          </p:cNvSpPr>
          <p:nvPr/>
        </p:nvSpPr>
        <p:spPr bwMode="auto">
          <a:xfrm>
            <a:off x="5167313" y="3895726"/>
            <a:ext cx="288131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s-ES_tradnl" sz="2400" dirty="0" err="1"/>
              <a:t>ziprasidona</a:t>
            </a:r>
            <a:endParaRPr lang="en-US" sz="2400" dirty="0"/>
          </a:p>
        </p:txBody>
      </p:sp>
      <p:sp>
        <p:nvSpPr>
          <p:cNvPr id="50188" name="13 Rectángulo"/>
          <p:cNvSpPr>
            <a:spLocks noChangeArrowheads="1"/>
          </p:cNvSpPr>
          <p:nvPr/>
        </p:nvSpPr>
        <p:spPr bwMode="auto">
          <a:xfrm>
            <a:off x="7008814" y="4191001"/>
            <a:ext cx="152310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s-ES_tradnl" sz="2400" dirty="0" err="1"/>
              <a:t>quetiapina</a:t>
            </a:r>
            <a:endParaRPr lang="en-US" sz="2400" dirty="0"/>
          </a:p>
        </p:txBody>
      </p:sp>
      <p:sp>
        <p:nvSpPr>
          <p:cNvPr id="50189" name="14 Rectángulo"/>
          <p:cNvSpPr>
            <a:spLocks noChangeArrowheads="1"/>
          </p:cNvSpPr>
          <p:nvPr/>
        </p:nvSpPr>
        <p:spPr bwMode="auto">
          <a:xfrm>
            <a:off x="7313614" y="3398838"/>
            <a:ext cx="175445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s-ES_tradnl" sz="2800" dirty="0" err="1"/>
              <a:t>olanzapina</a:t>
            </a:r>
            <a:endParaRPr lang="en-US" sz="2800" dirty="0"/>
          </a:p>
        </p:txBody>
      </p:sp>
      <p:sp>
        <p:nvSpPr>
          <p:cNvPr id="50190" name="15 Rectángulo"/>
          <p:cNvSpPr>
            <a:spLocks noChangeArrowheads="1"/>
          </p:cNvSpPr>
          <p:nvPr/>
        </p:nvSpPr>
        <p:spPr bwMode="auto">
          <a:xfrm>
            <a:off x="6953251" y="2714626"/>
            <a:ext cx="3103563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s-ES_tradnl" sz="2800" dirty="0" err="1"/>
              <a:t>aripripazol</a:t>
            </a:r>
            <a:endParaRPr lang="en-US" sz="2800" dirty="0"/>
          </a:p>
        </p:txBody>
      </p:sp>
      <p:sp>
        <p:nvSpPr>
          <p:cNvPr id="50191" name="16 Rectángulo"/>
          <p:cNvSpPr>
            <a:spLocks noChangeArrowheads="1"/>
          </p:cNvSpPr>
          <p:nvPr/>
        </p:nvSpPr>
        <p:spPr bwMode="auto">
          <a:xfrm>
            <a:off x="1919289" y="2298700"/>
            <a:ext cx="6408737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s-ES" sz="1600" dirty="0">
                <a:cs typeface="Arial" charset="0"/>
              </a:rPr>
              <a:t>En la actualidad, los antipsicóticos atípicos como..</a:t>
            </a:r>
          </a:p>
        </p:txBody>
      </p:sp>
    </p:spTree>
    <p:extLst>
      <p:ext uri="{BB962C8B-B14F-4D97-AF65-F5344CB8AC3E}">
        <p14:creationId xmlns:p14="http://schemas.microsoft.com/office/powerpoint/2010/main" val="81742599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616D2805-5BDC-B04A-81F2-8077483973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b="1" dirty="0">
                <a:ea typeface="ＭＳ Ｐゴシック" pitchFamily="34" charset="-128"/>
              </a:rPr>
              <a:t>6.</a:t>
            </a:r>
            <a:r>
              <a:rPr lang="es-ES" sz="3600" b="1" dirty="0">
                <a:ea typeface="ＭＳ Ｐゴシック" pitchFamily="34" charset="-128"/>
              </a:rPr>
              <a:t>2</a:t>
            </a:r>
            <a:r>
              <a:rPr lang="es-ES" b="1" dirty="0">
                <a:ea typeface="ＭＳ Ｐゴシック" pitchFamily="34" charset="-128"/>
              </a:rPr>
              <a:t>. Contención farmacológica.</a:t>
            </a:r>
            <a:br>
              <a:rPr lang="es-ES" b="1" dirty="0">
                <a:ea typeface="ＭＳ Ｐゴシック" pitchFamily="34" charset="-128"/>
              </a:rPr>
            </a:br>
            <a:r>
              <a:rPr lang="es-ES" sz="4000" b="1" dirty="0">
                <a:solidFill>
                  <a:srgbClr val="FF0000"/>
                </a:solidFill>
                <a:ea typeface="ＭＳ Ｐゴシック" pitchFamily="34" charset="-128"/>
              </a:rPr>
              <a:t>Agitación no orgánica.</a:t>
            </a:r>
            <a:endParaRPr lang="es-ES_tradnl" dirty="0"/>
          </a:p>
        </p:txBody>
      </p:sp>
      <p:sp>
        <p:nvSpPr>
          <p:cNvPr id="5" name="Marcador de contenido 4">
            <a:extLst>
              <a:ext uri="{FF2B5EF4-FFF2-40B4-BE49-F238E27FC236}">
                <a16:creationId xmlns:a16="http://schemas.microsoft.com/office/drawing/2014/main" id="{2717ABBC-75B9-954F-B4EC-AA93CC231E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4488" lvl="2" indent="-177800" algn="just"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  <a:buFont typeface="Tahoma" charset="0"/>
              <a:buChar char="­"/>
            </a:pPr>
            <a:r>
              <a:rPr lang="es-ES" sz="1600" dirty="0">
                <a:cs typeface="Arial" charset="0"/>
              </a:rPr>
              <a:t>A veces hay que usar la </a:t>
            </a:r>
            <a:r>
              <a:rPr lang="es-ES" sz="1600" b="1" dirty="0">
                <a:cs typeface="Arial" charset="0"/>
              </a:rPr>
              <a:t>vía </a:t>
            </a:r>
            <a:r>
              <a:rPr lang="es-ES" sz="1600" b="1" dirty="0" err="1">
                <a:cs typeface="Arial" charset="0"/>
              </a:rPr>
              <a:t>i.m</a:t>
            </a:r>
            <a:r>
              <a:rPr lang="es-ES" sz="1600" b="1" dirty="0">
                <a:cs typeface="Arial" charset="0"/>
              </a:rPr>
              <a:t>.</a:t>
            </a:r>
            <a:r>
              <a:rPr lang="es-ES" sz="1600" dirty="0">
                <a:cs typeface="Arial" charset="0"/>
              </a:rPr>
              <a:t> que facilita la transición a la vía oral</a:t>
            </a:r>
            <a:r>
              <a:rPr lang="es-ES" sz="1600" b="1" dirty="0">
                <a:solidFill>
                  <a:srgbClr val="D60093"/>
                </a:solidFill>
                <a:cs typeface="Arial" charset="0"/>
              </a:rPr>
              <a:t> </a:t>
            </a:r>
          </a:p>
          <a:p>
            <a:pPr marL="344488" lvl="2" indent="-177800" algn="just"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  <a:buFont typeface="Tahoma" charset="0"/>
              <a:buChar char="­"/>
            </a:pPr>
            <a:endParaRPr lang="es-ES" sz="1600" dirty="0">
              <a:cs typeface="Arial" charset="0"/>
            </a:endParaRPr>
          </a:p>
          <a:p>
            <a:pPr marL="801688" lvl="3" indent="-177800" algn="just"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  <a:buFontTx/>
              <a:buChar char="•"/>
            </a:pPr>
            <a:r>
              <a:rPr lang="es-ES" sz="1600" b="1" dirty="0" err="1">
                <a:solidFill>
                  <a:srgbClr val="FF0000"/>
                </a:solidFill>
                <a:cs typeface="Arial" charset="0"/>
              </a:rPr>
              <a:t>Aripiprazol</a:t>
            </a:r>
            <a:r>
              <a:rPr lang="es-ES" sz="1600" b="1" dirty="0">
                <a:solidFill>
                  <a:srgbClr val="FF0000"/>
                </a:solidFill>
                <a:cs typeface="Arial" charset="0"/>
              </a:rPr>
              <a:t>: </a:t>
            </a:r>
            <a:r>
              <a:rPr lang="es-ES_tradnl" sz="1600" dirty="0"/>
              <a:t>Dosis inicial recomendada </a:t>
            </a:r>
            <a:r>
              <a:rPr lang="es-ES_tradnl" sz="1600" dirty="0">
                <a:sym typeface="Wingdings" charset="2"/>
              </a:rPr>
              <a:t></a:t>
            </a:r>
            <a:r>
              <a:rPr lang="es-ES_tradnl" sz="1600" dirty="0"/>
              <a:t> 9,75 mg, administrada como inyección única. </a:t>
            </a:r>
            <a:r>
              <a:rPr lang="es-ES" sz="1600" dirty="0"/>
              <a:t>Se puede repetir a las 2 horas. Asociado a una BZD obtienes algo de sedación.</a:t>
            </a:r>
          </a:p>
          <a:p>
            <a:pPr marL="623888" lvl="3" indent="0"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es-ES" sz="1600" i="1" dirty="0">
                <a:cs typeface="Arial" charset="0"/>
              </a:rPr>
              <a:t>	(En uso ORAL 10 mg. de inicio. Máximo 30 mg/día. Útil en asociación con litio y </a:t>
            </a:r>
            <a:r>
              <a:rPr lang="es-ES" sz="1600" i="1" dirty="0" err="1">
                <a:cs typeface="Arial" charset="0"/>
              </a:rPr>
              <a:t>valproico</a:t>
            </a:r>
            <a:r>
              <a:rPr lang="es-ES" sz="1600" i="1" dirty="0">
                <a:cs typeface="Arial" charset="0"/>
              </a:rPr>
              <a:t> en </a:t>
            </a:r>
            <a:r>
              <a:rPr lang="es-ES" sz="1600" i="1" dirty="0" err="1">
                <a:cs typeface="Arial" charset="0"/>
              </a:rPr>
              <a:t>ep</a:t>
            </a:r>
            <a:r>
              <a:rPr lang="es-ES" sz="1600" i="1" dirty="0">
                <a:cs typeface="Arial" charset="0"/>
              </a:rPr>
              <a:t>. Maníacos y 	psicóticos) </a:t>
            </a:r>
          </a:p>
          <a:p>
            <a:pPr marL="801688" lvl="3" indent="-177800" algn="just">
              <a:spcBef>
                <a:spcPts val="600"/>
              </a:spcBef>
              <a:spcAft>
                <a:spcPts val="600"/>
              </a:spcAft>
              <a:buFontTx/>
              <a:buChar char="•"/>
            </a:pPr>
            <a:r>
              <a:rPr lang="es-ES" sz="1600" b="1" dirty="0" err="1">
                <a:solidFill>
                  <a:srgbClr val="FF0000"/>
                </a:solidFill>
                <a:cs typeface="Arial" charset="0"/>
              </a:rPr>
              <a:t>Olanzapina</a:t>
            </a:r>
            <a:r>
              <a:rPr lang="es-ES" sz="1600" dirty="0">
                <a:solidFill>
                  <a:srgbClr val="FF0000"/>
                </a:solidFill>
                <a:cs typeface="Arial" charset="0"/>
              </a:rPr>
              <a:t>: </a:t>
            </a:r>
            <a:r>
              <a:rPr lang="es-ES" sz="1600" dirty="0">
                <a:cs typeface="Arial" charset="0"/>
              </a:rPr>
              <a:t>dosis inicial 10 mg.. Segunda inyección de 5-10 mg, dos horas después de la primera. Dosis máxima 20 mg. Se puede asociar a una BZD aunque…</a:t>
            </a:r>
          </a:p>
          <a:p>
            <a:pPr marL="623888" lvl="3" indent="0" algn="just"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  <a:buNone/>
            </a:pPr>
            <a:r>
              <a:rPr lang="es-ES" sz="1600" i="1" dirty="0">
                <a:cs typeface="Arial" charset="0"/>
              </a:rPr>
              <a:t>	(En uso ORAL, 20 mg .dosis de inicio para </a:t>
            </a:r>
            <a:r>
              <a:rPr lang="es-ES" sz="1600" i="1" dirty="0" err="1">
                <a:cs typeface="Arial" charset="0"/>
              </a:rPr>
              <a:t>ep</a:t>
            </a:r>
            <a:r>
              <a:rPr lang="es-ES" sz="1600" i="1" dirty="0">
                <a:cs typeface="Arial" charset="0"/>
              </a:rPr>
              <a:t>. Maníacos y psicóticos)</a:t>
            </a:r>
            <a:r>
              <a:rPr lang="es-ES" sz="1600" b="1" i="1" dirty="0">
                <a:solidFill>
                  <a:srgbClr val="D60093"/>
                </a:solidFill>
                <a:cs typeface="Arial" charset="0"/>
              </a:rPr>
              <a:t> </a:t>
            </a:r>
          </a:p>
          <a:p>
            <a:pPr marL="801688" lvl="3" indent="-177800" algn="just"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  <a:buFontTx/>
              <a:buChar char="•"/>
            </a:pPr>
            <a:r>
              <a:rPr lang="es-ES" sz="1600" b="1" dirty="0" err="1">
                <a:solidFill>
                  <a:srgbClr val="FF0000"/>
                </a:solidFill>
                <a:cs typeface="Arial" charset="0"/>
              </a:rPr>
              <a:t>Ziprasidona</a:t>
            </a:r>
            <a:r>
              <a:rPr lang="es-ES" sz="1600" b="1" dirty="0">
                <a:solidFill>
                  <a:srgbClr val="D60093"/>
                </a:solidFill>
                <a:cs typeface="Arial" charset="0"/>
              </a:rPr>
              <a:t> </a:t>
            </a:r>
            <a:r>
              <a:rPr lang="es-ES" sz="1600" dirty="0">
                <a:cs typeface="Arial" charset="0"/>
              </a:rPr>
              <a:t>La dosis recomendada para la vía intramuscular es de 10 mg, administrada a demanda hasta una dosis máxima de 40 mg. al día.</a:t>
            </a:r>
          </a:p>
          <a:p>
            <a:pPr marL="801688" lvl="3" indent="-177800" algn="just"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  <a:buFontTx/>
              <a:buChar char="•"/>
            </a:pPr>
            <a:r>
              <a:rPr lang="es-ES" sz="1600" b="1" dirty="0" err="1">
                <a:solidFill>
                  <a:srgbClr val="FF0000"/>
                </a:solidFill>
                <a:cs typeface="Arial" charset="0"/>
              </a:rPr>
              <a:t>Zuclopentixol</a:t>
            </a:r>
            <a:r>
              <a:rPr lang="es-ES" sz="1600" b="1" dirty="0">
                <a:solidFill>
                  <a:srgbClr val="FF0000"/>
                </a:solidFill>
                <a:cs typeface="Arial" charset="0"/>
              </a:rPr>
              <a:t> </a:t>
            </a:r>
            <a:r>
              <a:rPr lang="es-ES" sz="1600" b="1" dirty="0" err="1">
                <a:solidFill>
                  <a:srgbClr val="FF0000"/>
                </a:solidFill>
                <a:cs typeface="Arial" charset="0"/>
              </a:rPr>
              <a:t>acufase</a:t>
            </a:r>
            <a:r>
              <a:rPr lang="es-ES" sz="1600" b="1" dirty="0">
                <a:solidFill>
                  <a:srgbClr val="FF0000"/>
                </a:solidFill>
                <a:cs typeface="Arial" charset="0"/>
              </a:rPr>
              <a:t>: </a:t>
            </a:r>
            <a:r>
              <a:rPr lang="es-ES" sz="1600" dirty="0">
                <a:cs typeface="Arial" charset="0"/>
              </a:rPr>
              <a:t>50 a 150 mg (1-3 </a:t>
            </a:r>
            <a:r>
              <a:rPr lang="es-ES" sz="1600" dirty="0" err="1">
                <a:cs typeface="Arial" charset="0"/>
              </a:rPr>
              <a:t>amp</a:t>
            </a:r>
            <a:r>
              <a:rPr lang="es-ES" sz="1600" dirty="0">
                <a:cs typeface="Arial" charset="0"/>
              </a:rPr>
              <a:t>) cada 48/72 horas.</a:t>
            </a:r>
          </a:p>
          <a:p>
            <a:pPr marL="801688" lvl="3" indent="-177800" algn="just"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  <a:buFontTx/>
              <a:buChar char="•"/>
            </a:pPr>
            <a:r>
              <a:rPr lang="es-ES" sz="1600" b="1" dirty="0" err="1">
                <a:solidFill>
                  <a:srgbClr val="FF0000"/>
                </a:solidFill>
                <a:cs typeface="Times New Roman" pitchFamily="18" charset="0"/>
              </a:rPr>
              <a:t>Tiaprida</a:t>
            </a:r>
            <a:r>
              <a:rPr lang="es-ES" sz="1600" dirty="0">
                <a:cs typeface="Times New Roman" pitchFamily="18" charset="0"/>
              </a:rPr>
              <a:t> (100-200 mg oral, </a:t>
            </a:r>
            <a:r>
              <a:rPr lang="es-ES" sz="1600" dirty="0" err="1">
                <a:cs typeface="Times New Roman" pitchFamily="18" charset="0"/>
              </a:rPr>
              <a:t>im</a:t>
            </a:r>
            <a:r>
              <a:rPr lang="es-ES" sz="1600" dirty="0">
                <a:cs typeface="Times New Roman" pitchFamily="18" charset="0"/>
              </a:rPr>
              <a:t> o iv ).</a:t>
            </a:r>
          </a:p>
          <a:p>
            <a:pPr marL="801688" lvl="3" indent="-177800" algn="just"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  <a:buFontTx/>
              <a:buChar char="•"/>
            </a:pPr>
            <a:endParaRPr lang="es-ES" sz="1600" dirty="0">
              <a:cs typeface="Arial" charset="0"/>
            </a:endParaRPr>
          </a:p>
        </p:txBody>
      </p:sp>
      <p:sp>
        <p:nvSpPr>
          <p:cNvPr id="54274" name="3 Marcador de número de diapositiva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74900B6C-7961-4211-8F2C-997E7B071017}" type="slidenum">
              <a:rPr lang="es-ES" sz="1200">
                <a:solidFill>
                  <a:srgbClr val="7E9632"/>
                </a:solidFill>
              </a:rPr>
              <a:pPr eaLnBrk="1" hangingPunct="1"/>
              <a:t>30</a:t>
            </a:fld>
            <a:endParaRPr lang="es-ES" sz="1200">
              <a:solidFill>
                <a:srgbClr val="7E963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225116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11 Rectángulo"/>
          <p:cNvSpPr/>
          <p:nvPr/>
        </p:nvSpPr>
        <p:spPr>
          <a:xfrm>
            <a:off x="563301" y="2101459"/>
            <a:ext cx="11065397" cy="379967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/>
          </a:p>
        </p:txBody>
      </p:sp>
      <p:sp>
        <p:nvSpPr>
          <p:cNvPr id="6246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b="1" dirty="0">
                <a:solidFill>
                  <a:prstClr val="black"/>
                </a:solidFill>
                <a:ea typeface="ＭＳ Ｐゴシック" pitchFamily="34" charset="-128"/>
              </a:rPr>
              <a:t>6.</a:t>
            </a:r>
            <a:r>
              <a:rPr lang="es-ES" sz="3600" b="1" dirty="0">
                <a:solidFill>
                  <a:prstClr val="black"/>
                </a:solidFill>
                <a:ea typeface="ＭＳ Ｐゴシック" pitchFamily="34" charset="-128"/>
              </a:rPr>
              <a:t>2</a:t>
            </a:r>
            <a:r>
              <a:rPr lang="es-ES" b="1" dirty="0">
                <a:solidFill>
                  <a:prstClr val="black"/>
                </a:solidFill>
                <a:ea typeface="ＭＳ Ｐゴシック" pitchFamily="34" charset="-128"/>
              </a:rPr>
              <a:t>. Contención farmacológica.</a:t>
            </a:r>
            <a:br>
              <a:rPr lang="es-ES" b="1" dirty="0">
                <a:solidFill>
                  <a:prstClr val="black"/>
                </a:solidFill>
                <a:ea typeface="ＭＳ Ｐゴシック" pitchFamily="34" charset="-128"/>
              </a:rPr>
            </a:br>
            <a:r>
              <a:rPr lang="es-ES" sz="4000" b="1" dirty="0">
                <a:solidFill>
                  <a:srgbClr val="FF0000"/>
                </a:solidFill>
                <a:ea typeface="ＭＳ Ｐゴシック" pitchFamily="34" charset="-128"/>
              </a:rPr>
              <a:t>Agitación no orgánica.</a:t>
            </a:r>
            <a:endParaRPr lang="es-ES" sz="1800" b="1" dirty="0">
              <a:latin typeface="Arial" charset="0"/>
              <a:cs typeface="Arial" charset="0"/>
            </a:endParaRPr>
          </a:p>
        </p:txBody>
      </p:sp>
      <p:sp>
        <p:nvSpPr>
          <p:cNvPr id="62468" name="Rectangle 3"/>
          <p:cNvSpPr>
            <a:spLocks noGrp="1" noChangeArrowheads="1"/>
          </p:cNvSpPr>
          <p:nvPr>
            <p:ph idx="1"/>
          </p:nvPr>
        </p:nvSpPr>
        <p:spPr>
          <a:xfrm>
            <a:off x="838200" y="1825625"/>
            <a:ext cx="5257800" cy="4351338"/>
          </a:xfrm>
        </p:spPr>
        <p:txBody>
          <a:bodyPr>
            <a:norm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  <a:buNone/>
            </a:pPr>
            <a:endParaRPr lang="es-ES" sz="1600" dirty="0">
              <a:latin typeface="Arial" charset="0"/>
              <a:cs typeface="Arial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endParaRPr lang="es-ES" sz="1400" b="1" i="1" dirty="0">
              <a:latin typeface="Arial" charset="0"/>
              <a:cs typeface="Arial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es-ES" sz="1400" b="1" i="1" dirty="0">
                <a:latin typeface="Arial" charset="0"/>
                <a:cs typeface="Arial" charset="0"/>
              </a:rPr>
              <a:t>Si no acepta </a:t>
            </a:r>
            <a:r>
              <a:rPr lang="es-ES" sz="1400" b="1" i="1" dirty="0" err="1">
                <a:latin typeface="Arial" charset="0"/>
                <a:cs typeface="Arial" charset="0"/>
              </a:rPr>
              <a:t>tto</a:t>
            </a:r>
            <a:r>
              <a:rPr lang="es-ES" sz="1400" b="1" i="1" dirty="0">
                <a:latin typeface="Arial" charset="0"/>
                <a:cs typeface="Arial" charset="0"/>
              </a:rPr>
              <a:t> oral o la agitación es importante</a:t>
            </a:r>
            <a:r>
              <a:rPr lang="es-ES" sz="1400" b="1" dirty="0">
                <a:latin typeface="Arial" charset="0"/>
                <a:cs typeface="Arial" charset="0"/>
              </a:rPr>
              <a:t>:</a:t>
            </a:r>
            <a:endParaRPr lang="es-ES" sz="1600" b="1" dirty="0">
              <a:latin typeface="Arial" charset="0"/>
              <a:cs typeface="Arial" charset="0"/>
            </a:endParaRPr>
          </a:p>
          <a:p>
            <a:pPr lvl="1" algn="just">
              <a:spcBef>
                <a:spcPts val="600"/>
              </a:spcBef>
              <a:spcAft>
                <a:spcPts val="600"/>
              </a:spcAft>
              <a:buFont typeface="Wingdings" charset="2"/>
              <a:buChar char="ü"/>
            </a:pPr>
            <a:r>
              <a:rPr lang="es-ES" sz="1200" dirty="0">
                <a:solidFill>
                  <a:srgbClr val="D60093"/>
                </a:solidFill>
                <a:latin typeface="Arial" charset="0"/>
                <a:cs typeface="Arial" charset="0"/>
              </a:rPr>
              <a:t>Pauta 1: </a:t>
            </a:r>
            <a:r>
              <a:rPr lang="es-ES" sz="1200" dirty="0">
                <a:latin typeface="Arial" charset="0"/>
                <a:cs typeface="Arial" charset="0"/>
              </a:rPr>
              <a:t>1-2 amp de haloperidol +1 amp de </a:t>
            </a:r>
            <a:r>
              <a:rPr lang="es-ES" sz="1200" dirty="0" err="1">
                <a:latin typeface="Arial" charset="0"/>
                <a:cs typeface="Arial" charset="0"/>
              </a:rPr>
              <a:t>tranxilium</a:t>
            </a:r>
            <a:r>
              <a:rPr lang="es-ES" sz="1200" dirty="0">
                <a:latin typeface="Arial" charset="0"/>
                <a:cs typeface="Arial" charset="0"/>
              </a:rPr>
              <a:t> 50 </a:t>
            </a:r>
            <a:r>
              <a:rPr lang="es-ES" sz="1200" dirty="0" err="1">
                <a:latin typeface="Arial" charset="0"/>
                <a:cs typeface="Arial" charset="0"/>
              </a:rPr>
              <a:t>im</a:t>
            </a:r>
            <a:r>
              <a:rPr lang="es-ES" sz="1200" dirty="0">
                <a:latin typeface="Arial" charset="0"/>
                <a:cs typeface="Arial" charset="0"/>
              </a:rPr>
              <a:t> o 1 amp de </a:t>
            </a:r>
            <a:r>
              <a:rPr lang="es-ES" sz="1200" dirty="0" err="1">
                <a:latin typeface="Arial" charset="0"/>
                <a:cs typeface="Arial" charset="0"/>
              </a:rPr>
              <a:t>rivotril</a:t>
            </a:r>
            <a:r>
              <a:rPr lang="es-ES" sz="1200" dirty="0">
                <a:latin typeface="Arial" charset="0"/>
                <a:cs typeface="Arial" charset="0"/>
              </a:rPr>
              <a:t> </a:t>
            </a:r>
            <a:r>
              <a:rPr lang="es-ES" sz="1200" dirty="0" err="1">
                <a:latin typeface="Arial" charset="0"/>
                <a:cs typeface="Arial" charset="0"/>
              </a:rPr>
              <a:t>im</a:t>
            </a:r>
            <a:r>
              <a:rPr lang="es-ES" sz="1200" dirty="0">
                <a:latin typeface="Arial" charset="0"/>
                <a:cs typeface="Arial" charset="0"/>
              </a:rPr>
              <a:t>. Se puede asociar a esta pauta una </a:t>
            </a:r>
            <a:r>
              <a:rPr lang="es-ES" sz="1200" dirty="0" err="1">
                <a:latin typeface="Arial" charset="0"/>
                <a:cs typeface="Arial" charset="0"/>
              </a:rPr>
              <a:t>amp</a:t>
            </a:r>
            <a:r>
              <a:rPr lang="es-ES" sz="1200" dirty="0">
                <a:latin typeface="Arial" charset="0"/>
                <a:cs typeface="Arial" charset="0"/>
              </a:rPr>
              <a:t> de </a:t>
            </a:r>
            <a:r>
              <a:rPr lang="es-ES" sz="1200" dirty="0" err="1">
                <a:latin typeface="Arial" charset="0"/>
                <a:cs typeface="Arial" charset="0"/>
              </a:rPr>
              <a:t>levomepromazina</a:t>
            </a:r>
            <a:r>
              <a:rPr lang="es-ES" sz="1200" dirty="0">
                <a:latin typeface="Arial" charset="0"/>
                <a:cs typeface="Arial" charset="0"/>
              </a:rPr>
              <a:t> IM 25 mg.</a:t>
            </a:r>
          </a:p>
          <a:p>
            <a:pPr lvl="1" algn="just">
              <a:spcBef>
                <a:spcPts val="600"/>
              </a:spcBef>
              <a:spcAft>
                <a:spcPts val="600"/>
              </a:spcAft>
              <a:buFont typeface="Wingdings" charset="2"/>
              <a:buChar char="ü"/>
            </a:pPr>
            <a:endParaRPr lang="es-ES" sz="1200" dirty="0">
              <a:latin typeface="Arial" charset="0"/>
              <a:cs typeface="Arial" charset="0"/>
            </a:endParaRPr>
          </a:p>
          <a:p>
            <a:pPr lvl="1" algn="just">
              <a:spcBef>
                <a:spcPts val="600"/>
              </a:spcBef>
              <a:spcAft>
                <a:spcPts val="600"/>
              </a:spcAft>
              <a:buFont typeface="Wingdings" charset="2"/>
              <a:buChar char="ü"/>
            </a:pPr>
            <a:r>
              <a:rPr lang="es-ES" sz="1200" dirty="0">
                <a:solidFill>
                  <a:srgbClr val="D60093"/>
                </a:solidFill>
                <a:latin typeface="Arial" charset="0"/>
                <a:cs typeface="Arial" charset="0"/>
              </a:rPr>
              <a:t>Pauta 2</a:t>
            </a:r>
            <a:r>
              <a:rPr lang="es-ES" sz="1200" dirty="0">
                <a:latin typeface="Arial" charset="0"/>
                <a:cs typeface="Arial" charset="0"/>
              </a:rPr>
              <a:t>: </a:t>
            </a:r>
            <a:r>
              <a:rPr lang="es-ES" sz="1200" dirty="0" err="1">
                <a:latin typeface="Arial" charset="0"/>
                <a:cs typeface="Arial" charset="0"/>
              </a:rPr>
              <a:t>olanzapina</a:t>
            </a:r>
            <a:r>
              <a:rPr lang="es-ES" sz="1200" dirty="0">
                <a:latin typeface="Arial" charset="0"/>
                <a:cs typeface="Arial" charset="0"/>
              </a:rPr>
              <a:t> </a:t>
            </a:r>
            <a:r>
              <a:rPr lang="es-ES" sz="1200" dirty="0" err="1">
                <a:latin typeface="Arial" charset="0"/>
                <a:cs typeface="Arial" charset="0"/>
              </a:rPr>
              <a:t>im</a:t>
            </a:r>
            <a:r>
              <a:rPr lang="es-ES" sz="1200" dirty="0">
                <a:latin typeface="Arial" charset="0"/>
                <a:cs typeface="Arial" charset="0"/>
              </a:rPr>
              <a:t>: dosis inicial de 10 mg </a:t>
            </a:r>
            <a:r>
              <a:rPr lang="es-ES" sz="1200" dirty="0" err="1">
                <a:latin typeface="Arial" charset="0"/>
                <a:cs typeface="Arial" charset="0"/>
              </a:rPr>
              <a:t>im</a:t>
            </a:r>
            <a:r>
              <a:rPr lang="es-ES" sz="1200" dirty="0">
                <a:latin typeface="Arial" charset="0"/>
                <a:cs typeface="Arial" charset="0"/>
              </a:rPr>
              <a:t>. Repetir a las dos horas si precisa.</a:t>
            </a:r>
          </a:p>
          <a:p>
            <a:pPr lvl="1" algn="just">
              <a:spcBef>
                <a:spcPts val="600"/>
              </a:spcBef>
              <a:spcAft>
                <a:spcPts val="600"/>
              </a:spcAft>
              <a:buFont typeface="Wingdings" charset="2"/>
              <a:buChar char="ü"/>
            </a:pPr>
            <a:endParaRPr lang="es-ES" sz="1200" dirty="0">
              <a:latin typeface="Arial" charset="0"/>
              <a:cs typeface="Arial" charset="0"/>
            </a:endParaRPr>
          </a:p>
          <a:p>
            <a:pPr lvl="1" algn="just">
              <a:spcBef>
                <a:spcPts val="600"/>
              </a:spcBef>
              <a:spcAft>
                <a:spcPts val="600"/>
              </a:spcAft>
              <a:buFont typeface="Wingdings" charset="2"/>
              <a:buChar char="ü"/>
            </a:pPr>
            <a:r>
              <a:rPr lang="es-ES" sz="1200" dirty="0">
                <a:solidFill>
                  <a:srgbClr val="D60093"/>
                </a:solidFill>
                <a:latin typeface="Arial" charset="0"/>
                <a:cs typeface="Arial" charset="0"/>
              </a:rPr>
              <a:t>Pauta 3</a:t>
            </a:r>
            <a:r>
              <a:rPr lang="es-ES" sz="1200" dirty="0">
                <a:latin typeface="Arial" charset="0"/>
                <a:cs typeface="Arial" charset="0"/>
              </a:rPr>
              <a:t>: 1 amp de </a:t>
            </a:r>
            <a:r>
              <a:rPr lang="es-ES" sz="1200" dirty="0" err="1">
                <a:latin typeface="Arial" charset="0"/>
                <a:cs typeface="Arial" charset="0"/>
              </a:rPr>
              <a:t>aripiprazol</a:t>
            </a:r>
            <a:r>
              <a:rPr lang="es-ES" sz="1200" dirty="0">
                <a:latin typeface="Arial" charset="0"/>
                <a:cs typeface="Arial" charset="0"/>
              </a:rPr>
              <a:t> 9.75mg </a:t>
            </a:r>
            <a:r>
              <a:rPr lang="es-ES" sz="1200" dirty="0" err="1">
                <a:latin typeface="Arial" charset="0"/>
                <a:cs typeface="Arial" charset="0"/>
              </a:rPr>
              <a:t>im</a:t>
            </a:r>
            <a:r>
              <a:rPr lang="es-ES" sz="1200" dirty="0">
                <a:latin typeface="Arial" charset="0"/>
                <a:cs typeface="Arial" charset="0"/>
              </a:rPr>
              <a:t>. Repetir a las dos horas.</a:t>
            </a:r>
          </a:p>
        </p:txBody>
      </p:sp>
      <p:sp>
        <p:nvSpPr>
          <p:cNvPr id="62474" name="8 Rectángulo"/>
          <p:cNvSpPr>
            <a:spLocks noChangeArrowheads="1"/>
          </p:cNvSpPr>
          <p:nvPr/>
        </p:nvSpPr>
        <p:spPr bwMode="auto">
          <a:xfrm>
            <a:off x="6233449" y="2101459"/>
            <a:ext cx="5257800" cy="36625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273050" lvl="1" indent="-273050" algn="just">
              <a:spcBef>
                <a:spcPts val="600"/>
              </a:spcBef>
              <a:spcAft>
                <a:spcPts val="600"/>
              </a:spcAft>
              <a:buClr>
                <a:srgbClr val="D60093"/>
              </a:buClr>
              <a:buSzPct val="95000"/>
              <a:buFont typeface="Wingdings" charset="2"/>
              <a:buChar char="§"/>
            </a:pPr>
            <a:endParaRPr lang="es-ES" sz="1400" b="1" i="1" dirty="0">
              <a:cs typeface="Arial" charset="0"/>
            </a:endParaRPr>
          </a:p>
          <a:p>
            <a:pPr marL="273050" lvl="1" indent="-273050" algn="just">
              <a:spcBef>
                <a:spcPts val="600"/>
              </a:spcBef>
              <a:spcAft>
                <a:spcPts val="600"/>
              </a:spcAft>
              <a:buClr>
                <a:srgbClr val="D60093"/>
              </a:buClr>
              <a:buSzPct val="95000"/>
              <a:buFont typeface="Wingdings" charset="2"/>
              <a:buChar char="§"/>
            </a:pPr>
            <a:r>
              <a:rPr lang="es-ES" sz="1400" b="1" i="1" dirty="0">
                <a:cs typeface="Arial" charset="0"/>
              </a:rPr>
              <a:t>Si acepta </a:t>
            </a:r>
            <a:r>
              <a:rPr lang="es-ES" sz="1400" b="1" i="1" dirty="0" err="1">
                <a:cs typeface="Arial" charset="0"/>
              </a:rPr>
              <a:t>tto</a:t>
            </a:r>
            <a:r>
              <a:rPr lang="es-ES" sz="1400" b="1" i="1" dirty="0">
                <a:cs typeface="Arial" charset="0"/>
              </a:rPr>
              <a:t> oral o en </a:t>
            </a:r>
            <a:r>
              <a:rPr lang="es-ES" sz="1400" b="1" i="1" dirty="0" err="1">
                <a:cs typeface="Arial" charset="0"/>
              </a:rPr>
              <a:t>agitacion</a:t>
            </a:r>
            <a:r>
              <a:rPr lang="es-ES" sz="1400" b="1" i="1" dirty="0">
                <a:cs typeface="Arial" charset="0"/>
              </a:rPr>
              <a:t> moderada</a:t>
            </a:r>
            <a:r>
              <a:rPr lang="es-ES" sz="1600" b="1" i="1" dirty="0">
                <a:cs typeface="Arial" charset="0"/>
              </a:rPr>
              <a:t>:</a:t>
            </a:r>
          </a:p>
          <a:p>
            <a:pPr marL="273050" lvl="1" indent="-273050" algn="just">
              <a:spcBef>
                <a:spcPts val="600"/>
              </a:spcBef>
              <a:spcAft>
                <a:spcPts val="600"/>
              </a:spcAft>
              <a:buClr>
                <a:srgbClr val="D60093"/>
              </a:buClr>
              <a:buSzPct val="85000"/>
              <a:buFont typeface="Wingdings" charset="2"/>
              <a:buChar char="ü"/>
            </a:pPr>
            <a:r>
              <a:rPr lang="es-ES" sz="1200" dirty="0">
                <a:solidFill>
                  <a:srgbClr val="D60093"/>
                </a:solidFill>
                <a:cs typeface="Arial" charset="0"/>
              </a:rPr>
              <a:t>Pauta 1</a:t>
            </a:r>
            <a:r>
              <a:rPr lang="es-ES" sz="1200" dirty="0">
                <a:cs typeface="Arial" charset="0"/>
              </a:rPr>
              <a:t>: 10-20 mg de </a:t>
            </a:r>
            <a:r>
              <a:rPr lang="es-ES" sz="1200" dirty="0" err="1">
                <a:cs typeface="Arial" charset="0"/>
              </a:rPr>
              <a:t>olanzapina</a:t>
            </a:r>
            <a:r>
              <a:rPr lang="es-ES" sz="1200" dirty="0">
                <a:cs typeface="Arial" charset="0"/>
              </a:rPr>
              <a:t> </a:t>
            </a:r>
            <a:r>
              <a:rPr lang="es-ES" sz="1200" dirty="0" err="1">
                <a:cs typeface="Arial" charset="0"/>
              </a:rPr>
              <a:t>velotab</a:t>
            </a:r>
            <a:r>
              <a:rPr lang="es-ES" sz="1200" dirty="0">
                <a:cs typeface="Arial" charset="0"/>
              </a:rPr>
              <a:t>.</a:t>
            </a:r>
          </a:p>
          <a:p>
            <a:pPr marL="273050" lvl="1" indent="-273050" algn="just">
              <a:spcBef>
                <a:spcPts val="600"/>
              </a:spcBef>
              <a:spcAft>
                <a:spcPts val="600"/>
              </a:spcAft>
              <a:buClr>
                <a:srgbClr val="D60093"/>
              </a:buClr>
              <a:buSzPct val="85000"/>
              <a:buFont typeface="Wingdings" charset="2"/>
              <a:buChar char="ü"/>
            </a:pPr>
            <a:r>
              <a:rPr lang="es-ES" sz="1200" dirty="0">
                <a:solidFill>
                  <a:srgbClr val="D60093"/>
                </a:solidFill>
                <a:cs typeface="Arial" charset="0"/>
              </a:rPr>
              <a:t>Pauta 2</a:t>
            </a:r>
            <a:r>
              <a:rPr lang="es-ES" sz="1200" dirty="0">
                <a:cs typeface="Arial" charset="0"/>
              </a:rPr>
              <a:t>: 6-9 mg de </a:t>
            </a:r>
            <a:r>
              <a:rPr lang="es-ES" sz="1200" dirty="0" err="1">
                <a:cs typeface="Arial" charset="0"/>
              </a:rPr>
              <a:t>risperidona</a:t>
            </a:r>
            <a:r>
              <a:rPr lang="es-ES" sz="1200" dirty="0">
                <a:cs typeface="Arial" charset="0"/>
              </a:rPr>
              <a:t> solución oral o </a:t>
            </a:r>
            <a:r>
              <a:rPr lang="es-ES" sz="1200" dirty="0" err="1">
                <a:cs typeface="Arial" charset="0"/>
              </a:rPr>
              <a:t>comp.</a:t>
            </a:r>
            <a:endParaRPr lang="es-ES" sz="1200" dirty="0">
              <a:cs typeface="Arial" charset="0"/>
            </a:endParaRPr>
          </a:p>
          <a:p>
            <a:pPr marL="273050" lvl="1" indent="-273050" algn="just">
              <a:spcBef>
                <a:spcPts val="600"/>
              </a:spcBef>
              <a:spcAft>
                <a:spcPts val="600"/>
              </a:spcAft>
              <a:buClr>
                <a:srgbClr val="D60093"/>
              </a:buClr>
              <a:buSzPct val="85000"/>
              <a:buFont typeface="Wingdings" charset="2"/>
              <a:buChar char="ü"/>
            </a:pPr>
            <a:r>
              <a:rPr lang="es-ES" sz="1200" dirty="0">
                <a:solidFill>
                  <a:srgbClr val="D60093"/>
                </a:solidFill>
                <a:cs typeface="Arial" charset="0"/>
              </a:rPr>
              <a:t>Pauta 3 : </a:t>
            </a:r>
            <a:r>
              <a:rPr lang="es-ES" sz="1200" dirty="0">
                <a:cs typeface="Arial" charset="0"/>
              </a:rPr>
              <a:t>haloperidol gotas ( 50-75-100). Repetir a los 30-45 min.</a:t>
            </a:r>
            <a:endParaRPr lang="es-ES" sz="1200" dirty="0">
              <a:solidFill>
                <a:srgbClr val="7F7F7F"/>
              </a:solidFill>
              <a:cs typeface="Arial" charset="0"/>
            </a:endParaRPr>
          </a:p>
          <a:p>
            <a:pPr marL="273050" lvl="1" indent="-273050" algn="just">
              <a:spcBef>
                <a:spcPts val="600"/>
              </a:spcBef>
              <a:spcAft>
                <a:spcPts val="600"/>
              </a:spcAft>
              <a:buClr>
                <a:srgbClr val="D60093"/>
              </a:buClr>
              <a:buSzPct val="95000"/>
              <a:buFont typeface="Wingdings" charset="2"/>
              <a:buChar char="§"/>
            </a:pPr>
            <a:endParaRPr lang="es-ES" sz="1400" b="1" i="1" dirty="0">
              <a:cs typeface="Arial" charset="0"/>
            </a:endParaRPr>
          </a:p>
          <a:p>
            <a:pPr marL="273050" lvl="1" indent="-273050" algn="just">
              <a:spcBef>
                <a:spcPts val="600"/>
              </a:spcBef>
              <a:spcAft>
                <a:spcPts val="600"/>
              </a:spcAft>
              <a:buClr>
                <a:srgbClr val="D60093"/>
              </a:buClr>
              <a:buSzPct val="95000"/>
              <a:buFont typeface="Wingdings" charset="2"/>
              <a:buChar char="§"/>
            </a:pPr>
            <a:r>
              <a:rPr lang="es-ES" sz="1400" b="1" i="1" dirty="0">
                <a:cs typeface="Arial" charset="0"/>
              </a:rPr>
              <a:t>Si no hay control:</a:t>
            </a:r>
          </a:p>
          <a:p>
            <a:pPr marL="273050" lvl="1" indent="-273050" algn="just">
              <a:spcBef>
                <a:spcPts val="600"/>
              </a:spcBef>
              <a:spcAft>
                <a:spcPts val="600"/>
              </a:spcAft>
              <a:buClr>
                <a:srgbClr val="D60093"/>
              </a:buClr>
              <a:buSzPct val="85000"/>
              <a:buFont typeface="Wingdings" charset="2"/>
              <a:buChar char="ü"/>
            </a:pPr>
            <a:r>
              <a:rPr lang="es-ES" sz="1200" dirty="0">
                <a:cs typeface="Arial" charset="0"/>
              </a:rPr>
              <a:t>Añadir </a:t>
            </a:r>
            <a:r>
              <a:rPr lang="es-ES" sz="1200" dirty="0" err="1">
                <a:cs typeface="Arial" charset="0"/>
              </a:rPr>
              <a:t>bzds</a:t>
            </a:r>
            <a:r>
              <a:rPr lang="es-ES" sz="1200" dirty="0">
                <a:cs typeface="Arial" charset="0"/>
              </a:rPr>
              <a:t>. </a:t>
            </a:r>
            <a:r>
              <a:rPr lang="es-ES" sz="1200" dirty="0" err="1">
                <a:cs typeface="Arial" charset="0"/>
              </a:rPr>
              <a:t>Diazepam</a:t>
            </a:r>
            <a:r>
              <a:rPr lang="es-ES" sz="1200" dirty="0">
                <a:cs typeface="Arial" charset="0"/>
              </a:rPr>
              <a:t> 10mg. (Mejor oral), o </a:t>
            </a:r>
            <a:r>
              <a:rPr lang="es-ES" sz="1200" dirty="0" err="1">
                <a:cs typeface="Arial" charset="0"/>
              </a:rPr>
              <a:t>lorazepam</a:t>
            </a:r>
            <a:r>
              <a:rPr lang="es-ES" sz="1200" dirty="0">
                <a:cs typeface="Arial" charset="0"/>
              </a:rPr>
              <a:t> 2-5 mg o </a:t>
            </a:r>
            <a:r>
              <a:rPr lang="es-ES" sz="1200" dirty="0" err="1">
                <a:cs typeface="Arial" charset="0"/>
              </a:rPr>
              <a:t>clonazepam</a:t>
            </a:r>
            <a:r>
              <a:rPr lang="es-ES" sz="1200" dirty="0">
                <a:cs typeface="Arial" charset="0"/>
              </a:rPr>
              <a:t> 1-2 mg o </a:t>
            </a:r>
            <a:r>
              <a:rPr lang="es-ES" sz="1200" dirty="0" err="1">
                <a:cs typeface="Arial" charset="0"/>
              </a:rPr>
              <a:t>clorazepato</a:t>
            </a:r>
            <a:r>
              <a:rPr lang="es-ES" sz="1200" dirty="0">
                <a:cs typeface="Arial" charset="0"/>
              </a:rPr>
              <a:t> </a:t>
            </a:r>
            <a:r>
              <a:rPr lang="es-ES" sz="1200" dirty="0" err="1">
                <a:cs typeface="Arial" charset="0"/>
              </a:rPr>
              <a:t>dipotásico</a:t>
            </a:r>
            <a:r>
              <a:rPr lang="es-ES" sz="1200" dirty="0">
                <a:cs typeface="Arial" charset="0"/>
              </a:rPr>
              <a:t> 25-50 mg </a:t>
            </a:r>
            <a:r>
              <a:rPr lang="es-ES" sz="1200" dirty="0" err="1">
                <a:cs typeface="Arial" charset="0"/>
              </a:rPr>
              <a:t>im</a:t>
            </a:r>
            <a:endParaRPr lang="es-ES" sz="1200" dirty="0">
              <a:cs typeface="Arial" charset="0"/>
            </a:endParaRPr>
          </a:p>
          <a:p>
            <a:pPr marL="273050" lvl="1" indent="-273050" algn="just">
              <a:spcBef>
                <a:spcPts val="600"/>
              </a:spcBef>
              <a:spcAft>
                <a:spcPts val="600"/>
              </a:spcAft>
              <a:buClr>
                <a:srgbClr val="D60093"/>
              </a:buClr>
              <a:buSzPct val="85000"/>
              <a:buFont typeface="Wingdings" charset="2"/>
              <a:buChar char="ü"/>
            </a:pPr>
            <a:r>
              <a:rPr lang="es-ES" sz="1200" dirty="0">
                <a:cs typeface="Arial" charset="0"/>
              </a:rPr>
              <a:t>Si hay agresividad persistente: </a:t>
            </a:r>
            <a:r>
              <a:rPr lang="es-ES" sz="1200" dirty="0" err="1">
                <a:cs typeface="Arial" charset="0"/>
              </a:rPr>
              <a:t>zuclopentixol</a:t>
            </a:r>
            <a:r>
              <a:rPr lang="es-ES" sz="1200" dirty="0">
                <a:cs typeface="Arial" charset="0"/>
              </a:rPr>
              <a:t> acufase:1-3 </a:t>
            </a:r>
            <a:r>
              <a:rPr lang="es-ES" sz="1200" dirty="0" err="1">
                <a:cs typeface="Arial" charset="0"/>
              </a:rPr>
              <a:t>amp</a:t>
            </a:r>
            <a:r>
              <a:rPr lang="es-ES" sz="1200" dirty="0">
                <a:cs typeface="Arial" charset="0"/>
              </a:rPr>
              <a:t>.</a:t>
            </a:r>
          </a:p>
          <a:p>
            <a:pPr marL="273050" lvl="1" indent="-273050" algn="just">
              <a:spcBef>
                <a:spcPts val="600"/>
              </a:spcBef>
              <a:spcAft>
                <a:spcPts val="600"/>
              </a:spcAft>
            </a:pPr>
            <a:endParaRPr lang="es-ES" sz="1200" dirty="0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58022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ChangeArrowheads="1"/>
          </p:cNvSpPr>
          <p:nvPr>
            <p:ph type="title"/>
          </p:nvPr>
        </p:nvSpPr>
        <p:spPr>
          <a:xfrm>
            <a:off x="1703388" y="-242888"/>
            <a:ext cx="8964612" cy="1371601"/>
          </a:xfrm>
        </p:spPr>
        <p:txBody>
          <a:bodyPr/>
          <a:lstStyle/>
          <a:p>
            <a:pPr algn="ctr"/>
            <a:r>
              <a:rPr lang="es-ES" sz="3200" b="1" dirty="0">
                <a:latin typeface="Times New Roman" pitchFamily="18" charset="0"/>
                <a:cs typeface="Times New Roman" pitchFamily="18" charset="0"/>
              </a:rPr>
              <a:t>ANTIDOTOS Y MEDIDAS COMPLEMENTARIAS</a:t>
            </a:r>
          </a:p>
        </p:txBody>
      </p:sp>
      <p:pic>
        <p:nvPicPr>
          <p:cNvPr id="80899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828277" y="2475778"/>
            <a:ext cx="8660336" cy="2147593"/>
          </a:xfrm>
        </p:spPr>
      </p:pic>
      <p:sp>
        <p:nvSpPr>
          <p:cNvPr id="80900" name="Rectangle 4"/>
          <p:cNvSpPr>
            <a:spLocks noChangeArrowheads="1"/>
          </p:cNvSpPr>
          <p:nvPr/>
        </p:nvSpPr>
        <p:spPr bwMode="auto">
          <a:xfrm>
            <a:off x="1774825" y="1557339"/>
            <a:ext cx="8713788" cy="4319587"/>
          </a:xfrm>
          <a:prstGeom prst="rect">
            <a:avLst/>
          </a:prstGeom>
          <a:noFill/>
          <a:ln w="38100">
            <a:solidFill>
              <a:srgbClr val="00FF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38384562"/>
      </p:ext>
    </p:extLst>
  </p:cSld>
  <p:clrMapOvr>
    <a:masterClrMapping/>
  </p:clrMapOvr>
  <p:transition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ES" sz="4800" b="1" dirty="0"/>
              <a:t>6.</a:t>
            </a:r>
            <a:r>
              <a:rPr lang="es-ES" sz="4000" b="1" dirty="0"/>
              <a:t>3</a:t>
            </a:r>
            <a:r>
              <a:rPr lang="es-ES" sz="4800" b="1" dirty="0"/>
              <a:t>. Contención Mecánica.</a:t>
            </a:r>
          </a:p>
        </p:txBody>
      </p:sp>
      <p:pic>
        <p:nvPicPr>
          <p:cNvPr id="4" name="3 Marcador de contenido" descr="5 PUNTOS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982869" y="2276872"/>
            <a:ext cx="6209475" cy="3240360"/>
          </a:xfrm>
        </p:spPr>
      </p:pic>
    </p:spTree>
    <p:extLst>
      <p:ext uri="{BB962C8B-B14F-4D97-AF65-F5344CB8AC3E}">
        <p14:creationId xmlns:p14="http://schemas.microsoft.com/office/powerpoint/2010/main" val="57091816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ES" b="1" dirty="0"/>
              <a:t>6.</a:t>
            </a:r>
            <a:r>
              <a:rPr lang="es-ES" sz="4000" b="1" dirty="0"/>
              <a:t>3</a:t>
            </a:r>
            <a:r>
              <a:rPr lang="es-ES" b="1" dirty="0"/>
              <a:t>. Contención Mecánica.</a:t>
            </a:r>
            <a:br>
              <a:rPr lang="es-ES" b="1" dirty="0"/>
            </a:br>
            <a:r>
              <a:rPr lang="es-ES" b="1" dirty="0"/>
              <a:t>Indicaciones.</a:t>
            </a:r>
          </a:p>
        </p:txBody>
      </p:sp>
      <p:sp>
        <p:nvSpPr>
          <p:cNvPr id="164867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609600" indent="-609600">
              <a:buFont typeface="Wingdings" pitchFamily="2" charset="2"/>
              <a:buAutoNum type="arabicPeriod"/>
            </a:pPr>
            <a:endParaRPr lang="es-ES" sz="2400" b="1" dirty="0">
              <a:cs typeface="Times New Roman" pitchFamily="18" charset="0"/>
            </a:endParaRPr>
          </a:p>
          <a:p>
            <a:pPr marL="609600" indent="-609600">
              <a:buFont typeface="Wingdings" pitchFamily="2" charset="2"/>
              <a:buAutoNum type="arabicPeriod"/>
            </a:pPr>
            <a:r>
              <a:rPr lang="es-ES" sz="2400" dirty="0">
                <a:cs typeface="Times New Roman" pitchFamily="18" charset="0"/>
              </a:rPr>
              <a:t>Para prevenir lesiones al propio paciente (auto lesiones, caídas accidentales...). </a:t>
            </a:r>
          </a:p>
          <a:p>
            <a:pPr marL="609600" indent="-609600">
              <a:buFont typeface="Wingdings" pitchFamily="2" charset="2"/>
              <a:buAutoNum type="arabicPeriod"/>
            </a:pPr>
            <a:r>
              <a:rPr lang="es-ES" sz="2400" dirty="0">
                <a:cs typeface="Times New Roman" pitchFamily="18" charset="0"/>
              </a:rPr>
              <a:t>Para prevenir lesiones a otras personas (enfermos o personal sanitario). </a:t>
            </a:r>
          </a:p>
          <a:p>
            <a:pPr marL="609600" indent="-609600">
              <a:buFont typeface="Wingdings" pitchFamily="2" charset="2"/>
              <a:buAutoNum type="arabicPeriod"/>
            </a:pPr>
            <a:r>
              <a:rPr lang="es-ES" sz="2400" dirty="0">
                <a:cs typeface="Times New Roman" pitchFamily="18" charset="0"/>
              </a:rPr>
              <a:t>Para evitar disrupciones graves del programa terapéutico del propio paciente u otros enfermos (arranque de vías, sondas, otros sistemas de soporte vital, etc.). </a:t>
            </a:r>
          </a:p>
          <a:p>
            <a:pPr marL="609600" indent="-609600">
              <a:buFont typeface="Wingdings" pitchFamily="2" charset="2"/>
              <a:buAutoNum type="arabicPeriod"/>
            </a:pPr>
            <a:r>
              <a:rPr lang="es-ES" sz="2400" dirty="0">
                <a:cs typeface="Times New Roman" pitchFamily="18" charset="0"/>
              </a:rPr>
              <a:t>Para evitar daños físicos significativos en el servicio (destrucción de mobiliario, equipamiento...). </a:t>
            </a:r>
          </a:p>
          <a:p>
            <a:pPr marL="609600" indent="-609600">
              <a:buFont typeface="Wingdings" pitchFamily="2" charset="2"/>
              <a:buAutoNum type="arabicPeriod"/>
            </a:pPr>
            <a:r>
              <a:rPr lang="es-ES" sz="2400" dirty="0">
                <a:cs typeface="Times New Roman" pitchFamily="18" charset="0"/>
              </a:rPr>
              <a:t>Para reducir estímulos sensoriales (aislamiento). </a:t>
            </a:r>
          </a:p>
          <a:p>
            <a:pPr marL="609600" indent="-609600">
              <a:buFont typeface="Wingdings" pitchFamily="2" charset="2"/>
              <a:buAutoNum type="arabicPeriod"/>
            </a:pPr>
            <a:r>
              <a:rPr lang="es-ES" sz="2400" dirty="0">
                <a:cs typeface="Times New Roman" pitchFamily="18" charset="0"/>
              </a:rPr>
              <a:t>Si lo solicita voluntariamente el paciente.</a:t>
            </a:r>
            <a:r>
              <a:rPr lang="es-ES" sz="24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4281420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1F5B9E8-6A58-064F-A4BE-EDE4D7B78B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b="1" dirty="0"/>
              <a:t>6.</a:t>
            </a:r>
            <a:r>
              <a:rPr lang="es-ES" sz="3600" b="1" dirty="0"/>
              <a:t>3</a:t>
            </a:r>
            <a:r>
              <a:rPr lang="es-ES" b="1" dirty="0"/>
              <a:t>. Contención Mecánica.</a:t>
            </a:r>
            <a:endParaRPr lang="es-ES_tradnl" dirty="0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8E12ACDF-2661-D542-AE17-C0E3576597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just"/>
            <a:r>
              <a:rPr lang="es-ES" sz="2600" dirty="0">
                <a:solidFill>
                  <a:srgbClr val="FF0000"/>
                </a:solidFill>
                <a:cs typeface="Arial" charset="0"/>
              </a:rPr>
              <a:t>La </a:t>
            </a:r>
            <a:r>
              <a:rPr lang="es-ES" sz="2600" b="1" dirty="0">
                <a:solidFill>
                  <a:srgbClr val="FF0000"/>
                </a:solidFill>
                <a:cs typeface="Arial" charset="0"/>
              </a:rPr>
              <a:t>contención mecánica </a:t>
            </a:r>
            <a:r>
              <a:rPr lang="es-ES" sz="2600" dirty="0">
                <a:cs typeface="Arial" charset="0"/>
              </a:rPr>
              <a:t>consiste en restringir los movimientos del paciente y va encaminada a disminuir los riesgos de auto y heteroagresividad, y a evitar fugas en caso de ingresos involuntarios.</a:t>
            </a:r>
          </a:p>
          <a:p>
            <a:endParaRPr lang="es-ES" b="1" dirty="0">
              <a:solidFill>
                <a:srgbClr val="1994A4"/>
              </a:solidFill>
              <a:cs typeface="Arial" charset="0"/>
            </a:endParaRPr>
          </a:p>
          <a:p>
            <a:pPr marL="587375" indent="-173038"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 typeface="Arial" charset="0"/>
              <a:buChar char="•"/>
            </a:pPr>
            <a:r>
              <a:rPr lang="es-ES" sz="1700" dirty="0">
                <a:cs typeface="Arial" charset="0"/>
              </a:rPr>
              <a:t>Se usa </a:t>
            </a:r>
            <a:r>
              <a:rPr lang="es-ES" sz="1700" b="1" dirty="0">
                <a:solidFill>
                  <a:srgbClr val="FF0000"/>
                </a:solidFill>
                <a:cs typeface="Arial" charset="0"/>
              </a:rPr>
              <a:t>hasta que la contención farmacológica es eficaz</a:t>
            </a:r>
            <a:r>
              <a:rPr lang="es-ES" sz="1700" dirty="0">
                <a:solidFill>
                  <a:srgbClr val="FF0000"/>
                </a:solidFill>
                <a:cs typeface="Arial" charset="0"/>
              </a:rPr>
              <a:t>.</a:t>
            </a:r>
          </a:p>
          <a:p>
            <a:pPr marL="587375" indent="-173038"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 typeface="Arial" charset="0"/>
              <a:buChar char="•"/>
            </a:pPr>
            <a:r>
              <a:rPr lang="es-ES" sz="1700" dirty="0">
                <a:cs typeface="Arial" charset="0"/>
              </a:rPr>
              <a:t>El </a:t>
            </a:r>
            <a:r>
              <a:rPr lang="es-ES" sz="1700" b="1" dirty="0">
                <a:solidFill>
                  <a:srgbClr val="FF0000"/>
                </a:solidFill>
                <a:cs typeface="Arial" charset="0"/>
              </a:rPr>
              <a:t>medico responsable </a:t>
            </a:r>
            <a:r>
              <a:rPr lang="es-ES" sz="1700" dirty="0">
                <a:cs typeface="Arial" charset="0"/>
              </a:rPr>
              <a:t>debe hacerse cargo de la situación y hay que tener claro quien dirige, para actuar de forma simultanea y que cada persona sepa lo que tiene que hacer</a:t>
            </a:r>
          </a:p>
          <a:p>
            <a:pPr marL="587375" indent="-173038"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 typeface="Arial" charset="0"/>
              <a:buChar char="•"/>
            </a:pPr>
            <a:r>
              <a:rPr lang="es-ES" sz="1700" dirty="0">
                <a:cs typeface="Arial" charset="0"/>
              </a:rPr>
              <a:t>La </a:t>
            </a:r>
            <a:r>
              <a:rPr lang="es-ES" sz="1700" b="1" dirty="0">
                <a:solidFill>
                  <a:srgbClr val="FF0000"/>
                </a:solidFill>
                <a:cs typeface="Arial" charset="0"/>
              </a:rPr>
              <a:t>sujeción</a:t>
            </a:r>
            <a:r>
              <a:rPr lang="es-ES" sz="1700" dirty="0">
                <a:cs typeface="Arial" charset="0"/>
              </a:rPr>
              <a:t> debe ser </a:t>
            </a:r>
            <a:r>
              <a:rPr lang="es-ES" sz="1700" b="1" dirty="0">
                <a:solidFill>
                  <a:srgbClr val="FF0000"/>
                </a:solidFill>
                <a:cs typeface="Arial" charset="0"/>
              </a:rPr>
              <a:t>realizada</a:t>
            </a:r>
            <a:r>
              <a:rPr lang="es-ES" sz="1700" dirty="0">
                <a:solidFill>
                  <a:srgbClr val="FF0000"/>
                </a:solidFill>
                <a:cs typeface="Arial" charset="0"/>
              </a:rPr>
              <a:t> </a:t>
            </a:r>
            <a:r>
              <a:rPr lang="es-ES" sz="1700" dirty="0">
                <a:cs typeface="Arial" charset="0"/>
              </a:rPr>
              <a:t>por todo el personal disponible. Normalmente personal de </a:t>
            </a:r>
            <a:r>
              <a:rPr lang="es-ES" sz="1700" b="1" dirty="0">
                <a:solidFill>
                  <a:srgbClr val="FF0000"/>
                </a:solidFill>
                <a:cs typeface="Arial" charset="0"/>
              </a:rPr>
              <a:t>seguridad y de enfermería </a:t>
            </a:r>
            <a:r>
              <a:rPr lang="es-ES" sz="1700" dirty="0">
                <a:cs typeface="Arial" charset="0"/>
              </a:rPr>
              <a:t>( 4- 5 personas).</a:t>
            </a:r>
          </a:p>
          <a:p>
            <a:pPr marL="587375" indent="-173038"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 typeface="Arial" charset="0"/>
              <a:buChar char="•"/>
            </a:pPr>
            <a:r>
              <a:rPr lang="es-ES" sz="1700" dirty="0">
                <a:cs typeface="Arial" charset="0"/>
              </a:rPr>
              <a:t>Es </a:t>
            </a:r>
            <a:r>
              <a:rPr lang="es-ES" sz="1700" b="1" dirty="0">
                <a:solidFill>
                  <a:srgbClr val="FF0000"/>
                </a:solidFill>
                <a:cs typeface="Arial" charset="0"/>
              </a:rPr>
              <a:t>razonable sentir miedo</a:t>
            </a:r>
            <a:r>
              <a:rPr lang="es-ES" sz="1700" dirty="0">
                <a:cs typeface="Arial" charset="0"/>
              </a:rPr>
              <a:t>. </a:t>
            </a:r>
          </a:p>
          <a:p>
            <a:pPr marL="587375" indent="-173038"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 typeface="Arial" charset="0"/>
              <a:buChar char="•"/>
            </a:pPr>
            <a:r>
              <a:rPr lang="es-ES" sz="1700" dirty="0">
                <a:cs typeface="Arial" charset="0"/>
              </a:rPr>
              <a:t>Evitar personal poco experimentado.</a:t>
            </a:r>
          </a:p>
          <a:p>
            <a:pPr marL="587375" indent="-173038"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 typeface="Arial" charset="0"/>
              <a:buChar char="•"/>
            </a:pPr>
            <a:r>
              <a:rPr lang="es-ES" sz="1700" dirty="0">
                <a:cs typeface="Arial" charset="0"/>
              </a:rPr>
              <a:t>A </a:t>
            </a:r>
            <a:r>
              <a:rPr lang="es-ES" sz="1700" b="1" dirty="0">
                <a:solidFill>
                  <a:srgbClr val="FF0000"/>
                </a:solidFill>
                <a:cs typeface="Arial" charset="0"/>
              </a:rPr>
              <a:t>mayor miedo, mayor violencia y peores decisiones</a:t>
            </a:r>
            <a:r>
              <a:rPr lang="es-ES" sz="1700" dirty="0">
                <a:solidFill>
                  <a:srgbClr val="FF0000"/>
                </a:solidFill>
                <a:cs typeface="Arial" charset="0"/>
              </a:rPr>
              <a:t>.</a:t>
            </a:r>
          </a:p>
          <a:p>
            <a:pPr lvl="1"/>
            <a:endParaRPr lang="es-ES" b="1" dirty="0">
              <a:solidFill>
                <a:srgbClr val="1994A4"/>
              </a:solidFill>
              <a:cs typeface="Arial" charset="0"/>
            </a:endParaRPr>
          </a:p>
          <a:p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221348078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b="1" dirty="0"/>
              <a:t>6.</a:t>
            </a:r>
            <a:r>
              <a:rPr lang="es-ES" sz="3600" b="1" dirty="0"/>
              <a:t>3</a:t>
            </a:r>
            <a:r>
              <a:rPr lang="es-ES" b="1" dirty="0"/>
              <a:t>. Contención Mecánica.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algn="just">
              <a:lnSpc>
                <a:spcPct val="110000"/>
              </a:lnSpc>
              <a:spcBef>
                <a:spcPts val="600"/>
              </a:spcBef>
            </a:pPr>
            <a:r>
              <a:rPr lang="es-ES" dirty="0">
                <a:cs typeface="Arial" charset="0"/>
              </a:rPr>
              <a:t>Se </a:t>
            </a:r>
            <a:r>
              <a:rPr lang="es-ES" b="1" dirty="0">
                <a:solidFill>
                  <a:schemeClr val="accent1"/>
                </a:solidFill>
                <a:cs typeface="Arial" charset="0"/>
              </a:rPr>
              <a:t>contienen</a:t>
            </a:r>
            <a:r>
              <a:rPr lang="es-ES" dirty="0">
                <a:cs typeface="Arial" charset="0"/>
              </a:rPr>
              <a:t> </a:t>
            </a:r>
            <a:r>
              <a:rPr lang="es-ES" b="1" dirty="0">
                <a:solidFill>
                  <a:schemeClr val="accent1"/>
                </a:solidFill>
                <a:cs typeface="Arial" charset="0"/>
              </a:rPr>
              <a:t>a  la vez </a:t>
            </a:r>
            <a:r>
              <a:rPr lang="es-ES" dirty="0">
                <a:cs typeface="Arial" charset="0"/>
              </a:rPr>
              <a:t>que se pauta </a:t>
            </a:r>
            <a:r>
              <a:rPr lang="es-ES" dirty="0" err="1">
                <a:cs typeface="Arial" charset="0"/>
              </a:rPr>
              <a:t>tto</a:t>
            </a:r>
            <a:r>
              <a:rPr lang="es-ES" dirty="0">
                <a:cs typeface="Arial" charset="0"/>
              </a:rPr>
              <a:t> </a:t>
            </a:r>
            <a:r>
              <a:rPr lang="es-ES" b="1" dirty="0">
                <a:solidFill>
                  <a:schemeClr val="accent1"/>
                </a:solidFill>
                <a:cs typeface="Arial" charset="0"/>
              </a:rPr>
              <a:t>farmacológico.</a:t>
            </a:r>
          </a:p>
          <a:p>
            <a:pPr algn="just">
              <a:lnSpc>
                <a:spcPct val="110000"/>
              </a:lnSpc>
              <a:spcBef>
                <a:spcPts val="600"/>
              </a:spcBef>
            </a:pPr>
            <a:r>
              <a:rPr lang="es-ES" dirty="0">
                <a:cs typeface="Arial" charset="0"/>
              </a:rPr>
              <a:t>En la mayoría de los casos se </a:t>
            </a:r>
            <a:r>
              <a:rPr lang="es-ES" b="1" dirty="0">
                <a:solidFill>
                  <a:schemeClr val="accent1"/>
                </a:solidFill>
                <a:cs typeface="Arial" charset="0"/>
              </a:rPr>
              <a:t>retira la sujeción </a:t>
            </a:r>
            <a:r>
              <a:rPr lang="es-ES" dirty="0">
                <a:cs typeface="Arial" charset="0"/>
              </a:rPr>
              <a:t>en las primeras </a:t>
            </a:r>
            <a:r>
              <a:rPr lang="es-ES" b="1" dirty="0">
                <a:solidFill>
                  <a:schemeClr val="accent1"/>
                </a:solidFill>
                <a:cs typeface="Arial" charset="0"/>
              </a:rPr>
              <a:t>24 horas</a:t>
            </a:r>
            <a:r>
              <a:rPr lang="es-ES" dirty="0">
                <a:cs typeface="Arial" charset="0"/>
              </a:rPr>
              <a:t>. Sobre todo cuando los familiares son colaboradores y sensatos.</a:t>
            </a:r>
          </a:p>
          <a:p>
            <a:pPr algn="just">
              <a:lnSpc>
                <a:spcPct val="110000"/>
              </a:lnSpc>
              <a:spcBef>
                <a:spcPts val="600"/>
              </a:spcBef>
            </a:pPr>
            <a:r>
              <a:rPr lang="es-ES" dirty="0">
                <a:cs typeface="Arial" charset="0"/>
              </a:rPr>
              <a:t>Cuando se trata de </a:t>
            </a:r>
            <a:r>
              <a:rPr lang="es-ES" b="1" dirty="0">
                <a:solidFill>
                  <a:schemeClr val="accent1"/>
                </a:solidFill>
                <a:cs typeface="Arial" charset="0"/>
              </a:rPr>
              <a:t>pacientes ya ingresados</a:t>
            </a:r>
            <a:r>
              <a:rPr lang="es-ES" dirty="0">
                <a:cs typeface="Arial" charset="0"/>
              </a:rPr>
              <a:t> en planta, con grado de agitación importante, se requiere </a:t>
            </a:r>
            <a:r>
              <a:rPr lang="es-ES" b="1" dirty="0">
                <a:solidFill>
                  <a:schemeClr val="accent1"/>
                </a:solidFill>
                <a:cs typeface="Arial" charset="0"/>
              </a:rPr>
              <a:t>sujeción</a:t>
            </a:r>
            <a:r>
              <a:rPr lang="es-ES" dirty="0">
                <a:cs typeface="Arial" charset="0"/>
              </a:rPr>
              <a:t> de forma mas </a:t>
            </a:r>
            <a:r>
              <a:rPr lang="es-ES" b="1" dirty="0">
                <a:solidFill>
                  <a:schemeClr val="accent1"/>
                </a:solidFill>
                <a:cs typeface="Arial" charset="0"/>
              </a:rPr>
              <a:t>continuada</a:t>
            </a:r>
            <a:r>
              <a:rPr lang="es-ES" dirty="0">
                <a:cs typeface="Arial" charset="0"/>
              </a:rPr>
              <a:t>, solicitando a veces, el </a:t>
            </a:r>
            <a:r>
              <a:rPr lang="es-ES" b="1" dirty="0">
                <a:solidFill>
                  <a:schemeClr val="accent1"/>
                </a:solidFill>
                <a:cs typeface="Arial" charset="0"/>
              </a:rPr>
              <a:t>aislamiento</a:t>
            </a:r>
            <a:r>
              <a:rPr lang="es-ES" dirty="0">
                <a:cs typeface="Arial" charset="0"/>
              </a:rPr>
              <a:t> del paciente en una habitación.</a:t>
            </a:r>
          </a:p>
          <a:p>
            <a:pPr algn="just">
              <a:lnSpc>
                <a:spcPct val="110000"/>
              </a:lnSpc>
              <a:spcBef>
                <a:spcPts val="600"/>
              </a:spcBef>
            </a:pPr>
            <a:r>
              <a:rPr lang="es-ES" dirty="0">
                <a:cs typeface="Arial" charset="0"/>
              </a:rPr>
              <a:t>Es habitual en pacientes ya ingresados, pautar la contención, en caso de posible agitación, recayendo  a veces la decisión en enfermería. </a:t>
            </a:r>
            <a:r>
              <a:rPr lang="es-ES" b="1" dirty="0">
                <a:solidFill>
                  <a:schemeClr val="accent1"/>
                </a:solidFill>
                <a:cs typeface="Arial" charset="0"/>
              </a:rPr>
              <a:t>Revisar por el médico la indicación</a:t>
            </a:r>
            <a:r>
              <a:rPr lang="es-ES" dirty="0">
                <a:cs typeface="Arial" charset="0"/>
              </a:rPr>
              <a:t> y registrar en la historia siguiendo el protocolo.</a:t>
            </a:r>
          </a:p>
          <a:p>
            <a:pPr algn="just">
              <a:lnSpc>
                <a:spcPct val="110000"/>
              </a:lnSpc>
              <a:spcBef>
                <a:spcPts val="600"/>
              </a:spcBef>
            </a:pPr>
            <a:r>
              <a:rPr lang="es-ES" dirty="0">
                <a:cs typeface="Arial" charset="0"/>
              </a:rPr>
              <a:t>La indicación de </a:t>
            </a:r>
            <a:r>
              <a:rPr lang="es-ES" b="1" dirty="0">
                <a:solidFill>
                  <a:schemeClr val="accent1"/>
                </a:solidFill>
                <a:cs typeface="Arial" charset="0"/>
              </a:rPr>
              <a:t>contención como castigo es inaceptable </a:t>
            </a:r>
            <a:r>
              <a:rPr lang="es-ES" dirty="0">
                <a:cs typeface="Arial" charset="0"/>
              </a:rPr>
              <a:t>y nosotros no lo hacemos.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6272494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Rectángulo"/>
          <p:cNvSpPr>
            <a:spLocks noChangeArrowheads="1"/>
          </p:cNvSpPr>
          <p:nvPr/>
        </p:nvSpPr>
        <p:spPr bwMode="auto">
          <a:xfrm>
            <a:off x="1809751" y="2286000"/>
            <a:ext cx="8501063" cy="4071938"/>
          </a:xfrm>
          <a:prstGeom prst="rect">
            <a:avLst/>
          </a:prstGeom>
          <a:solidFill>
            <a:srgbClr val="7F7F7F"/>
          </a:solidFill>
          <a:ln w="12700">
            <a:noFill/>
            <a:round/>
            <a:headEnd/>
            <a:tailEnd/>
          </a:ln>
          <a:effectLst>
            <a:outerShdw blurRad="63500" dist="38100" dir="2700000" algn="tl" rotWithShape="0">
              <a:srgbClr val="000000">
                <a:alpha val="39999"/>
              </a:srgbClr>
            </a:outerShdw>
          </a:effectLst>
        </p:spPr>
        <p:txBody>
          <a:bodyPr anchor="ctr"/>
          <a:lstStyle/>
          <a:p>
            <a:pPr algn="just">
              <a:lnSpc>
                <a:spcPct val="120000"/>
              </a:lnSpc>
              <a:spcBef>
                <a:spcPct val="30000"/>
              </a:spcBef>
              <a:spcAft>
                <a:spcPct val="30000"/>
              </a:spcAft>
              <a:buClr>
                <a:srgbClr val="B9D405"/>
              </a:buClr>
              <a:defRPr/>
            </a:pPr>
            <a:endParaRPr lang="es-ES" sz="1400" b="1" dirty="0">
              <a:solidFill>
                <a:schemeClr val="bg1"/>
              </a:solidFill>
            </a:endParaRPr>
          </a:p>
        </p:txBody>
      </p:sp>
      <p:sp>
        <p:nvSpPr>
          <p:cNvPr id="8" name="7 Rectángulo"/>
          <p:cNvSpPr/>
          <p:nvPr/>
        </p:nvSpPr>
        <p:spPr>
          <a:xfrm>
            <a:off x="1903414" y="2403476"/>
            <a:ext cx="4175125" cy="3857625"/>
          </a:xfrm>
          <a:prstGeom prst="rect">
            <a:avLst/>
          </a:prstGeom>
          <a:solidFill>
            <a:schemeClr val="bg1"/>
          </a:solidFill>
          <a:ln>
            <a:solidFill>
              <a:srgbClr val="99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273050" indent="-273050" algn="just"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Calibri" charset="0"/>
              <a:buAutoNum type="arabicPeriod"/>
            </a:pPr>
            <a:r>
              <a:rPr lang="es-ES" sz="1400" dirty="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rPr>
              <a:t>Utilizar correar comercializadas con imanes en los cierres; evitando sabanas o vendas.</a:t>
            </a:r>
          </a:p>
          <a:p>
            <a:pPr marL="273050" indent="-273050" algn="just"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Calibri" charset="0"/>
              <a:buAutoNum type="arabicPeriod"/>
            </a:pPr>
            <a:r>
              <a:rPr lang="es-ES" sz="1400" dirty="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rPr>
              <a:t>Utilizar una habitación o box aislado, lejos de miradas de otros pacientes y de los familiares del paciente.</a:t>
            </a:r>
          </a:p>
          <a:p>
            <a:pPr marL="273050" indent="-273050" algn="just"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Calibri" charset="0"/>
              <a:buAutoNum type="arabicPeriod"/>
            </a:pPr>
            <a:r>
              <a:rPr lang="es-ES" sz="1400" dirty="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rPr>
              <a:t>Se deben sujetar entre 2 (brazo y pierna contra lateral) y 5 puntos( 4 extremidades y cintura) dependiendo de la intensidad del cuadro.</a:t>
            </a:r>
          </a:p>
          <a:p>
            <a:pPr marL="273050" indent="-273050" algn="just"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Calibri" charset="0"/>
              <a:buAutoNum type="arabicPeriod"/>
            </a:pPr>
            <a:r>
              <a:rPr lang="es-ES" sz="1400" dirty="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rPr>
              <a:t>Evitar que el paciente pueda golpearse, salvo con el colchón.</a:t>
            </a:r>
          </a:p>
          <a:p>
            <a:pPr marL="273050" indent="-273050" algn="just"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Calibri" charset="0"/>
              <a:buAutoNum type="arabicPeriod"/>
            </a:pPr>
            <a:r>
              <a:rPr lang="es-ES" sz="1400" dirty="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rPr>
              <a:t>Comprobar que no tiene objetos peligrosos ni cortantes. Poner pijama del hospital y retirar su ropa.</a:t>
            </a:r>
          </a:p>
        </p:txBody>
      </p:sp>
      <p:sp>
        <p:nvSpPr>
          <p:cNvPr id="7" name="6 Rectángulo"/>
          <p:cNvSpPr/>
          <p:nvPr/>
        </p:nvSpPr>
        <p:spPr>
          <a:xfrm>
            <a:off x="6042026" y="2403476"/>
            <a:ext cx="4176713" cy="3857625"/>
          </a:xfrm>
          <a:prstGeom prst="rect">
            <a:avLst/>
          </a:prstGeom>
          <a:solidFill>
            <a:schemeClr val="bg1"/>
          </a:solidFill>
          <a:ln>
            <a:solidFill>
              <a:srgbClr val="99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342900" indent="-342900" algn="just"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Calibri" charset="0"/>
              <a:buAutoNum type="arabicPeriod" startAt="6"/>
            </a:pPr>
            <a:r>
              <a:rPr lang="es-ES" sz="1400" dirty="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rPr>
              <a:t>Asegurar hidratación del paciente y procurar una sala ventilada y con temperatura adecuada, sobre todo, si se administran neurolépticos.</a:t>
            </a: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Calibri" charset="0"/>
              <a:buAutoNum type="arabicPeriod" startAt="6"/>
            </a:pPr>
            <a:r>
              <a:rPr lang="es-ES" sz="1400" dirty="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rPr>
              <a:t>Si se prolonga la contención, administrar heparina </a:t>
            </a:r>
            <a:r>
              <a:rPr lang="es-ES" sz="1400" dirty="0" err="1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rPr>
              <a:t>via</a:t>
            </a:r>
            <a:r>
              <a:rPr lang="es-ES" sz="1400" dirty="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rPr>
              <a:t> </a:t>
            </a:r>
            <a:r>
              <a:rPr lang="es-ES" sz="1400" dirty="0" err="1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rPr>
              <a:t>sc</a:t>
            </a:r>
            <a:r>
              <a:rPr lang="es-ES" sz="1400" dirty="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rPr>
              <a:t>. Para prevenir trombosis venosa profunda.</a:t>
            </a: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Calibri" charset="0"/>
              <a:buAutoNum type="arabicPeriod" startAt="6"/>
            </a:pPr>
            <a:r>
              <a:rPr lang="es-ES" sz="1400" dirty="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rPr>
              <a:t>Vigilancia del paciente. Con control riguroso de constantes vitales (temperatura, pulso, </a:t>
            </a:r>
            <a:r>
              <a:rPr lang="es-ES" sz="1400" dirty="0" err="1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rPr>
              <a:t>fr</a:t>
            </a:r>
            <a:r>
              <a:rPr lang="es-ES" sz="1400" dirty="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rPr>
              <a:t>….), Analítica (hemograma, bioquímica ,tóxicos ), </a:t>
            </a:r>
            <a:r>
              <a:rPr lang="es-ES" sz="1400" dirty="0" err="1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rPr>
              <a:t>ecg</a:t>
            </a:r>
            <a:r>
              <a:rPr lang="es-ES" sz="1400" dirty="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rPr>
              <a:t> y exploración física si procede.</a:t>
            </a:r>
          </a:p>
        </p:txBody>
      </p:sp>
      <p:sp>
        <p:nvSpPr>
          <p:cNvPr id="44041" name="9 CuadroTexto"/>
          <p:cNvSpPr txBox="1">
            <a:spLocks noChangeArrowheads="1"/>
          </p:cNvSpPr>
          <p:nvPr/>
        </p:nvSpPr>
        <p:spPr bwMode="auto">
          <a:xfrm>
            <a:off x="1881189" y="1857375"/>
            <a:ext cx="32861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r>
              <a:rPr lang="es-ES" sz="1800" b="1" dirty="0"/>
              <a:t>Requisitos…</a:t>
            </a: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658E7B2D-DCEA-9441-ABAF-95C76D719F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b="1" dirty="0"/>
              <a:t>6.</a:t>
            </a:r>
            <a:r>
              <a:rPr lang="es-ES" sz="3600" b="1" dirty="0"/>
              <a:t>3</a:t>
            </a:r>
            <a:r>
              <a:rPr lang="es-ES" b="1" dirty="0"/>
              <a:t>. Contención Mecánica.</a:t>
            </a:r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309809814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ES" sz="4000" b="1" dirty="0"/>
              <a:t>IMPLICACIONES ETICAS Y LEGALES.</a:t>
            </a:r>
          </a:p>
        </p:txBody>
      </p:sp>
      <p:sp>
        <p:nvSpPr>
          <p:cNvPr id="165891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90000"/>
              </a:lnSpc>
            </a:pPr>
            <a:endParaRPr lang="es-ES"/>
          </a:p>
          <a:p>
            <a:pPr>
              <a:lnSpc>
                <a:spcPct val="90000"/>
              </a:lnSpc>
            </a:pPr>
            <a:r>
              <a:rPr lang="es-ES"/>
              <a:t>Se realiza casi siempre sin consentimiento del paciente y por tanto implica medida temporal de privación de libertad.</a:t>
            </a:r>
          </a:p>
          <a:p>
            <a:pPr>
              <a:lnSpc>
                <a:spcPct val="90000"/>
              </a:lnSpc>
            </a:pPr>
            <a:r>
              <a:rPr lang="es-ES"/>
              <a:t>Constituye una forma de ingreso/tratamiento involuntario (art. 763 LEC).</a:t>
            </a:r>
          </a:p>
          <a:p>
            <a:pPr>
              <a:lnSpc>
                <a:spcPct val="90000"/>
              </a:lnSpc>
            </a:pPr>
            <a:r>
              <a:rPr lang="es-ES"/>
              <a:t>No es exclusiva del psiquiatra ni la indicación de contención ni el cumplimiento de la ley en estos casos.</a:t>
            </a:r>
          </a:p>
          <a:p>
            <a:pPr>
              <a:lnSpc>
                <a:spcPct val="90000"/>
              </a:lnSpc>
            </a:pPr>
            <a:r>
              <a:rPr lang="es-ES"/>
              <a:t>Fundamental protocolizar el procedimiento.</a:t>
            </a:r>
          </a:p>
        </p:txBody>
      </p:sp>
    </p:spTree>
    <p:extLst>
      <p:ext uri="{BB962C8B-B14F-4D97-AF65-F5344CB8AC3E}">
        <p14:creationId xmlns:p14="http://schemas.microsoft.com/office/powerpoint/2010/main" val="96370168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5080242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1110</TotalTime>
  <Words>3589</Words>
  <Application>Microsoft Macintosh PowerPoint</Application>
  <PresentationFormat>Panorámica</PresentationFormat>
  <Paragraphs>438</Paragraphs>
  <Slides>39</Slides>
  <Notes>8</Notes>
  <HiddenSlides>0</HiddenSlides>
  <MMClips>0</MMClips>
  <ScaleCrop>false</ScaleCrop>
  <HeadingPairs>
    <vt:vector size="6" baseType="variant">
      <vt:variant>
        <vt:lpstr>Fuentes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39</vt:i4>
      </vt:variant>
    </vt:vector>
  </HeadingPairs>
  <TitlesOfParts>
    <vt:vector size="48" baseType="lpstr">
      <vt:lpstr>Arial</vt:lpstr>
      <vt:lpstr>Calibri</vt:lpstr>
      <vt:lpstr>Calibri Light</vt:lpstr>
      <vt:lpstr>Courier New</vt:lpstr>
      <vt:lpstr>Tahoma</vt:lpstr>
      <vt:lpstr>Times New Roman</vt:lpstr>
      <vt:lpstr>Verdana</vt:lpstr>
      <vt:lpstr>Wingdings</vt:lpstr>
      <vt:lpstr>Tema de Office</vt:lpstr>
      <vt:lpstr>El Paciente Agitado.</vt:lpstr>
      <vt:lpstr>1. Definición.</vt:lpstr>
      <vt:lpstr>2. Etiología.</vt:lpstr>
      <vt:lpstr>2. Etiología.</vt:lpstr>
      <vt:lpstr>2. Etiología.</vt:lpstr>
      <vt:lpstr>3. Evaluación y Triaje.</vt:lpstr>
      <vt:lpstr>3. Evaluación y Triaje.</vt:lpstr>
      <vt:lpstr>4. Factores favorecedores de la agitación.</vt:lpstr>
      <vt:lpstr>4. Factores favorecedores de la agitación.</vt:lpstr>
      <vt:lpstr>4. Datos que indican inminencia de violencia.</vt:lpstr>
      <vt:lpstr>5. Objetivos.</vt:lpstr>
      <vt:lpstr>6. Medidas a tomar ante el paciente agitado.</vt:lpstr>
      <vt:lpstr>Actitud ante el paciente agitado.</vt:lpstr>
      <vt:lpstr>6.1. Contención verbal.</vt:lpstr>
      <vt:lpstr>6.1. Contención verbal.</vt:lpstr>
      <vt:lpstr>Presentación de PowerPoint</vt:lpstr>
      <vt:lpstr>6.1. Contención verbal.</vt:lpstr>
      <vt:lpstr>6.2. Contención farmacológica.</vt:lpstr>
      <vt:lpstr>6.2. Contención farmacológica.</vt:lpstr>
      <vt:lpstr>6.2. Contención farmacológica. Agitación orgánica.</vt:lpstr>
      <vt:lpstr>6.2. Contención farmacológica. Agitación orgánica.</vt:lpstr>
      <vt:lpstr>6.2. Contención farmacológica. Agitación orgánica.</vt:lpstr>
      <vt:lpstr>6.2. Contención farmacológica. Agitación orgánica.</vt:lpstr>
      <vt:lpstr>6.2. Contención farmacológica. Agitación orgánica.</vt:lpstr>
      <vt:lpstr>6.2. Contención farmacológica. Agitación orgánica.</vt:lpstr>
      <vt:lpstr>6.2. Contención farmacológica. Agitación orgánica.</vt:lpstr>
      <vt:lpstr>6.2. Contención farmacológica. Agitación no orgánica.</vt:lpstr>
      <vt:lpstr>6.2. Contención farmacológica. Agitación no orgánica.</vt:lpstr>
      <vt:lpstr>6.2. Contención farmacológica. Agitación no orgánica.</vt:lpstr>
      <vt:lpstr>6.2. Contención farmacológica. Agitación no orgánica.</vt:lpstr>
      <vt:lpstr>6.2. Contención farmacológica. Agitación no orgánica.</vt:lpstr>
      <vt:lpstr>ANTIDOTOS Y MEDIDAS COMPLEMENTARIAS</vt:lpstr>
      <vt:lpstr>6.3. Contención Mecánica.</vt:lpstr>
      <vt:lpstr>6.3. Contención Mecánica. Indicaciones.</vt:lpstr>
      <vt:lpstr>6.3. Contención Mecánica.</vt:lpstr>
      <vt:lpstr>6.3. Contención Mecánica.</vt:lpstr>
      <vt:lpstr>6.3. Contención Mecánica.</vt:lpstr>
      <vt:lpstr>IMPLICACIONES ETICAS Y LEGALES.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4.1. El Paciente Agitado.</dc:title>
  <dc:creator>Usuario de Microsoft Office</dc:creator>
  <cp:lastModifiedBy>CARLOS GALERA ROMAN</cp:lastModifiedBy>
  <cp:revision>179</cp:revision>
  <dcterms:created xsi:type="dcterms:W3CDTF">2022-01-25T18:45:09Z</dcterms:created>
  <dcterms:modified xsi:type="dcterms:W3CDTF">2025-10-03T02:07:48Z</dcterms:modified>
</cp:coreProperties>
</file>