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85" r:id="rId14"/>
    <p:sldId id="268" r:id="rId15"/>
    <p:sldId id="284" r:id="rId16"/>
    <p:sldId id="283" r:id="rId17"/>
    <p:sldId id="269" r:id="rId18"/>
    <p:sldId id="270" r:id="rId19"/>
    <p:sldId id="282" r:id="rId20"/>
    <p:sldId id="281" r:id="rId21"/>
    <p:sldId id="271" r:id="rId22"/>
    <p:sldId id="277"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80"/>
    <p:restoredTop sz="81456"/>
  </p:normalViewPr>
  <p:slideViewPr>
    <p:cSldViewPr snapToGrid="0">
      <p:cViewPr>
        <p:scale>
          <a:sx n="68" d="100"/>
          <a:sy n="68" d="100"/>
        </p:scale>
        <p:origin x="1832" y="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BA03A-4103-B64D-A2C1-D4C0097B5A98}" type="datetimeFigureOut">
              <a:rPr lang="es-ES" smtClean="0"/>
              <a:t>22/1/25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4859F-4EA1-3949-8F63-D8457E502319}" type="slidenum">
              <a:rPr lang="es-ES" smtClean="0"/>
              <a:t>‹Nº›</a:t>
            </a:fld>
            <a:endParaRPr lang="es-ES"/>
          </a:p>
        </p:txBody>
      </p:sp>
    </p:spTree>
    <p:extLst>
      <p:ext uri="{BB962C8B-B14F-4D97-AF65-F5344CB8AC3E}">
        <p14:creationId xmlns:p14="http://schemas.microsoft.com/office/powerpoint/2010/main" val="394320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FD4859F-4EA1-3949-8F63-D8457E502319}" type="slidenum">
              <a:rPr lang="es-ES" smtClean="0"/>
              <a:t>1</a:t>
            </a:fld>
            <a:endParaRPr lang="es-ES"/>
          </a:p>
        </p:txBody>
      </p:sp>
    </p:spTree>
    <p:extLst>
      <p:ext uri="{BB962C8B-B14F-4D97-AF65-F5344CB8AC3E}">
        <p14:creationId xmlns:p14="http://schemas.microsoft.com/office/powerpoint/2010/main" val="372780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rialMT"/>
              </a:rPr>
              <a:t>GBHSH   </a:t>
            </a:r>
            <a:r>
              <a:rPr lang="es-ES" b="0" i="0" dirty="0">
                <a:solidFill>
                  <a:srgbClr val="666666"/>
                </a:solidFill>
                <a:effectLst/>
                <a:latin typeface="Roboto" panose="020F0502020204030204" pitchFamily="34" charset="0"/>
              </a:rPr>
              <a:t>gais, bisexuales y otros hombres que tienen sexo con hombres </a:t>
            </a:r>
            <a:endParaRPr lang="es-ES" dirty="0"/>
          </a:p>
          <a:p>
            <a:r>
              <a:rPr lang="es-ES" dirty="0"/>
              <a:t> </a:t>
            </a:r>
          </a:p>
        </p:txBody>
      </p:sp>
      <p:sp>
        <p:nvSpPr>
          <p:cNvPr id="4" name="Marcador de número de diapositiva 3"/>
          <p:cNvSpPr>
            <a:spLocks noGrp="1"/>
          </p:cNvSpPr>
          <p:nvPr>
            <p:ph type="sldNum" sz="quarter" idx="5"/>
          </p:nvPr>
        </p:nvSpPr>
        <p:spPr/>
        <p:txBody>
          <a:bodyPr/>
          <a:lstStyle/>
          <a:p>
            <a:fld id="{CFD4859F-4EA1-3949-8F63-D8457E502319}" type="slidenum">
              <a:rPr lang="es-ES" smtClean="0"/>
              <a:t>3</a:t>
            </a:fld>
            <a:endParaRPr lang="es-ES"/>
          </a:p>
        </p:txBody>
      </p:sp>
    </p:spTree>
    <p:extLst>
      <p:ext uri="{BB962C8B-B14F-4D97-AF65-F5344CB8AC3E}">
        <p14:creationId xmlns:p14="http://schemas.microsoft.com/office/powerpoint/2010/main" val="2953808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FD4859F-4EA1-3949-8F63-D8457E502319}" type="slidenum">
              <a:rPr lang="es-ES" smtClean="0"/>
              <a:t>5</a:t>
            </a:fld>
            <a:endParaRPr lang="es-ES"/>
          </a:p>
        </p:txBody>
      </p:sp>
    </p:spTree>
    <p:extLst>
      <p:ext uri="{BB962C8B-B14F-4D97-AF65-F5344CB8AC3E}">
        <p14:creationId xmlns:p14="http://schemas.microsoft.com/office/powerpoint/2010/main" val="3846093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Aunque hay que destacar que no esta claro el impacto de un cribado de </a:t>
            </a:r>
            <a:r>
              <a:rPr lang="es-ES" dirty="0" err="1"/>
              <a:t>iITS</a:t>
            </a:r>
            <a:r>
              <a:rPr lang="es-ES" dirty="0"/>
              <a:t> en l </a:t>
            </a:r>
            <a:r>
              <a:rPr lang="es-ES" dirty="0" err="1"/>
              <a:t>apoblacion</a:t>
            </a:r>
            <a:r>
              <a:rPr lang="es-ES" dirty="0"/>
              <a:t> general hay que decir que </a:t>
            </a:r>
            <a:r>
              <a:rPr lang="es-ES" sz="1200" dirty="0">
                <a:effectLst/>
                <a:latin typeface="ArialMT"/>
              </a:rPr>
              <a:t>Al diagnosticar la presencia de una ITS en una persona </a:t>
            </a:r>
            <a:r>
              <a:rPr lang="es-ES" sz="1200" dirty="0" err="1">
                <a:effectLst/>
                <a:latin typeface="ArialMT"/>
              </a:rPr>
              <a:t>asintomática</a:t>
            </a:r>
            <a:r>
              <a:rPr lang="es-ES" sz="1200" dirty="0">
                <a:effectLst/>
                <a:latin typeface="ArialMT"/>
              </a:rPr>
              <a:t> no solo podemos tratar la </a:t>
            </a:r>
            <a:r>
              <a:rPr lang="es-ES" sz="1200" dirty="0" err="1">
                <a:effectLst/>
                <a:latin typeface="ArialMT"/>
              </a:rPr>
              <a:t>infección</a:t>
            </a:r>
            <a:r>
              <a:rPr lang="es-ES" sz="1200" dirty="0">
                <a:effectLst/>
                <a:latin typeface="ArialMT"/>
              </a:rPr>
              <a:t> y evitar complicaciones posteriores de salud sexual y reproductiva, sino que </a:t>
            </a:r>
            <a:r>
              <a:rPr lang="es-ES" sz="1200" dirty="0" err="1">
                <a:effectLst/>
                <a:latin typeface="ArialMT"/>
              </a:rPr>
              <a:t>también</a:t>
            </a:r>
            <a:r>
              <a:rPr lang="es-ES" sz="1200" dirty="0">
                <a:effectLst/>
                <a:latin typeface="ArialMT"/>
              </a:rPr>
              <a:t> conseguimos minimizar la </a:t>
            </a:r>
            <a:r>
              <a:rPr lang="es-ES" sz="1200" dirty="0" err="1">
                <a:effectLst/>
                <a:latin typeface="ArialMT"/>
              </a:rPr>
              <a:t>transmisión</a:t>
            </a:r>
            <a:r>
              <a:rPr lang="es-ES" sz="1200" dirty="0">
                <a:effectLst/>
                <a:latin typeface="ArialMT"/>
              </a:rPr>
              <a:t> durante los contactos sexuales. </a:t>
            </a:r>
            <a:endParaRPr lang="es-ES" dirty="0">
              <a:effectLst/>
            </a:endParaRPr>
          </a:p>
          <a:p>
            <a:endParaRPr lang="es-ES" dirty="0"/>
          </a:p>
        </p:txBody>
      </p:sp>
      <p:sp>
        <p:nvSpPr>
          <p:cNvPr id="4" name="Marcador de número de diapositiva 3"/>
          <p:cNvSpPr>
            <a:spLocks noGrp="1"/>
          </p:cNvSpPr>
          <p:nvPr>
            <p:ph type="sldNum" sz="quarter" idx="5"/>
          </p:nvPr>
        </p:nvSpPr>
        <p:spPr/>
        <p:txBody>
          <a:bodyPr/>
          <a:lstStyle/>
          <a:p>
            <a:fld id="{CFD4859F-4EA1-3949-8F63-D8457E502319}" type="slidenum">
              <a:rPr lang="es-ES" smtClean="0"/>
              <a:t>7</a:t>
            </a:fld>
            <a:endParaRPr lang="es-ES"/>
          </a:p>
        </p:txBody>
      </p:sp>
    </p:spTree>
    <p:extLst>
      <p:ext uri="{BB962C8B-B14F-4D97-AF65-F5344CB8AC3E}">
        <p14:creationId xmlns:p14="http://schemas.microsoft.com/office/powerpoint/2010/main" val="1713270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1/22/25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1/22/25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5D08F-6D23-9672-8093-37CAECFE0BD3}"/>
              </a:ext>
            </a:extLst>
          </p:cNvPr>
          <p:cNvSpPr>
            <a:spLocks noGrp="1"/>
          </p:cNvSpPr>
          <p:nvPr>
            <p:ph type="ctrTitle"/>
          </p:nvPr>
        </p:nvSpPr>
        <p:spPr>
          <a:xfrm>
            <a:off x="745067" y="1452034"/>
            <a:ext cx="7766936" cy="1646302"/>
          </a:xfrm>
        </p:spPr>
        <p:txBody>
          <a:bodyPr/>
          <a:lstStyle/>
          <a:p>
            <a:r>
              <a:rPr lang="es-ES" dirty="0"/>
              <a:t>ITS Y VIH</a:t>
            </a:r>
          </a:p>
        </p:txBody>
      </p:sp>
      <p:sp>
        <p:nvSpPr>
          <p:cNvPr id="3" name="Subtítulo 2">
            <a:extLst>
              <a:ext uri="{FF2B5EF4-FFF2-40B4-BE49-F238E27FC236}">
                <a16:creationId xmlns:a16="http://schemas.microsoft.com/office/drawing/2014/main" id="{A9F04987-F1D6-ACDE-F307-9EBAE6C99AED}"/>
              </a:ext>
            </a:extLst>
          </p:cNvPr>
          <p:cNvSpPr>
            <a:spLocks noGrp="1"/>
          </p:cNvSpPr>
          <p:nvPr>
            <p:ph type="subTitle" idx="1"/>
          </p:nvPr>
        </p:nvSpPr>
        <p:spPr/>
        <p:txBody>
          <a:bodyPr/>
          <a:lstStyle/>
          <a:p>
            <a:r>
              <a:rPr lang="es-ES" dirty="0"/>
              <a:t>Carlos Galera Román R3 MFYC CS Cartagena Este</a:t>
            </a:r>
          </a:p>
        </p:txBody>
      </p:sp>
    </p:spTree>
    <p:extLst>
      <p:ext uri="{BB962C8B-B14F-4D97-AF65-F5344CB8AC3E}">
        <p14:creationId xmlns:p14="http://schemas.microsoft.com/office/powerpoint/2010/main" val="1519850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A6CAFB-6D11-D145-03B0-DD213A461DCE}"/>
              </a:ext>
            </a:extLst>
          </p:cNvPr>
          <p:cNvSpPr>
            <a:spLocks noGrp="1"/>
          </p:cNvSpPr>
          <p:nvPr>
            <p:ph type="title"/>
          </p:nvPr>
        </p:nvSpPr>
        <p:spPr/>
        <p:txBody>
          <a:bodyPr/>
          <a:lstStyle/>
          <a:p>
            <a:r>
              <a:rPr lang="es-ES" dirty="0"/>
              <a:t>INDICE</a:t>
            </a:r>
          </a:p>
        </p:txBody>
      </p:sp>
      <p:sp>
        <p:nvSpPr>
          <p:cNvPr id="3" name="Marcador de contenido 2">
            <a:extLst>
              <a:ext uri="{FF2B5EF4-FFF2-40B4-BE49-F238E27FC236}">
                <a16:creationId xmlns:a16="http://schemas.microsoft.com/office/drawing/2014/main" id="{8CB632BF-62E9-DF26-39A1-2571620B9D93}"/>
              </a:ext>
            </a:extLst>
          </p:cNvPr>
          <p:cNvSpPr>
            <a:spLocks noGrp="1"/>
          </p:cNvSpPr>
          <p:nvPr>
            <p:ph idx="1"/>
          </p:nvPr>
        </p:nvSpPr>
        <p:spPr/>
        <p:txBody>
          <a:bodyPr/>
          <a:lstStyle/>
          <a:p>
            <a:r>
              <a:rPr lang="es-ES" dirty="0"/>
              <a:t>ANAMNESIS</a:t>
            </a:r>
          </a:p>
          <a:p>
            <a:r>
              <a:rPr lang="es-ES" dirty="0"/>
              <a:t>VALORACIÓN DEL RIESGO DE ADQUISICIÓN DE ITS</a:t>
            </a:r>
          </a:p>
          <a:p>
            <a:r>
              <a:rPr lang="es-ES" dirty="0"/>
              <a:t>CRIBADO DE ITS EN POBLACIÓN GENERAL</a:t>
            </a:r>
          </a:p>
          <a:p>
            <a:r>
              <a:rPr lang="es-ES" dirty="0"/>
              <a:t>PAPEL DE LA ATENCIÓN PRIMARIA</a:t>
            </a:r>
          </a:p>
          <a:p>
            <a:r>
              <a:rPr lang="es-ES" dirty="0"/>
              <a:t>VACUNACIÓN</a:t>
            </a:r>
          </a:p>
          <a:p>
            <a:r>
              <a:rPr lang="es-ES" dirty="0"/>
              <a:t>CRIBADOS</a:t>
            </a:r>
          </a:p>
        </p:txBody>
      </p:sp>
    </p:spTree>
    <p:extLst>
      <p:ext uri="{BB962C8B-B14F-4D97-AF65-F5344CB8AC3E}">
        <p14:creationId xmlns:p14="http://schemas.microsoft.com/office/powerpoint/2010/main" val="2290866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AA771-C1D9-27FF-7EDB-FB15C3205AD2}"/>
              </a:ext>
            </a:extLst>
          </p:cNvPr>
          <p:cNvSpPr>
            <a:spLocks noGrp="1"/>
          </p:cNvSpPr>
          <p:nvPr>
            <p:ph type="title"/>
          </p:nvPr>
        </p:nvSpPr>
        <p:spPr>
          <a:xfrm>
            <a:off x="677334" y="353122"/>
            <a:ext cx="8596668" cy="695093"/>
          </a:xfrm>
        </p:spPr>
        <p:txBody>
          <a:bodyPr/>
          <a:lstStyle/>
          <a:p>
            <a:r>
              <a:rPr lang="es-ES" dirty="0"/>
              <a:t>ANAMNESIS</a:t>
            </a:r>
          </a:p>
        </p:txBody>
      </p:sp>
      <p:sp>
        <p:nvSpPr>
          <p:cNvPr id="3" name="Marcador de contenido 2">
            <a:extLst>
              <a:ext uri="{FF2B5EF4-FFF2-40B4-BE49-F238E27FC236}">
                <a16:creationId xmlns:a16="http://schemas.microsoft.com/office/drawing/2014/main" id="{E907C2DC-8834-87BE-CECB-3962B73ECCE5}"/>
              </a:ext>
            </a:extLst>
          </p:cNvPr>
          <p:cNvSpPr>
            <a:spLocks noGrp="1"/>
          </p:cNvSpPr>
          <p:nvPr>
            <p:ph idx="1"/>
          </p:nvPr>
        </p:nvSpPr>
        <p:spPr/>
        <p:txBody>
          <a:bodyPr/>
          <a:lstStyle/>
          <a:p>
            <a:r>
              <a:rPr lang="es-ES" dirty="0" err="1"/>
              <a:t>Hª</a:t>
            </a:r>
            <a:r>
              <a:rPr lang="es-ES" dirty="0"/>
              <a:t> CLINICA</a:t>
            </a:r>
          </a:p>
          <a:p>
            <a:pPr lvl="1"/>
            <a:r>
              <a:rPr lang="es-ES" sz="1800" dirty="0">
                <a:effectLst/>
                <a:latin typeface="ArialMT"/>
              </a:rPr>
              <a:t>Signos y síntomas anogenitales </a:t>
            </a:r>
          </a:p>
          <a:p>
            <a:pPr lvl="1"/>
            <a:endParaRPr lang="es-ES" dirty="0"/>
          </a:p>
          <a:p>
            <a:pPr lvl="1"/>
            <a:r>
              <a:rPr lang="es-ES" dirty="0"/>
              <a:t>Lesiones ulcerativas</a:t>
            </a:r>
          </a:p>
          <a:p>
            <a:pPr lvl="1"/>
            <a:endParaRPr lang="es-ES" dirty="0"/>
          </a:p>
          <a:p>
            <a:pPr lvl="1"/>
            <a:endParaRPr lang="es-ES" dirty="0"/>
          </a:p>
          <a:p>
            <a:pPr lvl="1"/>
            <a:r>
              <a:rPr lang="es-ES" dirty="0"/>
              <a:t>Presencia de adenopatías</a:t>
            </a:r>
          </a:p>
          <a:p>
            <a:pPr lvl="1"/>
            <a:endParaRPr lang="es-ES" dirty="0"/>
          </a:p>
          <a:p>
            <a:pPr lvl="1"/>
            <a:endParaRPr lang="es-ES" dirty="0"/>
          </a:p>
        </p:txBody>
      </p:sp>
      <p:sp>
        <p:nvSpPr>
          <p:cNvPr id="4" name="CuadroTexto 3">
            <a:extLst>
              <a:ext uri="{FF2B5EF4-FFF2-40B4-BE49-F238E27FC236}">
                <a16:creationId xmlns:a16="http://schemas.microsoft.com/office/drawing/2014/main" id="{99264BCA-7F2C-AC5D-C518-B6C4B62B8AAA}"/>
              </a:ext>
            </a:extLst>
          </p:cNvPr>
          <p:cNvSpPr txBox="1"/>
          <p:nvPr/>
        </p:nvSpPr>
        <p:spPr>
          <a:xfrm>
            <a:off x="557561" y="1132477"/>
            <a:ext cx="10499905" cy="923330"/>
          </a:xfrm>
          <a:prstGeom prst="rect">
            <a:avLst/>
          </a:prstGeom>
          <a:noFill/>
        </p:spPr>
        <p:txBody>
          <a:bodyPr wrap="square" rtlCol="0">
            <a:spAutoFit/>
          </a:bodyPr>
          <a:lstStyle/>
          <a:p>
            <a:pPr lvl="1"/>
            <a:r>
              <a:rPr lang="es-ES" sz="1800" dirty="0">
                <a:effectLst/>
                <a:latin typeface="ArialMT"/>
              </a:rPr>
              <a:t>Para un abordaje correcto de las ITS es necesario conocer los </a:t>
            </a:r>
            <a:r>
              <a:rPr lang="es-ES" sz="1800" dirty="0" err="1">
                <a:effectLst/>
                <a:latin typeface="ArialMT"/>
              </a:rPr>
              <a:t>hábitos</a:t>
            </a:r>
            <a:r>
              <a:rPr lang="es-ES" sz="1800" dirty="0">
                <a:effectLst/>
                <a:latin typeface="ArialMT"/>
              </a:rPr>
              <a:t> y conductas sexuales, la </a:t>
            </a:r>
            <a:r>
              <a:rPr lang="es-ES" sz="1800" dirty="0" err="1">
                <a:effectLst/>
                <a:latin typeface="ArialMT"/>
              </a:rPr>
              <a:t>identidadde</a:t>
            </a:r>
            <a:r>
              <a:rPr lang="es-ES" sz="1800" dirty="0">
                <a:effectLst/>
                <a:latin typeface="ArialMT"/>
              </a:rPr>
              <a:t> género y las </a:t>
            </a:r>
            <a:r>
              <a:rPr lang="es-ES" dirty="0">
                <a:effectLst/>
                <a:latin typeface="ArialMT"/>
              </a:rPr>
              <a:t>p</a:t>
            </a:r>
            <a:r>
              <a:rPr lang="es-ES" sz="1800" dirty="0">
                <a:effectLst/>
                <a:latin typeface="ArialMT"/>
              </a:rPr>
              <a:t>rácticas sexuales.</a:t>
            </a:r>
          </a:p>
          <a:p>
            <a:endParaRPr lang="es-ES" dirty="0"/>
          </a:p>
        </p:txBody>
      </p:sp>
      <p:sp>
        <p:nvSpPr>
          <p:cNvPr id="5" name="Rectángulo redondeado 4">
            <a:extLst>
              <a:ext uri="{FF2B5EF4-FFF2-40B4-BE49-F238E27FC236}">
                <a16:creationId xmlns:a16="http://schemas.microsoft.com/office/drawing/2014/main" id="{28C49243-4227-0737-A989-BA5F7D4FC3F2}"/>
              </a:ext>
            </a:extLst>
          </p:cNvPr>
          <p:cNvSpPr/>
          <p:nvPr/>
        </p:nvSpPr>
        <p:spPr>
          <a:xfrm>
            <a:off x="5675971" y="2765502"/>
            <a:ext cx="3598031" cy="1527718"/>
          </a:xfrm>
          <a:prstGeom prst="roundRect">
            <a:avLst/>
          </a:prstGeom>
          <a:solidFill>
            <a:schemeClr val="accent1">
              <a:alpha val="5957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800" i="1" dirty="0">
                <a:effectLst/>
                <a:latin typeface="Arial" panose="020B0604020202020204" pitchFamily="34" charset="0"/>
              </a:rPr>
              <a:t>Presencia/ausencia de exudado o </a:t>
            </a:r>
            <a:r>
              <a:rPr lang="es-ES" sz="1800" i="1" dirty="0" err="1">
                <a:effectLst/>
                <a:latin typeface="Arial" panose="020B0604020202020204" pitchFamily="34" charset="0"/>
              </a:rPr>
              <a:t>secreción</a:t>
            </a:r>
            <a:r>
              <a:rPr lang="es-ES" sz="1800" i="1" dirty="0">
                <a:effectLst/>
                <a:latin typeface="Arial" panose="020B0604020202020204" pitchFamily="34" charset="0"/>
              </a:rPr>
              <a:t> </a:t>
            </a:r>
            <a:r>
              <a:rPr lang="es-ES" sz="1800" i="1" dirty="0" err="1">
                <a:effectLst/>
                <a:latin typeface="Arial" panose="020B0604020202020204" pitchFamily="34" charset="0"/>
              </a:rPr>
              <a:t>anogenita</a:t>
            </a:r>
            <a:r>
              <a:rPr lang="es-ES" sz="1800" i="1" dirty="0">
                <a:effectLst/>
                <a:latin typeface="Arial" panose="020B0604020202020204" pitchFamily="34" charset="0"/>
              </a:rPr>
              <a:t> </a:t>
            </a:r>
          </a:p>
          <a:p>
            <a:r>
              <a:rPr lang="es-ES" sz="1800" dirty="0">
                <a:effectLst/>
                <a:latin typeface="ArialMT"/>
              </a:rPr>
              <a:t>disuria; prurito; dolor </a:t>
            </a:r>
            <a:r>
              <a:rPr lang="es-ES" sz="1800" dirty="0" err="1">
                <a:effectLst/>
                <a:latin typeface="ArialMT"/>
              </a:rPr>
              <a:t>espontáneo</a:t>
            </a:r>
            <a:r>
              <a:rPr lang="es-ES" sz="1800" dirty="0">
                <a:effectLst/>
                <a:latin typeface="ArialMT"/>
              </a:rPr>
              <a:t> o dispareunia; </a:t>
            </a:r>
            <a:endParaRPr lang="es-ES" dirty="0"/>
          </a:p>
          <a:p>
            <a:endParaRPr lang="es-ES" dirty="0"/>
          </a:p>
        </p:txBody>
      </p:sp>
    </p:spTree>
    <p:extLst>
      <p:ext uri="{BB962C8B-B14F-4D97-AF65-F5344CB8AC3E}">
        <p14:creationId xmlns:p14="http://schemas.microsoft.com/office/powerpoint/2010/main" val="2997112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D34CD2-67A5-D416-199E-F459DDEAD6F1}"/>
              </a:ext>
            </a:extLst>
          </p:cNvPr>
          <p:cNvSpPr>
            <a:spLocks noGrp="1"/>
          </p:cNvSpPr>
          <p:nvPr>
            <p:ph type="title"/>
          </p:nvPr>
        </p:nvSpPr>
        <p:spPr/>
        <p:txBody>
          <a:bodyPr/>
          <a:lstStyle/>
          <a:p>
            <a:r>
              <a:rPr lang="es-ES" dirty="0"/>
              <a:t>ANAMNESIS</a:t>
            </a:r>
          </a:p>
        </p:txBody>
      </p:sp>
      <p:sp>
        <p:nvSpPr>
          <p:cNvPr id="3" name="Marcador de contenido 2">
            <a:extLst>
              <a:ext uri="{FF2B5EF4-FFF2-40B4-BE49-F238E27FC236}">
                <a16:creationId xmlns:a16="http://schemas.microsoft.com/office/drawing/2014/main" id="{D9C26E40-8D67-A042-24DB-C7EF510331CE}"/>
              </a:ext>
            </a:extLst>
          </p:cNvPr>
          <p:cNvSpPr>
            <a:spLocks noGrp="1"/>
          </p:cNvSpPr>
          <p:nvPr>
            <p:ph idx="1"/>
          </p:nvPr>
        </p:nvSpPr>
        <p:spPr/>
        <p:txBody>
          <a:bodyPr/>
          <a:lstStyle/>
          <a:p>
            <a:r>
              <a:rPr lang="es-ES" dirty="0" err="1"/>
              <a:t>Hª</a:t>
            </a:r>
            <a:r>
              <a:rPr lang="es-ES" dirty="0"/>
              <a:t> previa de ITS</a:t>
            </a:r>
          </a:p>
          <a:p>
            <a:pPr lvl="1"/>
            <a:r>
              <a:rPr lang="es-ES" sz="1800" i="1" dirty="0">
                <a:effectLst/>
                <a:latin typeface="Arial" panose="020B0604020202020204" pitchFamily="34" charset="0"/>
              </a:rPr>
              <a:t>¿Alguna vez te has hecho pruebas para detectar VIH y otras ITS? </a:t>
            </a:r>
          </a:p>
          <a:p>
            <a:pPr lvl="1"/>
            <a:r>
              <a:rPr lang="es-ES" sz="1800" i="1" dirty="0">
                <a:effectLst/>
                <a:latin typeface="Arial" panose="020B0604020202020204" pitchFamily="34" charset="0"/>
              </a:rPr>
              <a:t>¿Alguna vez te han diagnosticado una ITS? </a:t>
            </a:r>
          </a:p>
          <a:p>
            <a:r>
              <a:rPr lang="es-ES" sz="2000" i="1" dirty="0">
                <a:effectLst/>
                <a:latin typeface="Arial" panose="020B0604020202020204" pitchFamily="34" charset="0"/>
              </a:rPr>
              <a:t>Historia sobre </a:t>
            </a:r>
            <a:r>
              <a:rPr lang="es-ES" sz="2000" i="1" dirty="0" err="1">
                <a:effectLst/>
                <a:latin typeface="Arial" panose="020B0604020202020204" pitchFamily="34" charset="0"/>
              </a:rPr>
              <a:t>prácticas</a:t>
            </a:r>
            <a:r>
              <a:rPr lang="es-ES" sz="2000" i="1" dirty="0">
                <a:effectLst/>
                <a:latin typeface="Arial" panose="020B0604020202020204" pitchFamily="34" charset="0"/>
              </a:rPr>
              <a:t> y comportamientos sexuales</a:t>
            </a:r>
          </a:p>
          <a:p>
            <a:pPr lvl="1"/>
            <a:r>
              <a:rPr lang="es-ES" sz="1800" i="1" dirty="0">
                <a:latin typeface="Arial" panose="020B0604020202020204" pitchFamily="34" charset="0"/>
              </a:rPr>
              <a:t>¿pareja vierta o cerrada?</a:t>
            </a:r>
            <a:endParaRPr lang="es-ES" sz="1800" i="1" dirty="0">
              <a:effectLst/>
              <a:latin typeface="Arial" panose="020B0604020202020204" pitchFamily="34" charset="0"/>
            </a:endParaRPr>
          </a:p>
          <a:p>
            <a:r>
              <a:rPr lang="es-ES" sz="2000" i="1" dirty="0" err="1">
                <a:effectLst/>
                <a:latin typeface="Arial" panose="020B0604020202020204" pitchFamily="34" charset="0"/>
              </a:rPr>
              <a:t>Prevención</a:t>
            </a:r>
            <a:r>
              <a:rPr lang="es-ES" sz="2000" i="1" dirty="0">
                <a:effectLst/>
                <a:latin typeface="Arial" panose="020B0604020202020204" pitchFamily="34" charset="0"/>
              </a:rPr>
              <a:t> frente a las ITS. </a:t>
            </a:r>
          </a:p>
          <a:p>
            <a:r>
              <a:rPr lang="es-ES" sz="2000" i="1" dirty="0">
                <a:effectLst/>
                <a:latin typeface="Arial" panose="020B0604020202020204" pitchFamily="34" charset="0"/>
              </a:rPr>
              <a:t> ¿</a:t>
            </a:r>
            <a:r>
              <a:rPr lang="es-ES" sz="1800" i="1" dirty="0">
                <a:effectLst/>
                <a:latin typeface="Arial" panose="020B0604020202020204" pitchFamily="34" charset="0"/>
              </a:rPr>
              <a:t> Has tomado o tomas profilaxis </a:t>
            </a:r>
            <a:r>
              <a:rPr lang="es-ES" sz="1800" i="1" dirty="0" err="1">
                <a:effectLst/>
                <a:latin typeface="Arial" panose="020B0604020202020204" pitchFamily="34" charset="0"/>
              </a:rPr>
              <a:t>pre-exposición</a:t>
            </a:r>
            <a:r>
              <a:rPr lang="es-ES" sz="1800" i="1" dirty="0">
                <a:effectLst/>
                <a:latin typeface="Arial" panose="020B0604020202020204" pitchFamily="34" charset="0"/>
              </a:rPr>
              <a:t> frente al VIH (PrEP) o </a:t>
            </a:r>
            <a:r>
              <a:rPr lang="es-ES" sz="1800" i="1" dirty="0" err="1">
                <a:effectLst/>
                <a:latin typeface="Arial" panose="020B0604020202020204" pitchFamily="34" charset="0"/>
              </a:rPr>
              <a:t>algún</a:t>
            </a:r>
            <a:r>
              <a:rPr lang="es-ES" sz="1800" i="1" dirty="0">
                <a:effectLst/>
                <a:latin typeface="Arial" panose="020B0604020202020204" pitchFamily="34" charset="0"/>
              </a:rPr>
              <a:t> otro tipo de profilaxis frente a las ITS? </a:t>
            </a:r>
          </a:p>
          <a:p>
            <a:endParaRPr lang="es-ES" sz="2000" i="1" dirty="0">
              <a:effectLst/>
              <a:latin typeface="Arial" panose="020B0604020202020204" pitchFamily="34" charset="0"/>
            </a:endParaRPr>
          </a:p>
          <a:p>
            <a:pPr lvl="1"/>
            <a:endParaRPr lang="es-ES" sz="1800" i="1" dirty="0">
              <a:effectLst/>
              <a:latin typeface="Arial" panose="020B0604020202020204" pitchFamily="34" charset="0"/>
            </a:endParaRPr>
          </a:p>
        </p:txBody>
      </p:sp>
    </p:spTree>
    <p:extLst>
      <p:ext uri="{BB962C8B-B14F-4D97-AF65-F5344CB8AC3E}">
        <p14:creationId xmlns:p14="http://schemas.microsoft.com/office/powerpoint/2010/main" val="2080454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8AE419-9237-512B-67DC-0F8CCAA2A3C2}"/>
              </a:ext>
            </a:extLst>
          </p:cNvPr>
          <p:cNvSpPr>
            <a:spLocks noGrp="1"/>
          </p:cNvSpPr>
          <p:nvPr>
            <p:ph type="title"/>
          </p:nvPr>
        </p:nvSpPr>
        <p:spPr/>
        <p:txBody>
          <a:bodyPr/>
          <a:lstStyle/>
          <a:p>
            <a:r>
              <a:rPr lang="es-ES" dirty="0"/>
              <a:t>VALORACION DEL RIESGO DE ADQUISICION DE ITS</a:t>
            </a:r>
          </a:p>
        </p:txBody>
      </p:sp>
      <p:sp>
        <p:nvSpPr>
          <p:cNvPr id="3" name="Marcador de contenido 2">
            <a:extLst>
              <a:ext uri="{FF2B5EF4-FFF2-40B4-BE49-F238E27FC236}">
                <a16:creationId xmlns:a16="http://schemas.microsoft.com/office/drawing/2014/main" id="{24CD9396-DC5E-FAB0-0166-0022795FA9D7}"/>
              </a:ext>
            </a:extLst>
          </p:cNvPr>
          <p:cNvSpPr>
            <a:spLocks noGrp="1"/>
          </p:cNvSpPr>
          <p:nvPr>
            <p:ph idx="1"/>
          </p:nvPr>
        </p:nvSpPr>
        <p:spPr/>
        <p:txBody>
          <a:bodyPr>
            <a:normAutofit lnSpcReduction="10000"/>
          </a:bodyPr>
          <a:lstStyle/>
          <a:p>
            <a:pPr>
              <a:buFont typeface="+mj-lt"/>
              <a:buAutoNum type="arabicPeriod"/>
            </a:pPr>
            <a:r>
              <a:rPr lang="es-ES" sz="1800" dirty="0" err="1">
                <a:effectLst/>
                <a:latin typeface="ArialMT"/>
              </a:rPr>
              <a:t>Múltiples</a:t>
            </a:r>
            <a:r>
              <a:rPr lang="es-ES" sz="1800" dirty="0">
                <a:effectLst/>
                <a:latin typeface="ArialMT"/>
              </a:rPr>
              <a:t> parejas sexuales o pareja sexual con </a:t>
            </a:r>
            <a:r>
              <a:rPr lang="es-ES" sz="1800" dirty="0" err="1">
                <a:effectLst/>
                <a:latin typeface="ArialMT"/>
              </a:rPr>
              <a:t>múltiples</a:t>
            </a:r>
            <a:r>
              <a:rPr lang="es-ES" sz="1800" dirty="0">
                <a:effectLst/>
                <a:latin typeface="ArialMT"/>
              </a:rPr>
              <a:t> parejas concurrentes </a:t>
            </a:r>
          </a:p>
          <a:p>
            <a:pPr>
              <a:buFont typeface="+mj-lt"/>
              <a:buAutoNum type="arabicPeriod"/>
            </a:pPr>
            <a:r>
              <a:rPr lang="es-ES" sz="1800" dirty="0" err="1">
                <a:effectLst/>
                <a:latin typeface="ArialMT"/>
              </a:rPr>
              <a:t>Prácticas</a:t>
            </a:r>
            <a:r>
              <a:rPr lang="es-ES" sz="1800" dirty="0">
                <a:effectLst/>
                <a:latin typeface="ArialMT"/>
              </a:rPr>
              <a:t> sexuales con una persona diagnosticada o </a:t>
            </a:r>
            <a:r>
              <a:rPr lang="es-ES" sz="1800" dirty="0" err="1">
                <a:effectLst/>
                <a:latin typeface="ArialMT"/>
              </a:rPr>
              <a:t>recién</a:t>
            </a:r>
            <a:r>
              <a:rPr lang="es-ES" sz="1800" dirty="0">
                <a:effectLst/>
                <a:latin typeface="ArialMT"/>
              </a:rPr>
              <a:t> tratada de una ITS </a:t>
            </a:r>
          </a:p>
          <a:p>
            <a:pPr>
              <a:buFont typeface="+mj-lt"/>
              <a:buAutoNum type="arabicPeriod"/>
            </a:pPr>
            <a:r>
              <a:rPr lang="es-ES" sz="1800" dirty="0">
                <a:effectLst/>
                <a:latin typeface="ArialMT"/>
              </a:rPr>
              <a:t>Nueva pareja sexual en los </a:t>
            </a:r>
            <a:r>
              <a:rPr lang="es-ES" sz="1800" dirty="0" err="1">
                <a:effectLst/>
                <a:latin typeface="ArialMT"/>
              </a:rPr>
              <a:t>últimos</a:t>
            </a:r>
            <a:r>
              <a:rPr lang="es-ES" sz="1800" dirty="0">
                <a:effectLst/>
                <a:latin typeface="ArialMT"/>
              </a:rPr>
              <a:t> 12 meses </a:t>
            </a:r>
          </a:p>
          <a:p>
            <a:pPr>
              <a:buFont typeface="+mj-lt"/>
              <a:buAutoNum type="arabicPeriod"/>
            </a:pPr>
            <a:r>
              <a:rPr lang="es-ES" sz="1800" dirty="0">
                <a:effectLst/>
                <a:latin typeface="ArialMT"/>
              </a:rPr>
              <a:t>Antecedentes de ITS </a:t>
            </a:r>
          </a:p>
          <a:p>
            <a:pPr>
              <a:buFont typeface="+mj-lt"/>
              <a:buAutoNum type="arabicPeriod"/>
            </a:pPr>
            <a:r>
              <a:rPr lang="es-ES" sz="1800" dirty="0" err="1">
                <a:effectLst/>
                <a:latin typeface="ArialMT"/>
              </a:rPr>
              <a:t>Prácticas</a:t>
            </a:r>
            <a:r>
              <a:rPr lang="es-ES" sz="1800" dirty="0">
                <a:effectLst/>
                <a:latin typeface="ArialMT"/>
              </a:rPr>
              <a:t> sexuales con personas trabajadoras del sexo </a:t>
            </a:r>
          </a:p>
          <a:p>
            <a:pPr>
              <a:buFont typeface="+mj-lt"/>
              <a:buAutoNum type="arabicPeriod"/>
            </a:pPr>
            <a:r>
              <a:rPr lang="es-ES" sz="1800" dirty="0">
                <a:effectLst/>
                <a:latin typeface="ArialMT"/>
              </a:rPr>
              <a:t>Consumo de alcohol u otras sustancias asociadas a </a:t>
            </a:r>
            <a:r>
              <a:rPr lang="es-ES" sz="1800" dirty="0" err="1">
                <a:effectLst/>
                <a:latin typeface="ArialMT"/>
              </a:rPr>
              <a:t>prácticas</a:t>
            </a:r>
            <a:r>
              <a:rPr lang="es-ES" sz="1800" dirty="0">
                <a:effectLst/>
                <a:latin typeface="ArialMT"/>
              </a:rPr>
              <a:t> sexuales (</a:t>
            </a:r>
            <a:r>
              <a:rPr lang="es-ES" sz="1800" dirty="0" err="1">
                <a:effectLst/>
                <a:latin typeface="ArialMT"/>
              </a:rPr>
              <a:t>ej</a:t>
            </a:r>
            <a:r>
              <a:rPr lang="es-ES" sz="1800" dirty="0">
                <a:effectLst/>
                <a:latin typeface="ArialMT"/>
              </a:rPr>
              <a:t>: </a:t>
            </a:r>
          </a:p>
          <a:p>
            <a:pPr>
              <a:buFont typeface="+mj-lt"/>
              <a:buAutoNum type="arabicPeriod"/>
            </a:pPr>
            <a:r>
              <a:rPr lang="es-ES" sz="1800" i="1" dirty="0">
                <a:effectLst/>
                <a:latin typeface="Arial" panose="020B0604020202020204" pitchFamily="34" charset="0"/>
              </a:rPr>
              <a:t>chemsex</a:t>
            </a:r>
            <a:r>
              <a:rPr lang="es-ES" sz="1800" dirty="0">
                <a:effectLst/>
                <a:latin typeface="ArialMT"/>
              </a:rPr>
              <a:t>) </a:t>
            </a:r>
          </a:p>
          <a:p>
            <a:pPr>
              <a:buFont typeface="+mj-lt"/>
              <a:buAutoNum type="arabicPeriod"/>
            </a:pPr>
            <a:r>
              <a:rPr lang="es-ES" sz="1800" dirty="0">
                <a:effectLst/>
                <a:latin typeface="ArialMT"/>
              </a:rPr>
              <a:t>Uso inconsistente del preservativo con parejas sexuales </a:t>
            </a:r>
          </a:p>
          <a:p>
            <a:pPr>
              <a:buFont typeface="+mj-lt"/>
              <a:buAutoNum type="arabicPeriod"/>
            </a:pPr>
            <a:r>
              <a:rPr lang="es-ES" sz="1800" dirty="0">
                <a:effectLst/>
                <a:latin typeface="ArialMT"/>
              </a:rPr>
              <a:t>Uso de redes sociales y </a:t>
            </a:r>
            <a:r>
              <a:rPr lang="es-ES" sz="1800" i="1" dirty="0">
                <a:effectLst/>
                <a:latin typeface="Arial" panose="020B0604020202020204" pitchFamily="34" charset="0"/>
              </a:rPr>
              <a:t>apps </a:t>
            </a:r>
            <a:r>
              <a:rPr lang="es-ES" sz="1800" dirty="0">
                <a:effectLst/>
                <a:latin typeface="ArialMT"/>
              </a:rPr>
              <a:t>para la </a:t>
            </a:r>
            <a:r>
              <a:rPr lang="es-ES" sz="1800" dirty="0" err="1">
                <a:effectLst/>
                <a:latin typeface="ArialMT"/>
              </a:rPr>
              <a:t>búsqueda</a:t>
            </a:r>
            <a:r>
              <a:rPr lang="es-ES" sz="1800" dirty="0">
                <a:effectLst/>
                <a:latin typeface="ArialMT"/>
              </a:rPr>
              <a:t> de encuentros sexuales. </a:t>
            </a:r>
          </a:p>
          <a:p>
            <a:pPr>
              <a:buFont typeface="+mj-lt"/>
              <a:buAutoNum type="arabicPeriod"/>
            </a:pPr>
            <a:r>
              <a:rPr lang="es-ES" sz="1800" dirty="0">
                <a:effectLst/>
                <a:latin typeface="ArialMT"/>
              </a:rPr>
              <a:t>Sexo en grupo, </a:t>
            </a:r>
            <a:r>
              <a:rPr lang="es-ES" sz="1800" i="1" dirty="0" err="1">
                <a:effectLst/>
                <a:latin typeface="Arial" panose="020B0604020202020204" pitchFamily="34" charset="0"/>
              </a:rPr>
              <a:t>swinging</a:t>
            </a:r>
            <a:r>
              <a:rPr lang="es-ES" sz="1800" dirty="0">
                <a:effectLst/>
                <a:latin typeface="ArialMT"/>
              </a:rPr>
              <a:t>, </a:t>
            </a:r>
            <a:r>
              <a:rPr lang="es-ES" sz="1800" dirty="0" err="1">
                <a:effectLst/>
                <a:latin typeface="ArialMT"/>
              </a:rPr>
              <a:t>orgías</a:t>
            </a:r>
            <a:r>
              <a:rPr lang="es-ES" sz="1800" dirty="0">
                <a:effectLst/>
                <a:latin typeface="ArialMT"/>
              </a:rPr>
              <a:t>, sesiones, </a:t>
            </a:r>
            <a:r>
              <a:rPr lang="es-ES" sz="1800" i="1" dirty="0" err="1">
                <a:effectLst/>
                <a:latin typeface="Arial" panose="020B0604020202020204" pitchFamily="34" charset="0"/>
              </a:rPr>
              <a:t>chills</a:t>
            </a:r>
            <a:r>
              <a:rPr lang="es-ES" sz="1800" dirty="0">
                <a:effectLst/>
                <a:latin typeface="ArialMT"/>
              </a:rPr>
              <a:t>, etc... </a:t>
            </a:r>
          </a:p>
          <a:p>
            <a:endParaRPr lang="es-ES" dirty="0"/>
          </a:p>
        </p:txBody>
      </p:sp>
    </p:spTree>
    <p:extLst>
      <p:ext uri="{BB962C8B-B14F-4D97-AF65-F5344CB8AC3E}">
        <p14:creationId xmlns:p14="http://schemas.microsoft.com/office/powerpoint/2010/main" val="409156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78D66B-6EB5-C1F5-B634-6C3275191924}"/>
              </a:ext>
            </a:extLst>
          </p:cNvPr>
          <p:cNvSpPr>
            <a:spLocks noGrp="1"/>
          </p:cNvSpPr>
          <p:nvPr>
            <p:ph type="title"/>
          </p:nvPr>
        </p:nvSpPr>
        <p:spPr/>
        <p:txBody>
          <a:bodyPr/>
          <a:lstStyle/>
          <a:p>
            <a:r>
              <a:rPr lang="es-ES" dirty="0"/>
              <a:t>VALORACION DEL RIESGO DE ADQUISICION DE ITS</a:t>
            </a:r>
          </a:p>
        </p:txBody>
      </p:sp>
      <p:graphicFrame>
        <p:nvGraphicFramePr>
          <p:cNvPr id="4" name="Marcador de contenido 3">
            <a:extLst>
              <a:ext uri="{FF2B5EF4-FFF2-40B4-BE49-F238E27FC236}">
                <a16:creationId xmlns:a16="http://schemas.microsoft.com/office/drawing/2014/main" id="{BFDDFD0D-D231-6E2D-D2C2-E47EEE86CA62}"/>
              </a:ext>
            </a:extLst>
          </p:cNvPr>
          <p:cNvGraphicFramePr>
            <a:graphicFrameLocks noGrp="1"/>
          </p:cNvGraphicFramePr>
          <p:nvPr>
            <p:ph idx="1"/>
            <p:extLst>
              <p:ext uri="{D42A27DB-BD31-4B8C-83A1-F6EECF244321}">
                <p14:modId xmlns:p14="http://schemas.microsoft.com/office/powerpoint/2010/main" val="2828525500"/>
              </p:ext>
            </p:extLst>
          </p:nvPr>
        </p:nvGraphicFramePr>
        <p:xfrm>
          <a:off x="677863" y="2160588"/>
          <a:ext cx="8596311" cy="3134360"/>
        </p:xfrm>
        <a:graphic>
          <a:graphicData uri="http://schemas.openxmlformats.org/drawingml/2006/table">
            <a:tbl>
              <a:tblPr firstRow="1" bandRow="1">
                <a:tableStyleId>{5C22544A-7EE6-4342-B048-85BDC9FD1C3A}</a:tableStyleId>
              </a:tblPr>
              <a:tblGrid>
                <a:gridCol w="2865437">
                  <a:extLst>
                    <a:ext uri="{9D8B030D-6E8A-4147-A177-3AD203B41FA5}">
                      <a16:colId xmlns:a16="http://schemas.microsoft.com/office/drawing/2014/main" val="2186238546"/>
                    </a:ext>
                  </a:extLst>
                </a:gridCol>
                <a:gridCol w="2865437">
                  <a:extLst>
                    <a:ext uri="{9D8B030D-6E8A-4147-A177-3AD203B41FA5}">
                      <a16:colId xmlns:a16="http://schemas.microsoft.com/office/drawing/2014/main" val="3287826656"/>
                    </a:ext>
                  </a:extLst>
                </a:gridCol>
                <a:gridCol w="2865437">
                  <a:extLst>
                    <a:ext uri="{9D8B030D-6E8A-4147-A177-3AD203B41FA5}">
                      <a16:colId xmlns:a16="http://schemas.microsoft.com/office/drawing/2014/main" val="673791868"/>
                    </a:ext>
                  </a:extLst>
                </a:gridCol>
              </a:tblGrid>
              <a:tr h="370840">
                <a:tc>
                  <a:txBody>
                    <a:bodyPr/>
                    <a:lstStyle/>
                    <a:p>
                      <a:r>
                        <a:rPr lang="es-ES" dirty="0" err="1"/>
                        <a:t>Patogeno</a:t>
                      </a:r>
                      <a:endParaRPr lang="es-ES" dirty="0"/>
                    </a:p>
                  </a:txBody>
                  <a:tcPr/>
                </a:tc>
                <a:tc>
                  <a:txBody>
                    <a:bodyPr/>
                    <a:lstStyle/>
                    <a:p>
                      <a:r>
                        <a:rPr lang="es-ES" dirty="0" err="1"/>
                        <a:t>Poblacion</a:t>
                      </a:r>
                      <a:r>
                        <a:rPr lang="es-ES" dirty="0"/>
                        <a:t> recomendada</a:t>
                      </a:r>
                    </a:p>
                  </a:txBody>
                  <a:tcPr/>
                </a:tc>
                <a:tc>
                  <a:txBody>
                    <a:bodyPr/>
                    <a:lstStyle/>
                    <a:p>
                      <a:r>
                        <a:rPr lang="es-ES" dirty="0"/>
                        <a:t>Prueba recomendada</a:t>
                      </a:r>
                    </a:p>
                  </a:txBody>
                  <a:tcPr/>
                </a:tc>
                <a:extLst>
                  <a:ext uri="{0D108BD9-81ED-4DB2-BD59-A6C34878D82A}">
                    <a16:rowId xmlns:a16="http://schemas.microsoft.com/office/drawing/2014/main" val="2233767222"/>
                  </a:ext>
                </a:extLst>
              </a:tr>
              <a:tr h="370840">
                <a:tc>
                  <a:txBody>
                    <a:bodyPr/>
                    <a:lstStyle/>
                    <a:p>
                      <a:r>
                        <a:rPr lang="es-ES" dirty="0"/>
                        <a:t>VIH</a:t>
                      </a:r>
                    </a:p>
                  </a:txBody>
                  <a:tcPr/>
                </a:tc>
                <a:tc>
                  <a:txBody>
                    <a:bodyPr/>
                    <a:lstStyle/>
                    <a:p>
                      <a:r>
                        <a:rPr lang="es-ES" dirty="0"/>
                        <a:t>Todos</a:t>
                      </a:r>
                    </a:p>
                  </a:txBody>
                  <a:tcPr/>
                </a:tc>
                <a:tc>
                  <a:txBody>
                    <a:bodyPr/>
                    <a:lstStyle/>
                    <a:p>
                      <a:r>
                        <a:rPr lang="es-ES" dirty="0"/>
                        <a:t>ELISA/WB/PCR</a:t>
                      </a:r>
                    </a:p>
                  </a:txBody>
                  <a:tcPr/>
                </a:tc>
                <a:extLst>
                  <a:ext uri="{0D108BD9-81ED-4DB2-BD59-A6C34878D82A}">
                    <a16:rowId xmlns:a16="http://schemas.microsoft.com/office/drawing/2014/main" val="3008637021"/>
                  </a:ext>
                </a:extLst>
              </a:tr>
              <a:tr h="370840">
                <a:tc>
                  <a:txBody>
                    <a:bodyPr/>
                    <a:lstStyle/>
                    <a:p>
                      <a:r>
                        <a:rPr lang="es-ES" dirty="0"/>
                        <a:t>T </a:t>
                      </a:r>
                      <a:r>
                        <a:rPr lang="es-ES" dirty="0" err="1"/>
                        <a:t>Pallidum</a:t>
                      </a:r>
                      <a:endParaRPr lang="es-ES" dirty="0"/>
                    </a:p>
                  </a:txBody>
                  <a:tcPr/>
                </a:tc>
                <a:tc>
                  <a:txBody>
                    <a:bodyPr/>
                    <a:lstStyle/>
                    <a:p>
                      <a:r>
                        <a:rPr lang="es-ES" dirty="0"/>
                        <a:t>Todos</a:t>
                      </a:r>
                    </a:p>
                  </a:txBody>
                  <a:tcPr/>
                </a:tc>
                <a:tc>
                  <a:txBody>
                    <a:bodyPr/>
                    <a:lstStyle/>
                    <a:p>
                      <a:r>
                        <a:rPr lang="es-ES" dirty="0" err="1"/>
                        <a:t>Serologia</a:t>
                      </a:r>
                      <a:r>
                        <a:rPr lang="es-ES" dirty="0"/>
                        <a:t> </a:t>
                      </a:r>
                      <a:r>
                        <a:rPr lang="es-ES" dirty="0" err="1"/>
                        <a:t>treponemica</a:t>
                      </a:r>
                      <a:endParaRPr lang="es-ES" dirty="0"/>
                    </a:p>
                  </a:txBody>
                  <a:tcPr/>
                </a:tc>
                <a:extLst>
                  <a:ext uri="{0D108BD9-81ED-4DB2-BD59-A6C34878D82A}">
                    <a16:rowId xmlns:a16="http://schemas.microsoft.com/office/drawing/2014/main" val="306318391"/>
                  </a:ext>
                </a:extLst>
              </a:tr>
              <a:tr h="370840">
                <a:tc>
                  <a:txBody>
                    <a:bodyPr/>
                    <a:lstStyle/>
                    <a:p>
                      <a:r>
                        <a:rPr lang="es-ES" dirty="0"/>
                        <a:t>VHB</a:t>
                      </a:r>
                    </a:p>
                  </a:txBody>
                  <a:tcPr/>
                </a:tc>
                <a:tc>
                  <a:txBody>
                    <a:bodyPr/>
                    <a:lstStyle/>
                    <a:p>
                      <a:r>
                        <a:rPr lang="es-ES" dirty="0" err="1"/>
                        <a:t>HSH,trans</a:t>
                      </a:r>
                      <a:endParaRPr lang="es-ES" dirty="0"/>
                    </a:p>
                  </a:txBody>
                  <a:tcPr/>
                </a:tc>
                <a:tc>
                  <a:txBody>
                    <a:bodyPr/>
                    <a:lstStyle/>
                    <a:p>
                      <a:endParaRPr lang="es-ES" dirty="0"/>
                    </a:p>
                  </a:txBody>
                  <a:tcPr/>
                </a:tc>
                <a:extLst>
                  <a:ext uri="{0D108BD9-81ED-4DB2-BD59-A6C34878D82A}">
                    <a16:rowId xmlns:a16="http://schemas.microsoft.com/office/drawing/2014/main" val="3090410821"/>
                  </a:ext>
                </a:extLst>
              </a:tr>
              <a:tr h="370840">
                <a:tc>
                  <a:txBody>
                    <a:bodyPr/>
                    <a:lstStyle/>
                    <a:p>
                      <a:r>
                        <a:rPr lang="es-ES" dirty="0"/>
                        <a:t>VHC</a:t>
                      </a:r>
                    </a:p>
                  </a:txBody>
                  <a:tcPr/>
                </a:tc>
                <a:tc>
                  <a:txBody>
                    <a:bodyPr/>
                    <a:lstStyle/>
                    <a:p>
                      <a:r>
                        <a:rPr lang="es-ES" dirty="0"/>
                        <a:t>NO en población general, solo si sospecha</a:t>
                      </a:r>
                    </a:p>
                  </a:txBody>
                  <a:tcPr/>
                </a:tc>
                <a:tc>
                  <a:txBody>
                    <a:bodyPr/>
                    <a:lstStyle/>
                    <a:p>
                      <a:r>
                        <a:rPr lang="es-ES" dirty="0" err="1"/>
                        <a:t>Serologia</a:t>
                      </a:r>
                      <a:r>
                        <a:rPr lang="es-ES" dirty="0"/>
                        <a:t> </a:t>
                      </a:r>
                      <a:r>
                        <a:rPr lang="es-ES" dirty="0" err="1"/>
                        <a:t>AcVHC</a:t>
                      </a:r>
                      <a:endParaRPr lang="es-ES" dirty="0"/>
                    </a:p>
                  </a:txBody>
                  <a:tcPr/>
                </a:tc>
                <a:extLst>
                  <a:ext uri="{0D108BD9-81ED-4DB2-BD59-A6C34878D82A}">
                    <a16:rowId xmlns:a16="http://schemas.microsoft.com/office/drawing/2014/main" val="2758309586"/>
                  </a:ext>
                </a:extLst>
              </a:tr>
              <a:tr h="370840">
                <a:tc>
                  <a:txBody>
                    <a:bodyPr/>
                    <a:lstStyle/>
                    <a:p>
                      <a:r>
                        <a:rPr lang="es-ES" dirty="0"/>
                        <a:t>VHA</a:t>
                      </a:r>
                    </a:p>
                  </a:txBody>
                  <a:tcPr/>
                </a:tc>
                <a:tc>
                  <a:txBody>
                    <a:bodyPr/>
                    <a:lstStyle/>
                    <a:p>
                      <a:r>
                        <a:rPr lang="es-ES" dirty="0"/>
                        <a:t>HSH</a:t>
                      </a:r>
                    </a:p>
                  </a:txBody>
                  <a:tcPr/>
                </a:tc>
                <a:tc>
                  <a:txBody>
                    <a:bodyPr/>
                    <a:lstStyle/>
                    <a:p>
                      <a:endParaRPr lang="es-ES"/>
                    </a:p>
                  </a:txBody>
                  <a:tcPr/>
                </a:tc>
                <a:extLst>
                  <a:ext uri="{0D108BD9-81ED-4DB2-BD59-A6C34878D82A}">
                    <a16:rowId xmlns:a16="http://schemas.microsoft.com/office/drawing/2014/main" val="2226150734"/>
                  </a:ext>
                </a:extLst>
              </a:tr>
              <a:tr h="370840">
                <a:tc>
                  <a:txBody>
                    <a:bodyPr/>
                    <a:lstStyle/>
                    <a:p>
                      <a:r>
                        <a:rPr lang="es-ES" dirty="0"/>
                        <a:t>NG</a:t>
                      </a:r>
                    </a:p>
                  </a:txBody>
                  <a:tcPr/>
                </a:tc>
                <a:tc>
                  <a:txBody>
                    <a:bodyPr/>
                    <a:lstStyle/>
                    <a:p>
                      <a:r>
                        <a:rPr lang="es-ES" dirty="0"/>
                        <a:t>Varones</a:t>
                      </a:r>
                    </a:p>
                  </a:txBody>
                  <a:tcPr/>
                </a:tc>
                <a:tc>
                  <a:txBody>
                    <a:bodyPr/>
                    <a:lstStyle/>
                    <a:p>
                      <a:r>
                        <a:rPr lang="es-ES" dirty="0"/>
                        <a:t>Primer chorro  miccional</a:t>
                      </a:r>
                    </a:p>
                    <a:p>
                      <a:r>
                        <a:rPr lang="es-ES" dirty="0"/>
                        <a:t>Toma vaginal</a:t>
                      </a:r>
                    </a:p>
                  </a:txBody>
                  <a:tcPr/>
                </a:tc>
                <a:extLst>
                  <a:ext uri="{0D108BD9-81ED-4DB2-BD59-A6C34878D82A}">
                    <a16:rowId xmlns:a16="http://schemas.microsoft.com/office/drawing/2014/main" val="3874276425"/>
                  </a:ext>
                </a:extLst>
              </a:tr>
            </a:tbl>
          </a:graphicData>
        </a:graphic>
      </p:graphicFrame>
    </p:spTree>
    <p:extLst>
      <p:ext uri="{BB962C8B-B14F-4D97-AF65-F5344CB8AC3E}">
        <p14:creationId xmlns:p14="http://schemas.microsoft.com/office/powerpoint/2010/main" val="3658852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6BE741-EECA-E951-8DB3-2D5158727C41}"/>
              </a:ext>
            </a:extLst>
          </p:cNvPr>
          <p:cNvSpPr>
            <a:spLocks noGrp="1"/>
          </p:cNvSpPr>
          <p:nvPr>
            <p:ph type="title"/>
          </p:nvPr>
        </p:nvSpPr>
        <p:spPr/>
        <p:txBody>
          <a:bodyPr/>
          <a:lstStyle/>
          <a:p>
            <a:r>
              <a:rPr lang="es-ES" dirty="0"/>
              <a:t>CRIBADO DE ITS EN POBLACION GENERAL</a:t>
            </a:r>
          </a:p>
        </p:txBody>
      </p:sp>
      <p:sp>
        <p:nvSpPr>
          <p:cNvPr id="3" name="Marcador de contenido 2">
            <a:extLst>
              <a:ext uri="{FF2B5EF4-FFF2-40B4-BE49-F238E27FC236}">
                <a16:creationId xmlns:a16="http://schemas.microsoft.com/office/drawing/2014/main" id="{EB031436-CBAF-D5B4-AF6C-2CC182A2DED8}"/>
              </a:ext>
            </a:extLst>
          </p:cNvPr>
          <p:cNvSpPr>
            <a:spLocks noGrp="1"/>
          </p:cNvSpPr>
          <p:nvPr>
            <p:ph idx="1"/>
          </p:nvPr>
        </p:nvSpPr>
        <p:spPr/>
        <p:txBody>
          <a:bodyPr/>
          <a:lstStyle/>
          <a:p>
            <a:r>
              <a:rPr lang="es-ES" sz="1800" dirty="0">
                <a:effectLst/>
                <a:latin typeface="ArialMT"/>
              </a:rPr>
              <a:t>Persona que solicita </a:t>
            </a:r>
            <a:r>
              <a:rPr lang="es-ES" sz="1800" b="1" dirty="0">
                <a:effectLst/>
                <a:latin typeface="ArialMT"/>
              </a:rPr>
              <a:t>voluntariamente</a:t>
            </a:r>
            <a:r>
              <a:rPr lang="es-ES" sz="1800" dirty="0">
                <a:effectLst/>
                <a:latin typeface="ArialMT"/>
              </a:rPr>
              <a:t> un cribado de ITS.</a:t>
            </a:r>
            <a:br>
              <a:rPr lang="es-ES" sz="1800" dirty="0">
                <a:effectLst/>
                <a:latin typeface="ArialMT"/>
              </a:rPr>
            </a:br>
            <a:r>
              <a:rPr lang="es-ES" sz="1800" dirty="0">
                <a:effectLst/>
                <a:latin typeface="ArialMT"/>
              </a:rPr>
              <a:t>Persona </a:t>
            </a:r>
            <a:r>
              <a:rPr lang="es-ES" sz="1800" b="1" dirty="0">
                <a:effectLst/>
                <a:latin typeface="ArialMT"/>
              </a:rPr>
              <a:t>sexualmente activa </a:t>
            </a:r>
            <a:r>
              <a:rPr lang="es-ES" sz="1800" dirty="0">
                <a:effectLst/>
                <a:latin typeface="ArialMT"/>
              </a:rPr>
              <a:t>con </a:t>
            </a:r>
            <a:r>
              <a:rPr lang="es-ES" sz="1800" dirty="0" err="1">
                <a:effectLst/>
                <a:latin typeface="ArialMT"/>
              </a:rPr>
              <a:t>relación</a:t>
            </a:r>
            <a:r>
              <a:rPr lang="es-ES" sz="1800" dirty="0">
                <a:effectLst/>
                <a:latin typeface="ArialMT"/>
              </a:rPr>
              <a:t> cerrada, al inicio de cada nueva </a:t>
            </a:r>
            <a:r>
              <a:rPr lang="es-ES" sz="1800" dirty="0" err="1">
                <a:effectLst/>
                <a:latin typeface="ArialMT"/>
              </a:rPr>
              <a:t>relación</a:t>
            </a:r>
            <a:r>
              <a:rPr lang="es-ES" sz="1800" dirty="0">
                <a:effectLst/>
                <a:latin typeface="ArialMT"/>
              </a:rPr>
              <a:t>, tras </a:t>
            </a:r>
            <a:r>
              <a:rPr lang="es-ES" sz="1800" b="1" dirty="0">
                <a:effectLst/>
                <a:latin typeface="ArialMT"/>
              </a:rPr>
              <a:t>cambio</a:t>
            </a:r>
            <a:r>
              <a:rPr lang="es-ES" sz="1800" dirty="0">
                <a:effectLst/>
                <a:latin typeface="ArialMT"/>
              </a:rPr>
              <a:t> de pareja sexual </a:t>
            </a:r>
            <a:endParaRPr lang="es-ES" dirty="0"/>
          </a:p>
          <a:p>
            <a:r>
              <a:rPr lang="es-ES" sz="1800" dirty="0">
                <a:effectLst/>
                <a:latin typeface="ArialMT"/>
              </a:rPr>
              <a:t>Persona sexualmente activa con </a:t>
            </a:r>
            <a:r>
              <a:rPr lang="es-ES" sz="1800" b="1" dirty="0" err="1">
                <a:effectLst/>
                <a:latin typeface="ArialMT"/>
              </a:rPr>
              <a:t>múltiples</a:t>
            </a:r>
            <a:r>
              <a:rPr lang="es-ES" sz="1800" dirty="0">
                <a:effectLst/>
                <a:latin typeface="ArialMT"/>
              </a:rPr>
              <a:t> parejas (en relaciones abiertas o cerradas) tras el </a:t>
            </a:r>
            <a:r>
              <a:rPr lang="es-ES" sz="1800" dirty="0" err="1">
                <a:effectLst/>
                <a:latin typeface="ArialMT"/>
              </a:rPr>
              <a:t>último</a:t>
            </a:r>
            <a:r>
              <a:rPr lang="es-ES" sz="1800" dirty="0">
                <a:effectLst/>
                <a:latin typeface="ArialMT"/>
              </a:rPr>
              <a:t> cribado. </a:t>
            </a:r>
            <a:endParaRPr lang="es-ES" dirty="0"/>
          </a:p>
          <a:p>
            <a:r>
              <a:rPr lang="es-ES" sz="1800" dirty="0">
                <a:effectLst/>
                <a:latin typeface="ArialMT"/>
              </a:rPr>
              <a:t>Personas </a:t>
            </a:r>
            <a:r>
              <a:rPr lang="es-ES" sz="1800" b="1" dirty="0">
                <a:effectLst/>
                <a:latin typeface="ArialMT"/>
              </a:rPr>
              <a:t>embarazadas</a:t>
            </a:r>
            <a:r>
              <a:rPr lang="es-ES" sz="1800" dirty="0">
                <a:effectLst/>
                <a:latin typeface="ArialMT"/>
              </a:rPr>
              <a:t> </a:t>
            </a:r>
            <a:r>
              <a:rPr lang="es-ES" sz="1800" dirty="0" err="1">
                <a:effectLst/>
                <a:latin typeface="ArialMT"/>
              </a:rPr>
              <a:t>según</a:t>
            </a:r>
            <a:r>
              <a:rPr lang="es-ES" sz="1800" dirty="0">
                <a:effectLst/>
                <a:latin typeface="ArialMT"/>
              </a:rPr>
              <a:t> </a:t>
            </a:r>
            <a:r>
              <a:rPr lang="es-ES" sz="1800" dirty="0" err="1">
                <a:effectLst/>
                <a:latin typeface="ArialMT"/>
              </a:rPr>
              <a:t>guías</a:t>
            </a:r>
            <a:r>
              <a:rPr lang="es-ES" sz="1800" dirty="0">
                <a:effectLst/>
                <a:latin typeface="ArialMT"/>
              </a:rPr>
              <a:t> de referencia (ver apartado de poblaciones especiales)</a:t>
            </a:r>
          </a:p>
          <a:p>
            <a:r>
              <a:rPr lang="es-ES" sz="1800" dirty="0">
                <a:effectLst/>
                <a:latin typeface="ArialMT"/>
              </a:rPr>
              <a:t>Persona que durante la anamnesis se sospeche de un riesgo elevado de adquirir una ITS </a:t>
            </a:r>
            <a:endParaRPr lang="es-ES" dirty="0"/>
          </a:p>
          <a:p>
            <a:endParaRPr lang="es-ES" dirty="0"/>
          </a:p>
        </p:txBody>
      </p:sp>
    </p:spTree>
    <p:extLst>
      <p:ext uri="{BB962C8B-B14F-4D97-AF65-F5344CB8AC3E}">
        <p14:creationId xmlns:p14="http://schemas.microsoft.com/office/powerpoint/2010/main" val="3817764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619F23-2A85-FA40-3B85-8A8D1231143E}"/>
              </a:ext>
            </a:extLst>
          </p:cNvPr>
          <p:cNvSpPr>
            <a:spLocks noGrp="1"/>
          </p:cNvSpPr>
          <p:nvPr>
            <p:ph type="title"/>
          </p:nvPr>
        </p:nvSpPr>
        <p:spPr>
          <a:xfrm>
            <a:off x="424543" y="609600"/>
            <a:ext cx="8849459" cy="223157"/>
          </a:xfrm>
        </p:spPr>
        <p:txBody>
          <a:bodyPr>
            <a:normAutofit fontScale="90000"/>
          </a:bodyPr>
          <a:lstStyle/>
          <a:p>
            <a:r>
              <a:rPr lang="es-ES" dirty="0"/>
              <a:t>VALORACION DEL RIESGO DE ADQUISICION DE ITS</a:t>
            </a:r>
          </a:p>
        </p:txBody>
      </p:sp>
      <p:pic>
        <p:nvPicPr>
          <p:cNvPr id="1026" name="Picture 2" descr="Selfkit prueba autotoma">
            <a:extLst>
              <a:ext uri="{FF2B5EF4-FFF2-40B4-BE49-F238E27FC236}">
                <a16:creationId xmlns:a16="http://schemas.microsoft.com/office/drawing/2014/main" id="{F12BD023-F016-A6BA-6D40-E85EC9B3DB3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94578" y="4147457"/>
            <a:ext cx="4704658" cy="256403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8F47C488-A4A5-8CD1-7553-A6F77BD1294D}"/>
              </a:ext>
            </a:extLst>
          </p:cNvPr>
          <p:cNvPicPr>
            <a:picLocks noChangeAspect="1"/>
          </p:cNvPicPr>
          <p:nvPr/>
        </p:nvPicPr>
        <p:blipFill>
          <a:blip r:embed="rId3"/>
          <a:stretch>
            <a:fillRect/>
          </a:stretch>
        </p:blipFill>
        <p:spPr>
          <a:xfrm>
            <a:off x="4350321" y="2163060"/>
            <a:ext cx="4246369" cy="1347583"/>
          </a:xfrm>
          <a:prstGeom prst="rect">
            <a:avLst/>
          </a:prstGeom>
        </p:spPr>
      </p:pic>
      <p:pic>
        <p:nvPicPr>
          <p:cNvPr id="7" name="Imagen 6">
            <a:extLst>
              <a:ext uri="{FF2B5EF4-FFF2-40B4-BE49-F238E27FC236}">
                <a16:creationId xmlns:a16="http://schemas.microsoft.com/office/drawing/2014/main" id="{AF850964-47AF-9C4D-871E-FDF5377E3F12}"/>
              </a:ext>
            </a:extLst>
          </p:cNvPr>
          <p:cNvPicPr>
            <a:picLocks noChangeAspect="1"/>
          </p:cNvPicPr>
          <p:nvPr/>
        </p:nvPicPr>
        <p:blipFill>
          <a:blip r:embed="rId4"/>
          <a:stretch>
            <a:fillRect/>
          </a:stretch>
        </p:blipFill>
        <p:spPr>
          <a:xfrm>
            <a:off x="228332" y="3429000"/>
            <a:ext cx="5264102" cy="2564039"/>
          </a:xfrm>
          <a:prstGeom prst="rect">
            <a:avLst/>
          </a:prstGeom>
        </p:spPr>
      </p:pic>
      <p:sp>
        <p:nvSpPr>
          <p:cNvPr id="8" name="CuadroTexto 7">
            <a:extLst>
              <a:ext uri="{FF2B5EF4-FFF2-40B4-BE49-F238E27FC236}">
                <a16:creationId xmlns:a16="http://schemas.microsoft.com/office/drawing/2014/main" id="{00DB302D-EB62-E862-E272-F3F0CE2BACF9}"/>
              </a:ext>
            </a:extLst>
          </p:cNvPr>
          <p:cNvSpPr txBox="1"/>
          <p:nvPr/>
        </p:nvSpPr>
        <p:spPr>
          <a:xfrm>
            <a:off x="930729" y="1816315"/>
            <a:ext cx="2857500" cy="1477328"/>
          </a:xfrm>
          <a:prstGeom prst="rect">
            <a:avLst/>
          </a:prstGeom>
          <a:noFill/>
        </p:spPr>
        <p:txBody>
          <a:bodyPr wrap="square" rtlCol="0">
            <a:spAutoFit/>
          </a:bodyPr>
          <a:lstStyle/>
          <a:p>
            <a:r>
              <a:rPr lang="es-ES" dirty="0"/>
              <a:t>El Ministerio ha aprobado el uso de Kits de </a:t>
            </a:r>
            <a:r>
              <a:rPr lang="es-ES" dirty="0" err="1"/>
              <a:t>autodiagnostico</a:t>
            </a:r>
            <a:r>
              <a:rPr lang="es-ES" dirty="0"/>
              <a:t> de ITS, como una herramienta válida para su cribado</a:t>
            </a:r>
          </a:p>
        </p:txBody>
      </p:sp>
    </p:spTree>
    <p:extLst>
      <p:ext uri="{BB962C8B-B14F-4D97-AF65-F5344CB8AC3E}">
        <p14:creationId xmlns:p14="http://schemas.microsoft.com/office/powerpoint/2010/main" val="734542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F9F4D6-F2D5-F407-1C40-7060EEEEE127}"/>
              </a:ext>
            </a:extLst>
          </p:cNvPr>
          <p:cNvSpPr>
            <a:spLocks noGrp="1"/>
          </p:cNvSpPr>
          <p:nvPr>
            <p:ph type="title"/>
          </p:nvPr>
        </p:nvSpPr>
        <p:spPr/>
        <p:txBody>
          <a:bodyPr/>
          <a:lstStyle/>
          <a:p>
            <a:r>
              <a:rPr lang="es-ES" dirty="0"/>
              <a:t>¿Qué papel tiene AP?</a:t>
            </a:r>
          </a:p>
        </p:txBody>
      </p:sp>
      <p:sp>
        <p:nvSpPr>
          <p:cNvPr id="3" name="Marcador de contenido 2">
            <a:extLst>
              <a:ext uri="{FF2B5EF4-FFF2-40B4-BE49-F238E27FC236}">
                <a16:creationId xmlns:a16="http://schemas.microsoft.com/office/drawing/2014/main" id="{F2252F0C-2EA6-177E-E418-6E3895F39AF9}"/>
              </a:ext>
            </a:extLst>
          </p:cNvPr>
          <p:cNvSpPr>
            <a:spLocks noGrp="1"/>
          </p:cNvSpPr>
          <p:nvPr>
            <p:ph idx="1"/>
          </p:nvPr>
        </p:nvSpPr>
        <p:spPr>
          <a:xfrm>
            <a:off x="677334" y="2160589"/>
            <a:ext cx="10360780" cy="3880773"/>
          </a:xfrm>
        </p:spPr>
        <p:txBody>
          <a:bodyPr/>
          <a:lstStyle/>
          <a:p>
            <a:r>
              <a:rPr lang="es-ES" dirty="0"/>
              <a:t>AP </a:t>
            </a:r>
            <a:r>
              <a:rPr lang="es-ES" dirty="0">
                <a:latin typeface="ArialMT"/>
              </a:rPr>
              <a:t>c</a:t>
            </a:r>
            <a:r>
              <a:rPr lang="es-ES" sz="1800" dirty="0">
                <a:effectLst/>
                <a:latin typeface="ArialMT"/>
              </a:rPr>
              <a:t>onstituye la puerta de entrada al sistema sanitario, por lo que es un entorno ideal para realizar cribados. </a:t>
            </a:r>
          </a:p>
          <a:p>
            <a:r>
              <a:rPr lang="es-ES" sz="1800" dirty="0">
                <a:effectLst/>
                <a:latin typeface="ArialMT"/>
              </a:rPr>
              <a:t>El enfoque de la </a:t>
            </a:r>
            <a:r>
              <a:rPr lang="es-ES" sz="1800" dirty="0" err="1">
                <a:effectLst/>
                <a:latin typeface="ArialMT"/>
              </a:rPr>
              <a:t>atención</a:t>
            </a:r>
            <a:r>
              <a:rPr lang="es-ES" sz="1800" dirty="0">
                <a:effectLst/>
                <a:latin typeface="ArialMT"/>
              </a:rPr>
              <a:t> al paciente es global y transversal, lo que facilita el ofrecimiento de un cribado de ITS independientemente del motivo de consulta en </a:t>
            </a:r>
            <a:r>
              <a:rPr lang="es-ES" sz="1800" dirty="0" err="1">
                <a:effectLst/>
                <a:latin typeface="ArialMT"/>
              </a:rPr>
              <a:t>función</a:t>
            </a:r>
            <a:r>
              <a:rPr lang="es-ES" sz="1800" dirty="0">
                <a:effectLst/>
                <a:latin typeface="ArialMT"/>
              </a:rPr>
              <a:t> de las conductas que incrementan la probabilidad de </a:t>
            </a:r>
            <a:r>
              <a:rPr lang="es-ES" sz="1800" dirty="0" err="1">
                <a:effectLst/>
                <a:latin typeface="ArialMT"/>
              </a:rPr>
              <a:t>adquisición</a:t>
            </a:r>
            <a:r>
              <a:rPr lang="es-ES" sz="1800" dirty="0">
                <a:effectLst/>
                <a:latin typeface="ArialMT"/>
              </a:rPr>
              <a:t> de las ITS </a:t>
            </a:r>
            <a:endParaRPr lang="es-ES" dirty="0">
              <a:effectLst/>
            </a:endParaRPr>
          </a:p>
          <a:p>
            <a:r>
              <a:rPr lang="es-ES" sz="1800" dirty="0">
                <a:effectLst/>
                <a:latin typeface="ArialMT"/>
              </a:rPr>
              <a:t>No todos los centros de AP disponen de ceftriaxona para administrar </a:t>
            </a:r>
            <a:r>
              <a:rPr lang="es-ES" sz="1800" dirty="0" err="1">
                <a:effectLst/>
                <a:latin typeface="ArialMT"/>
              </a:rPr>
              <a:t>vía</a:t>
            </a:r>
            <a:r>
              <a:rPr lang="es-ES" sz="1800" dirty="0">
                <a:effectLst/>
                <a:latin typeface="ArialMT"/>
              </a:rPr>
              <a:t> IM </a:t>
            </a:r>
          </a:p>
          <a:p>
            <a:r>
              <a:rPr lang="es-ES" sz="1800" dirty="0">
                <a:effectLst/>
                <a:latin typeface="ArialMT"/>
              </a:rPr>
              <a:t>La </a:t>
            </a:r>
            <a:r>
              <a:rPr lang="es-ES" sz="1800" dirty="0" err="1">
                <a:effectLst/>
                <a:latin typeface="ArialMT"/>
              </a:rPr>
              <a:t>educación</a:t>
            </a:r>
            <a:r>
              <a:rPr lang="es-ES" sz="1800" dirty="0">
                <a:effectLst/>
                <a:latin typeface="ArialMT"/>
              </a:rPr>
              <a:t> sanitaria es clave para promover sexo seguro y facilitar el </a:t>
            </a:r>
            <a:r>
              <a:rPr lang="es-ES" sz="1800" dirty="0" err="1">
                <a:effectLst/>
                <a:latin typeface="ArialMT"/>
              </a:rPr>
              <a:t>diagnóstico</a:t>
            </a:r>
            <a:r>
              <a:rPr lang="es-ES" sz="1800" dirty="0">
                <a:effectLst/>
                <a:latin typeface="ArialMT"/>
              </a:rPr>
              <a:t> y tratamiento de parejas expuestas a ITS, interrumpiendo la </a:t>
            </a:r>
            <a:r>
              <a:rPr lang="es-ES" sz="1800" dirty="0" err="1">
                <a:effectLst/>
                <a:latin typeface="ArialMT"/>
              </a:rPr>
              <a:t>transmisión</a:t>
            </a:r>
            <a:r>
              <a:rPr lang="es-ES" sz="1800" dirty="0">
                <a:effectLst/>
                <a:latin typeface="ArialMT"/>
              </a:rPr>
              <a:t> </a:t>
            </a:r>
          </a:p>
          <a:p>
            <a:endParaRPr lang="es-ES" dirty="0">
              <a:effectLst/>
            </a:endParaRPr>
          </a:p>
          <a:p>
            <a:endParaRPr lang="es-ES" dirty="0">
              <a:effectLst/>
            </a:endParaRPr>
          </a:p>
          <a:p>
            <a:endParaRPr lang="es-ES" dirty="0"/>
          </a:p>
        </p:txBody>
      </p:sp>
    </p:spTree>
    <p:extLst>
      <p:ext uri="{BB962C8B-B14F-4D97-AF65-F5344CB8AC3E}">
        <p14:creationId xmlns:p14="http://schemas.microsoft.com/office/powerpoint/2010/main" val="2369019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88C6A-0D17-D74F-27ED-E4245E8C4081}"/>
              </a:ext>
            </a:extLst>
          </p:cNvPr>
          <p:cNvSpPr>
            <a:spLocks noGrp="1"/>
          </p:cNvSpPr>
          <p:nvPr>
            <p:ph type="title"/>
          </p:nvPr>
        </p:nvSpPr>
        <p:spPr/>
        <p:txBody>
          <a:bodyPr/>
          <a:lstStyle/>
          <a:p>
            <a:r>
              <a:rPr lang="es-ES" dirty="0"/>
              <a:t>VACUNACIÓN</a:t>
            </a:r>
          </a:p>
        </p:txBody>
      </p:sp>
      <p:sp>
        <p:nvSpPr>
          <p:cNvPr id="3" name="Marcador de contenido 2">
            <a:extLst>
              <a:ext uri="{FF2B5EF4-FFF2-40B4-BE49-F238E27FC236}">
                <a16:creationId xmlns:a16="http://schemas.microsoft.com/office/drawing/2014/main" id="{0CA8F25B-E13E-E85D-2673-44E76B839570}"/>
              </a:ext>
            </a:extLst>
          </p:cNvPr>
          <p:cNvSpPr>
            <a:spLocks noGrp="1"/>
          </p:cNvSpPr>
          <p:nvPr>
            <p:ph idx="1"/>
          </p:nvPr>
        </p:nvSpPr>
        <p:spPr>
          <a:xfrm>
            <a:off x="677334" y="1634116"/>
            <a:ext cx="8596668" cy="3880773"/>
          </a:xfrm>
        </p:spPr>
        <p:txBody>
          <a:bodyPr/>
          <a:lstStyle/>
          <a:p>
            <a:r>
              <a:rPr lang="es-ES" sz="1800" dirty="0">
                <a:effectLst/>
                <a:latin typeface="ArialMT"/>
              </a:rPr>
              <a:t>La </a:t>
            </a:r>
            <a:r>
              <a:rPr lang="es-ES" sz="1800" dirty="0" err="1">
                <a:effectLst/>
                <a:latin typeface="ArialMT"/>
              </a:rPr>
              <a:t>vacunación</a:t>
            </a:r>
            <a:r>
              <a:rPr lang="es-ES" sz="1800" dirty="0">
                <a:effectLst/>
                <a:latin typeface="ArialMT"/>
              </a:rPr>
              <a:t>, priorizando a grupos vulnerables, es una herramienta eficaz contra ITS</a:t>
            </a:r>
          </a:p>
          <a:p>
            <a:r>
              <a:rPr lang="es-ES" sz="1800" dirty="0">
                <a:effectLst/>
                <a:latin typeface="ArialMT"/>
              </a:rPr>
              <a:t>Para las ITS, en la actualidad, </a:t>
            </a:r>
            <a:r>
              <a:rPr lang="es-ES" sz="1800" dirty="0" err="1">
                <a:effectLst/>
                <a:latin typeface="ArialMT"/>
              </a:rPr>
              <a:t>están</a:t>
            </a:r>
            <a:r>
              <a:rPr lang="es-ES" sz="1800" dirty="0">
                <a:effectLst/>
                <a:latin typeface="ArialMT"/>
              </a:rPr>
              <a:t> aprobadas las vacunas frente al VHA, VHB, VPH y virus de la viruela. </a:t>
            </a:r>
            <a:endParaRPr lang="es-ES" dirty="0"/>
          </a:p>
          <a:p>
            <a:endParaRPr lang="es-ES" sz="1800" dirty="0">
              <a:effectLst/>
              <a:latin typeface="ArialMT"/>
            </a:endParaRPr>
          </a:p>
          <a:p>
            <a:endParaRPr lang="es-ES" dirty="0"/>
          </a:p>
        </p:txBody>
      </p:sp>
      <p:graphicFrame>
        <p:nvGraphicFramePr>
          <p:cNvPr id="4" name="Tabla 3">
            <a:extLst>
              <a:ext uri="{FF2B5EF4-FFF2-40B4-BE49-F238E27FC236}">
                <a16:creationId xmlns:a16="http://schemas.microsoft.com/office/drawing/2014/main" id="{7CBBF22A-1D6B-FF8D-33BB-A041FD7537E0}"/>
              </a:ext>
            </a:extLst>
          </p:cNvPr>
          <p:cNvGraphicFramePr>
            <a:graphicFrameLocks noGrp="1"/>
          </p:cNvGraphicFramePr>
          <p:nvPr>
            <p:extLst>
              <p:ext uri="{D42A27DB-BD31-4B8C-83A1-F6EECF244321}">
                <p14:modId xmlns:p14="http://schemas.microsoft.com/office/powerpoint/2010/main" val="4195049434"/>
              </p:ext>
            </p:extLst>
          </p:nvPr>
        </p:nvGraphicFramePr>
        <p:xfrm>
          <a:off x="4975668" y="2658631"/>
          <a:ext cx="4744340" cy="3880774"/>
        </p:xfrm>
        <a:graphic>
          <a:graphicData uri="http://schemas.openxmlformats.org/drawingml/2006/table">
            <a:tbl>
              <a:tblPr/>
              <a:tblGrid>
                <a:gridCol w="1186085">
                  <a:extLst>
                    <a:ext uri="{9D8B030D-6E8A-4147-A177-3AD203B41FA5}">
                      <a16:colId xmlns:a16="http://schemas.microsoft.com/office/drawing/2014/main" val="4203618451"/>
                    </a:ext>
                  </a:extLst>
                </a:gridCol>
                <a:gridCol w="1186085">
                  <a:extLst>
                    <a:ext uri="{9D8B030D-6E8A-4147-A177-3AD203B41FA5}">
                      <a16:colId xmlns:a16="http://schemas.microsoft.com/office/drawing/2014/main" val="1729169039"/>
                    </a:ext>
                  </a:extLst>
                </a:gridCol>
                <a:gridCol w="1186085">
                  <a:extLst>
                    <a:ext uri="{9D8B030D-6E8A-4147-A177-3AD203B41FA5}">
                      <a16:colId xmlns:a16="http://schemas.microsoft.com/office/drawing/2014/main" val="686603287"/>
                    </a:ext>
                  </a:extLst>
                </a:gridCol>
                <a:gridCol w="1186085">
                  <a:extLst>
                    <a:ext uri="{9D8B030D-6E8A-4147-A177-3AD203B41FA5}">
                      <a16:colId xmlns:a16="http://schemas.microsoft.com/office/drawing/2014/main" val="2864492882"/>
                    </a:ext>
                  </a:extLst>
                </a:gridCol>
              </a:tblGrid>
              <a:tr h="295277">
                <a:tc>
                  <a:txBody>
                    <a:bodyPr/>
                    <a:lstStyle/>
                    <a:p>
                      <a:r>
                        <a:rPr lang="es-ES" sz="800" b="1"/>
                        <a:t>Infección</a:t>
                      </a:r>
                      <a:endParaRPr lang="es-ES" sz="800"/>
                    </a:p>
                  </a:txBody>
                  <a:tcPr marL="42190" marR="42190" marT="21095" marB="21095" anchor="ctr">
                    <a:lnL>
                      <a:noFill/>
                    </a:lnL>
                    <a:lnR>
                      <a:noFill/>
                    </a:lnR>
                    <a:lnT>
                      <a:noFill/>
                    </a:lnT>
                    <a:lnB>
                      <a:noFill/>
                    </a:lnB>
                  </a:tcPr>
                </a:tc>
                <a:tc>
                  <a:txBody>
                    <a:bodyPr/>
                    <a:lstStyle/>
                    <a:p>
                      <a:r>
                        <a:rPr lang="es-ES" sz="800" b="1"/>
                        <a:t>Vacuna</a:t>
                      </a:r>
                      <a:endParaRPr lang="es-ES" sz="800"/>
                    </a:p>
                  </a:txBody>
                  <a:tcPr marL="42190" marR="42190" marT="21095" marB="21095" anchor="ctr">
                    <a:lnL>
                      <a:noFill/>
                    </a:lnL>
                    <a:lnR>
                      <a:noFill/>
                    </a:lnR>
                    <a:lnT>
                      <a:noFill/>
                    </a:lnT>
                    <a:lnB>
                      <a:noFill/>
                    </a:lnB>
                  </a:tcPr>
                </a:tc>
                <a:tc>
                  <a:txBody>
                    <a:bodyPr/>
                    <a:lstStyle/>
                    <a:p>
                      <a:r>
                        <a:rPr lang="es-ES" sz="800" b="1"/>
                        <a:t>Población Objetivo</a:t>
                      </a:r>
                      <a:endParaRPr lang="es-ES" sz="800"/>
                    </a:p>
                  </a:txBody>
                  <a:tcPr marL="42190" marR="42190" marT="21095" marB="21095" anchor="ctr">
                    <a:lnL>
                      <a:noFill/>
                    </a:lnL>
                    <a:lnR>
                      <a:noFill/>
                    </a:lnR>
                    <a:lnT>
                      <a:noFill/>
                    </a:lnT>
                    <a:lnB>
                      <a:noFill/>
                    </a:lnB>
                  </a:tcPr>
                </a:tc>
                <a:tc>
                  <a:txBody>
                    <a:bodyPr/>
                    <a:lstStyle/>
                    <a:p>
                      <a:r>
                        <a:rPr lang="es-ES" sz="800" b="1"/>
                        <a:t>Esquema de Vacunación</a:t>
                      </a:r>
                      <a:endParaRPr lang="es-ES" sz="800"/>
                    </a:p>
                  </a:txBody>
                  <a:tcPr marL="42190" marR="42190" marT="21095" marB="21095" anchor="ctr">
                    <a:lnL>
                      <a:noFill/>
                    </a:lnL>
                    <a:lnR>
                      <a:noFill/>
                    </a:lnR>
                    <a:lnT>
                      <a:noFill/>
                    </a:lnT>
                    <a:lnB>
                      <a:noFill/>
                    </a:lnB>
                  </a:tcPr>
                </a:tc>
                <a:extLst>
                  <a:ext uri="{0D108BD9-81ED-4DB2-BD59-A6C34878D82A}">
                    <a16:rowId xmlns:a16="http://schemas.microsoft.com/office/drawing/2014/main" val="3593510127"/>
                  </a:ext>
                </a:extLst>
              </a:tr>
              <a:tr h="801464">
                <a:tc>
                  <a:txBody>
                    <a:bodyPr/>
                    <a:lstStyle/>
                    <a:p>
                      <a:r>
                        <a:rPr lang="es-ES" sz="800" b="1"/>
                        <a:t>Hepatitis A (VHA)</a:t>
                      </a:r>
                      <a:endParaRPr lang="es-ES" sz="800"/>
                    </a:p>
                  </a:txBody>
                  <a:tcPr marL="42190" marR="42190" marT="21095" marB="21095" anchor="ctr">
                    <a:lnL>
                      <a:noFill/>
                    </a:lnL>
                    <a:lnR>
                      <a:noFill/>
                    </a:lnR>
                    <a:lnT>
                      <a:noFill/>
                    </a:lnT>
                    <a:lnB>
                      <a:noFill/>
                    </a:lnB>
                  </a:tcPr>
                </a:tc>
                <a:tc>
                  <a:txBody>
                    <a:bodyPr/>
                    <a:lstStyle/>
                    <a:p>
                      <a:r>
                        <a:rPr lang="es-ES" sz="800" dirty="0"/>
                        <a:t>Vacuna contra la Hepatitis A</a:t>
                      </a:r>
                    </a:p>
                  </a:txBody>
                  <a:tcPr marL="42190" marR="42190" marT="21095" marB="21095" anchor="ctr">
                    <a:lnL>
                      <a:noFill/>
                    </a:lnL>
                    <a:lnR>
                      <a:noFill/>
                    </a:lnR>
                    <a:lnT>
                      <a:noFill/>
                    </a:lnT>
                    <a:lnB>
                      <a:noFill/>
                    </a:lnB>
                  </a:tcPr>
                </a:tc>
                <a:tc>
                  <a:txBody>
                    <a:bodyPr/>
                    <a:lstStyle/>
                    <a:p>
                      <a:r>
                        <a:rPr lang="es-ES" sz="800"/>
                        <a:t>- Hombres que tienen sexo con hombres (HSH) </a:t>
                      </a:r>
                      <a:br>
                        <a:rPr lang="es-ES" sz="800"/>
                      </a:br>
                      <a:r>
                        <a:rPr lang="es-ES" sz="800"/>
                        <a:t>- Trabajadores sexuales </a:t>
                      </a:r>
                      <a:br>
                        <a:rPr lang="es-ES" sz="800"/>
                      </a:br>
                      <a:r>
                        <a:rPr lang="es-ES" sz="800"/>
                        <a:t>- Personas con VIH</a:t>
                      </a:r>
                    </a:p>
                  </a:txBody>
                  <a:tcPr marL="42190" marR="42190" marT="21095" marB="21095" anchor="ctr">
                    <a:lnL>
                      <a:noFill/>
                    </a:lnL>
                    <a:lnR>
                      <a:noFill/>
                    </a:lnR>
                    <a:lnT>
                      <a:noFill/>
                    </a:lnT>
                    <a:lnB>
                      <a:noFill/>
                    </a:lnB>
                  </a:tcPr>
                </a:tc>
                <a:tc>
                  <a:txBody>
                    <a:bodyPr/>
                    <a:lstStyle/>
                    <a:p>
                      <a:r>
                        <a:rPr lang="es-ES" sz="800"/>
                        <a:t>2 dosis: Día 0 y a los 6 meses【5】</a:t>
                      </a:r>
                    </a:p>
                  </a:txBody>
                  <a:tcPr marL="42190" marR="42190" marT="21095" marB="21095" anchor="ctr">
                    <a:lnL>
                      <a:noFill/>
                    </a:lnL>
                    <a:lnR>
                      <a:noFill/>
                    </a:lnR>
                    <a:lnT>
                      <a:noFill/>
                    </a:lnT>
                    <a:lnB>
                      <a:noFill/>
                    </a:lnB>
                  </a:tcPr>
                </a:tc>
                <a:extLst>
                  <a:ext uri="{0D108BD9-81ED-4DB2-BD59-A6C34878D82A}">
                    <a16:rowId xmlns:a16="http://schemas.microsoft.com/office/drawing/2014/main" val="3425736912"/>
                  </a:ext>
                </a:extLst>
              </a:tr>
              <a:tr h="1054558">
                <a:tc>
                  <a:txBody>
                    <a:bodyPr/>
                    <a:lstStyle/>
                    <a:p>
                      <a:r>
                        <a:rPr lang="es-ES" sz="800" b="1"/>
                        <a:t>Hepatitis B (VHB)</a:t>
                      </a:r>
                      <a:endParaRPr lang="es-ES" sz="800"/>
                    </a:p>
                  </a:txBody>
                  <a:tcPr marL="42190" marR="42190" marT="21095" marB="21095" anchor="ctr">
                    <a:lnL>
                      <a:noFill/>
                    </a:lnL>
                    <a:lnR>
                      <a:noFill/>
                    </a:lnR>
                    <a:lnT>
                      <a:noFill/>
                    </a:lnT>
                    <a:lnB>
                      <a:noFill/>
                    </a:lnB>
                  </a:tcPr>
                </a:tc>
                <a:tc>
                  <a:txBody>
                    <a:bodyPr/>
                    <a:lstStyle/>
                    <a:p>
                      <a:r>
                        <a:rPr lang="es-ES" sz="800"/>
                        <a:t>Vacuna contra la Hepatitis B</a:t>
                      </a:r>
                    </a:p>
                  </a:txBody>
                  <a:tcPr marL="42190" marR="42190" marT="21095" marB="21095" anchor="ctr">
                    <a:lnL>
                      <a:noFill/>
                    </a:lnL>
                    <a:lnR>
                      <a:noFill/>
                    </a:lnR>
                    <a:lnT>
                      <a:noFill/>
                    </a:lnT>
                    <a:lnB>
                      <a:noFill/>
                    </a:lnB>
                  </a:tcPr>
                </a:tc>
                <a:tc>
                  <a:txBody>
                    <a:bodyPr/>
                    <a:lstStyle/>
                    <a:p>
                      <a:r>
                        <a:rPr lang="es-ES" sz="800"/>
                        <a:t>- Población general no vacunada </a:t>
                      </a:r>
                      <a:br>
                        <a:rPr lang="es-ES" sz="800"/>
                      </a:br>
                      <a:r>
                        <a:rPr lang="es-ES" sz="800"/>
                        <a:t>- Personas con prácticas sexuales de riesgo </a:t>
                      </a:r>
                      <a:br>
                        <a:rPr lang="es-ES" sz="800"/>
                      </a:br>
                      <a:r>
                        <a:rPr lang="es-ES" sz="800"/>
                        <a:t>- Usuarios de drogas inyectadas</a:t>
                      </a:r>
                    </a:p>
                  </a:txBody>
                  <a:tcPr marL="42190" marR="42190" marT="21095" marB="21095" anchor="ctr">
                    <a:lnL>
                      <a:noFill/>
                    </a:lnL>
                    <a:lnR>
                      <a:noFill/>
                    </a:lnR>
                    <a:lnT>
                      <a:noFill/>
                    </a:lnT>
                    <a:lnB>
                      <a:noFill/>
                    </a:lnB>
                  </a:tcPr>
                </a:tc>
                <a:tc>
                  <a:txBody>
                    <a:bodyPr/>
                    <a:lstStyle/>
                    <a:p>
                      <a:r>
                        <a:rPr lang="es-ES" sz="800"/>
                        <a:t>3 dosis: Día 0, al mes y a los 6 meses【5】</a:t>
                      </a:r>
                    </a:p>
                  </a:txBody>
                  <a:tcPr marL="42190" marR="42190" marT="21095" marB="21095" anchor="ctr">
                    <a:lnL>
                      <a:noFill/>
                    </a:lnL>
                    <a:lnR>
                      <a:noFill/>
                    </a:lnR>
                    <a:lnT>
                      <a:noFill/>
                    </a:lnT>
                    <a:lnB>
                      <a:noFill/>
                    </a:lnB>
                  </a:tcPr>
                </a:tc>
                <a:extLst>
                  <a:ext uri="{0D108BD9-81ED-4DB2-BD59-A6C34878D82A}">
                    <a16:rowId xmlns:a16="http://schemas.microsoft.com/office/drawing/2014/main" val="367797032"/>
                  </a:ext>
                </a:extLst>
              </a:tr>
              <a:tr h="1054558">
                <a:tc>
                  <a:txBody>
                    <a:bodyPr/>
                    <a:lstStyle/>
                    <a:p>
                      <a:r>
                        <a:rPr lang="es-ES" sz="800" b="1"/>
                        <a:t>Virus del Papiloma Humano (VPH)</a:t>
                      </a:r>
                      <a:endParaRPr lang="es-ES" sz="800"/>
                    </a:p>
                  </a:txBody>
                  <a:tcPr marL="42190" marR="42190" marT="21095" marB="21095" anchor="ctr">
                    <a:lnL>
                      <a:noFill/>
                    </a:lnL>
                    <a:lnR>
                      <a:noFill/>
                    </a:lnR>
                    <a:lnT>
                      <a:noFill/>
                    </a:lnT>
                    <a:lnB>
                      <a:noFill/>
                    </a:lnB>
                  </a:tcPr>
                </a:tc>
                <a:tc>
                  <a:txBody>
                    <a:bodyPr/>
                    <a:lstStyle/>
                    <a:p>
                      <a:r>
                        <a:rPr lang="es-ES" sz="800"/>
                        <a:t>Vacuna contra el VPH</a:t>
                      </a:r>
                    </a:p>
                  </a:txBody>
                  <a:tcPr marL="42190" marR="42190" marT="21095" marB="21095" anchor="ctr">
                    <a:lnL>
                      <a:noFill/>
                    </a:lnL>
                    <a:lnR>
                      <a:noFill/>
                    </a:lnR>
                    <a:lnT>
                      <a:noFill/>
                    </a:lnT>
                    <a:lnB>
                      <a:noFill/>
                    </a:lnB>
                  </a:tcPr>
                </a:tc>
                <a:tc>
                  <a:txBody>
                    <a:bodyPr/>
                    <a:lstStyle/>
                    <a:p>
                      <a:r>
                        <a:rPr lang="es-ES" sz="800"/>
                        <a:t>- Adolescentes (preferiblemente antes del inicio de la actividad sexual) </a:t>
                      </a:r>
                      <a:br>
                        <a:rPr lang="es-ES" sz="800"/>
                      </a:br>
                      <a:r>
                        <a:rPr lang="es-ES" sz="800"/>
                        <a:t>- Hombres y mujeres con prácticas de riesgo</a:t>
                      </a:r>
                    </a:p>
                  </a:txBody>
                  <a:tcPr marL="42190" marR="42190" marT="21095" marB="21095" anchor="ctr">
                    <a:lnL>
                      <a:noFill/>
                    </a:lnL>
                    <a:lnR>
                      <a:noFill/>
                    </a:lnR>
                    <a:lnT>
                      <a:noFill/>
                    </a:lnT>
                    <a:lnB>
                      <a:noFill/>
                    </a:lnB>
                  </a:tcPr>
                </a:tc>
                <a:tc>
                  <a:txBody>
                    <a:bodyPr/>
                    <a:lstStyle/>
                    <a:p>
                      <a:r>
                        <a:rPr lang="es-ES" sz="800"/>
                        <a:t>2-3 dosis según la edad de inicio【5】</a:t>
                      </a:r>
                    </a:p>
                  </a:txBody>
                  <a:tcPr marL="42190" marR="42190" marT="21095" marB="21095" anchor="ctr">
                    <a:lnL>
                      <a:noFill/>
                    </a:lnL>
                    <a:lnR>
                      <a:noFill/>
                    </a:lnR>
                    <a:lnT>
                      <a:noFill/>
                    </a:lnT>
                    <a:lnB>
                      <a:noFill/>
                    </a:lnB>
                  </a:tcPr>
                </a:tc>
                <a:extLst>
                  <a:ext uri="{0D108BD9-81ED-4DB2-BD59-A6C34878D82A}">
                    <a16:rowId xmlns:a16="http://schemas.microsoft.com/office/drawing/2014/main" val="81879869"/>
                  </a:ext>
                </a:extLst>
              </a:tr>
              <a:tr h="674917">
                <a:tc>
                  <a:txBody>
                    <a:bodyPr/>
                    <a:lstStyle/>
                    <a:p>
                      <a:r>
                        <a:rPr lang="es-ES" sz="800" b="1"/>
                        <a:t>Mpox (Viruela del mono)</a:t>
                      </a:r>
                      <a:endParaRPr lang="es-ES" sz="800"/>
                    </a:p>
                  </a:txBody>
                  <a:tcPr marL="42190" marR="42190" marT="21095" marB="21095" anchor="ctr">
                    <a:lnL>
                      <a:noFill/>
                    </a:lnL>
                    <a:lnR>
                      <a:noFill/>
                    </a:lnR>
                    <a:lnT>
                      <a:noFill/>
                    </a:lnT>
                    <a:lnB>
                      <a:noFill/>
                    </a:lnB>
                  </a:tcPr>
                </a:tc>
                <a:tc>
                  <a:txBody>
                    <a:bodyPr/>
                    <a:lstStyle/>
                    <a:p>
                      <a:r>
                        <a:rPr lang="es-ES" sz="800"/>
                        <a:t>Vacuna contra la Mpox</a:t>
                      </a:r>
                    </a:p>
                  </a:txBody>
                  <a:tcPr marL="42190" marR="42190" marT="21095" marB="21095" anchor="ctr">
                    <a:lnL>
                      <a:noFill/>
                    </a:lnL>
                    <a:lnR>
                      <a:noFill/>
                    </a:lnR>
                    <a:lnT>
                      <a:noFill/>
                    </a:lnT>
                    <a:lnB>
                      <a:noFill/>
                    </a:lnB>
                  </a:tcPr>
                </a:tc>
                <a:tc>
                  <a:txBody>
                    <a:bodyPr/>
                    <a:lstStyle/>
                    <a:p>
                      <a:r>
                        <a:rPr lang="es-ES" sz="800"/>
                        <a:t>- Personas con exposición reciente o riesgo elevado (contactos estrechos)</a:t>
                      </a:r>
                    </a:p>
                  </a:txBody>
                  <a:tcPr marL="42190" marR="42190" marT="21095" marB="21095" anchor="ctr">
                    <a:lnL>
                      <a:noFill/>
                    </a:lnL>
                    <a:lnR>
                      <a:noFill/>
                    </a:lnR>
                    <a:lnT>
                      <a:noFill/>
                    </a:lnT>
                    <a:lnB>
                      <a:noFill/>
                    </a:lnB>
                  </a:tcPr>
                </a:tc>
                <a:tc>
                  <a:txBody>
                    <a:bodyPr/>
                    <a:lstStyle/>
                    <a:p>
                      <a:r>
                        <a:rPr lang="es-ES" sz="800" dirty="0"/>
                        <a:t>Vacunación pre y postexposición【5】</a:t>
                      </a:r>
                    </a:p>
                  </a:txBody>
                  <a:tcPr marL="42190" marR="42190" marT="21095" marB="21095" anchor="ctr">
                    <a:lnL>
                      <a:noFill/>
                    </a:lnL>
                    <a:lnR>
                      <a:noFill/>
                    </a:lnR>
                    <a:lnT>
                      <a:noFill/>
                    </a:lnT>
                    <a:lnB>
                      <a:noFill/>
                    </a:lnB>
                  </a:tcPr>
                </a:tc>
                <a:extLst>
                  <a:ext uri="{0D108BD9-81ED-4DB2-BD59-A6C34878D82A}">
                    <a16:rowId xmlns:a16="http://schemas.microsoft.com/office/drawing/2014/main" val="1118091539"/>
                  </a:ext>
                </a:extLst>
              </a:tr>
            </a:tbl>
          </a:graphicData>
        </a:graphic>
      </p:graphicFrame>
    </p:spTree>
    <p:extLst>
      <p:ext uri="{BB962C8B-B14F-4D97-AF65-F5344CB8AC3E}">
        <p14:creationId xmlns:p14="http://schemas.microsoft.com/office/powerpoint/2010/main" val="316786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211928-1394-8A8E-B9AE-3DD0AC3FAB19}"/>
              </a:ext>
            </a:extLst>
          </p:cNvPr>
          <p:cNvSpPr>
            <a:spLocks noGrp="1"/>
          </p:cNvSpPr>
          <p:nvPr>
            <p:ph type="title"/>
          </p:nvPr>
        </p:nvSpPr>
        <p:spPr/>
        <p:txBody>
          <a:bodyPr/>
          <a:lstStyle/>
          <a:p>
            <a:r>
              <a:rPr lang="es-ES" dirty="0"/>
              <a:t>SD CLÍNICOS DE LAS ITS</a:t>
            </a:r>
          </a:p>
        </p:txBody>
      </p:sp>
      <p:graphicFrame>
        <p:nvGraphicFramePr>
          <p:cNvPr id="4" name="Marcador de contenido 3">
            <a:extLst>
              <a:ext uri="{FF2B5EF4-FFF2-40B4-BE49-F238E27FC236}">
                <a16:creationId xmlns:a16="http://schemas.microsoft.com/office/drawing/2014/main" id="{0E589E89-6826-4DA1-D081-CFA56A6D3FA2}"/>
              </a:ext>
            </a:extLst>
          </p:cNvPr>
          <p:cNvGraphicFramePr>
            <a:graphicFrameLocks noGrp="1"/>
          </p:cNvGraphicFramePr>
          <p:nvPr>
            <p:ph idx="1"/>
            <p:extLst>
              <p:ext uri="{D42A27DB-BD31-4B8C-83A1-F6EECF244321}">
                <p14:modId xmlns:p14="http://schemas.microsoft.com/office/powerpoint/2010/main" val="3930547478"/>
              </p:ext>
            </p:extLst>
          </p:nvPr>
        </p:nvGraphicFramePr>
        <p:xfrm>
          <a:off x="1354015" y="1723293"/>
          <a:ext cx="8596668" cy="4318731"/>
        </p:xfrm>
        <a:graphic>
          <a:graphicData uri="http://schemas.openxmlformats.org/drawingml/2006/table">
            <a:tbl>
              <a:tblPr/>
              <a:tblGrid>
                <a:gridCol w="2149167">
                  <a:extLst>
                    <a:ext uri="{9D8B030D-6E8A-4147-A177-3AD203B41FA5}">
                      <a16:colId xmlns:a16="http://schemas.microsoft.com/office/drawing/2014/main" val="950928913"/>
                    </a:ext>
                  </a:extLst>
                </a:gridCol>
                <a:gridCol w="2149167">
                  <a:extLst>
                    <a:ext uri="{9D8B030D-6E8A-4147-A177-3AD203B41FA5}">
                      <a16:colId xmlns:a16="http://schemas.microsoft.com/office/drawing/2014/main" val="2427400703"/>
                    </a:ext>
                  </a:extLst>
                </a:gridCol>
                <a:gridCol w="2149167">
                  <a:extLst>
                    <a:ext uri="{9D8B030D-6E8A-4147-A177-3AD203B41FA5}">
                      <a16:colId xmlns:a16="http://schemas.microsoft.com/office/drawing/2014/main" val="2095818296"/>
                    </a:ext>
                  </a:extLst>
                </a:gridCol>
                <a:gridCol w="2149167">
                  <a:extLst>
                    <a:ext uri="{9D8B030D-6E8A-4147-A177-3AD203B41FA5}">
                      <a16:colId xmlns:a16="http://schemas.microsoft.com/office/drawing/2014/main" val="3631117607"/>
                    </a:ext>
                  </a:extLst>
                </a:gridCol>
              </a:tblGrid>
              <a:tr h="335901">
                <a:tc>
                  <a:txBody>
                    <a:bodyPr/>
                    <a:lstStyle/>
                    <a:p>
                      <a:r>
                        <a:rPr lang="es-ES" sz="800" b="1"/>
                        <a:t>Síndrome</a:t>
                      </a:r>
                      <a:endParaRPr lang="es-ES" sz="800"/>
                    </a:p>
                  </a:txBody>
                  <a:tcPr marL="43127" marR="43127" marT="21564" marB="21564" anchor="ctr">
                    <a:lnL>
                      <a:noFill/>
                    </a:lnL>
                    <a:lnR>
                      <a:noFill/>
                    </a:lnR>
                    <a:lnT>
                      <a:noFill/>
                    </a:lnT>
                    <a:lnB>
                      <a:noFill/>
                    </a:lnB>
                  </a:tcPr>
                </a:tc>
                <a:tc>
                  <a:txBody>
                    <a:bodyPr/>
                    <a:lstStyle/>
                    <a:p>
                      <a:r>
                        <a:rPr lang="es-ES" sz="800" b="1"/>
                        <a:t>Agente Causal Principal</a:t>
                      </a:r>
                      <a:endParaRPr lang="es-ES" sz="800"/>
                    </a:p>
                  </a:txBody>
                  <a:tcPr marL="43127" marR="43127" marT="21564" marB="21564" anchor="ctr">
                    <a:lnL>
                      <a:noFill/>
                    </a:lnL>
                    <a:lnR>
                      <a:noFill/>
                    </a:lnR>
                    <a:lnT>
                      <a:noFill/>
                    </a:lnT>
                    <a:lnB>
                      <a:noFill/>
                    </a:lnB>
                  </a:tcPr>
                </a:tc>
                <a:tc>
                  <a:txBody>
                    <a:bodyPr/>
                    <a:lstStyle/>
                    <a:p>
                      <a:r>
                        <a:rPr lang="es-ES" sz="800" b="1"/>
                        <a:t>Diagnóstico</a:t>
                      </a:r>
                      <a:endParaRPr lang="es-ES" sz="800"/>
                    </a:p>
                  </a:txBody>
                  <a:tcPr marL="43127" marR="43127" marT="21564" marB="21564" anchor="ctr">
                    <a:lnL>
                      <a:noFill/>
                    </a:lnL>
                    <a:lnR>
                      <a:noFill/>
                    </a:lnR>
                    <a:lnT>
                      <a:noFill/>
                    </a:lnT>
                    <a:lnB>
                      <a:noFill/>
                    </a:lnB>
                  </a:tcPr>
                </a:tc>
                <a:tc>
                  <a:txBody>
                    <a:bodyPr/>
                    <a:lstStyle/>
                    <a:p>
                      <a:r>
                        <a:rPr lang="es-ES" sz="800" b="1"/>
                        <a:t>Tratamiento</a:t>
                      </a:r>
                      <a:endParaRPr lang="es-ES" sz="800"/>
                    </a:p>
                  </a:txBody>
                  <a:tcPr marL="43127" marR="43127" marT="21564" marB="21564" anchor="ctr">
                    <a:lnL>
                      <a:noFill/>
                    </a:lnL>
                    <a:lnR>
                      <a:noFill/>
                    </a:lnR>
                    <a:lnT>
                      <a:noFill/>
                    </a:lnT>
                    <a:lnB>
                      <a:noFill/>
                    </a:lnB>
                  </a:tcPr>
                </a:tc>
                <a:extLst>
                  <a:ext uri="{0D108BD9-81ED-4DB2-BD59-A6C34878D82A}">
                    <a16:rowId xmlns:a16="http://schemas.microsoft.com/office/drawing/2014/main" val="760160273"/>
                  </a:ext>
                </a:extLst>
              </a:tr>
              <a:tr h="623817">
                <a:tc>
                  <a:txBody>
                    <a:bodyPr/>
                    <a:lstStyle/>
                    <a:p>
                      <a:r>
                        <a:rPr lang="es-ES" sz="800" b="1"/>
                        <a:t>Uretritis y Cervicitis</a:t>
                      </a:r>
                      <a:endParaRPr lang="es-ES" sz="800"/>
                    </a:p>
                  </a:txBody>
                  <a:tcPr marL="43127" marR="43127" marT="21564" marB="21564" anchor="ctr">
                    <a:lnL>
                      <a:noFill/>
                    </a:lnL>
                    <a:lnR>
                      <a:noFill/>
                    </a:lnR>
                    <a:lnT>
                      <a:noFill/>
                    </a:lnT>
                    <a:lnB>
                      <a:noFill/>
                    </a:lnB>
                  </a:tcPr>
                </a:tc>
                <a:tc>
                  <a:txBody>
                    <a:bodyPr/>
                    <a:lstStyle/>
                    <a:p>
                      <a:r>
                        <a:rPr lang="es-ES" sz="800" i="1" dirty="0"/>
                        <a:t>Chlamydia </a:t>
                      </a:r>
                      <a:r>
                        <a:rPr lang="es-ES" sz="800" i="1" dirty="0" err="1"/>
                        <a:t>trachomatis</a:t>
                      </a:r>
                      <a:r>
                        <a:rPr lang="es-ES" sz="800" dirty="0"/>
                        <a:t>, </a:t>
                      </a:r>
                      <a:r>
                        <a:rPr lang="es-ES" sz="800" i="1" dirty="0" err="1"/>
                        <a:t>Neisseria</a:t>
                      </a:r>
                      <a:r>
                        <a:rPr lang="es-ES" sz="800" i="1" dirty="0"/>
                        <a:t> </a:t>
                      </a:r>
                      <a:r>
                        <a:rPr lang="es-ES" sz="800" i="1" dirty="0" err="1"/>
                        <a:t>gonorrhoeae</a:t>
                      </a:r>
                      <a:endParaRPr lang="es-ES" sz="800" dirty="0"/>
                    </a:p>
                  </a:txBody>
                  <a:tcPr marL="43127" marR="43127" marT="21564" marB="21564" anchor="ctr">
                    <a:lnL>
                      <a:noFill/>
                    </a:lnL>
                    <a:lnR>
                      <a:noFill/>
                    </a:lnR>
                    <a:lnT>
                      <a:noFill/>
                    </a:lnT>
                    <a:lnB>
                      <a:noFill/>
                    </a:lnB>
                  </a:tcPr>
                </a:tc>
                <a:tc>
                  <a:txBody>
                    <a:bodyPr/>
                    <a:lstStyle/>
                    <a:p>
                      <a:r>
                        <a:rPr lang="es-ES" sz="800"/>
                        <a:t>Técnicas de amplificación de ácidos nucleicos (TAAN)</a:t>
                      </a:r>
                    </a:p>
                  </a:txBody>
                  <a:tcPr marL="43127" marR="43127" marT="21564" marB="21564" anchor="ctr">
                    <a:lnL>
                      <a:noFill/>
                    </a:lnL>
                    <a:lnR>
                      <a:noFill/>
                    </a:lnR>
                    <a:lnT>
                      <a:noFill/>
                    </a:lnT>
                    <a:lnB>
                      <a:noFill/>
                    </a:lnB>
                  </a:tcPr>
                </a:tc>
                <a:tc>
                  <a:txBody>
                    <a:bodyPr/>
                    <a:lstStyle/>
                    <a:p>
                      <a:r>
                        <a:rPr lang="es-ES" sz="800"/>
                        <a:t>Según patógeno identificado​</a:t>
                      </a:r>
                    </a:p>
                  </a:txBody>
                  <a:tcPr marL="43127" marR="43127" marT="21564" marB="21564" anchor="ctr">
                    <a:lnL>
                      <a:noFill/>
                    </a:lnL>
                    <a:lnR>
                      <a:noFill/>
                    </a:lnR>
                    <a:lnT>
                      <a:noFill/>
                    </a:lnT>
                    <a:lnB>
                      <a:noFill/>
                    </a:lnB>
                  </a:tcPr>
                </a:tc>
                <a:extLst>
                  <a:ext uri="{0D108BD9-81ED-4DB2-BD59-A6C34878D82A}">
                    <a16:rowId xmlns:a16="http://schemas.microsoft.com/office/drawing/2014/main" val="367027222"/>
                  </a:ext>
                </a:extLst>
              </a:tr>
              <a:tr h="479859">
                <a:tc>
                  <a:txBody>
                    <a:bodyPr/>
                    <a:lstStyle/>
                    <a:p>
                      <a:r>
                        <a:rPr lang="es-ES" sz="800" b="1"/>
                        <a:t>Gonorrea no complicada</a:t>
                      </a:r>
                      <a:endParaRPr lang="es-ES" sz="800"/>
                    </a:p>
                  </a:txBody>
                  <a:tcPr marL="43127" marR="43127" marT="21564" marB="21564" anchor="ctr">
                    <a:lnL>
                      <a:noFill/>
                    </a:lnL>
                    <a:lnR>
                      <a:noFill/>
                    </a:lnR>
                    <a:lnT>
                      <a:noFill/>
                    </a:lnT>
                    <a:lnB>
                      <a:noFill/>
                    </a:lnB>
                  </a:tcPr>
                </a:tc>
                <a:tc>
                  <a:txBody>
                    <a:bodyPr/>
                    <a:lstStyle/>
                    <a:p>
                      <a:r>
                        <a:rPr lang="es-ES" sz="800" i="1"/>
                        <a:t>Neisseria gonorrhoeae</a:t>
                      </a:r>
                      <a:endParaRPr lang="es-ES" sz="800"/>
                    </a:p>
                  </a:txBody>
                  <a:tcPr marL="43127" marR="43127" marT="21564" marB="21564" anchor="ctr">
                    <a:lnL>
                      <a:noFill/>
                    </a:lnL>
                    <a:lnR>
                      <a:noFill/>
                    </a:lnR>
                    <a:lnT>
                      <a:noFill/>
                    </a:lnT>
                    <a:lnB>
                      <a:noFill/>
                    </a:lnB>
                  </a:tcPr>
                </a:tc>
                <a:tc>
                  <a:txBody>
                    <a:bodyPr/>
                    <a:lstStyle/>
                    <a:p>
                      <a:r>
                        <a:rPr lang="es-ES" sz="800"/>
                        <a:t>Cultivo y TAAN</a:t>
                      </a:r>
                    </a:p>
                  </a:txBody>
                  <a:tcPr marL="43127" marR="43127" marT="21564" marB="21564" anchor="ctr">
                    <a:lnL>
                      <a:noFill/>
                    </a:lnL>
                    <a:lnR>
                      <a:noFill/>
                    </a:lnR>
                    <a:lnT>
                      <a:noFill/>
                    </a:lnT>
                    <a:lnB>
                      <a:noFill/>
                    </a:lnB>
                  </a:tcPr>
                </a:tc>
                <a:tc>
                  <a:txBody>
                    <a:bodyPr/>
                    <a:lstStyle/>
                    <a:p>
                      <a:r>
                        <a:rPr lang="es-ES" sz="800"/>
                        <a:t>Ceftriaxona IM + Doxiciclina si hay coinfección​</a:t>
                      </a:r>
                    </a:p>
                  </a:txBody>
                  <a:tcPr marL="43127" marR="43127" marT="21564" marB="21564" anchor="ctr">
                    <a:lnL>
                      <a:noFill/>
                    </a:lnL>
                    <a:lnR>
                      <a:noFill/>
                    </a:lnR>
                    <a:lnT>
                      <a:noFill/>
                    </a:lnT>
                    <a:lnB>
                      <a:noFill/>
                    </a:lnB>
                  </a:tcPr>
                </a:tc>
                <a:extLst>
                  <a:ext uri="{0D108BD9-81ED-4DB2-BD59-A6C34878D82A}">
                    <a16:rowId xmlns:a16="http://schemas.microsoft.com/office/drawing/2014/main" val="915017580"/>
                  </a:ext>
                </a:extLst>
              </a:tr>
              <a:tr h="479859">
                <a:tc>
                  <a:txBody>
                    <a:bodyPr/>
                    <a:lstStyle/>
                    <a:p>
                      <a:r>
                        <a:rPr lang="es-ES" sz="800" b="1"/>
                        <a:t>Úlceras anogenitales</a:t>
                      </a:r>
                      <a:endParaRPr lang="es-ES" sz="800"/>
                    </a:p>
                  </a:txBody>
                  <a:tcPr marL="43127" marR="43127" marT="21564" marB="21564" anchor="ctr">
                    <a:lnL>
                      <a:noFill/>
                    </a:lnL>
                    <a:lnR>
                      <a:noFill/>
                    </a:lnR>
                    <a:lnT>
                      <a:noFill/>
                    </a:lnT>
                    <a:lnB>
                      <a:noFill/>
                    </a:lnB>
                  </a:tcPr>
                </a:tc>
                <a:tc>
                  <a:txBody>
                    <a:bodyPr/>
                    <a:lstStyle/>
                    <a:p>
                      <a:r>
                        <a:rPr lang="es-ES" sz="800" i="1"/>
                        <a:t>Herpes simplex</a:t>
                      </a:r>
                      <a:r>
                        <a:rPr lang="es-ES" sz="800"/>
                        <a:t>, </a:t>
                      </a:r>
                      <a:r>
                        <a:rPr lang="es-ES" sz="800" i="1"/>
                        <a:t>Treponema pallidum</a:t>
                      </a:r>
                      <a:r>
                        <a:rPr lang="es-ES" sz="800"/>
                        <a:t> (sífilis)</a:t>
                      </a:r>
                    </a:p>
                  </a:txBody>
                  <a:tcPr marL="43127" marR="43127" marT="21564" marB="21564" anchor="ctr">
                    <a:lnL>
                      <a:noFill/>
                    </a:lnL>
                    <a:lnR>
                      <a:noFill/>
                    </a:lnR>
                    <a:lnT>
                      <a:noFill/>
                    </a:lnT>
                    <a:lnB>
                      <a:noFill/>
                    </a:lnB>
                  </a:tcPr>
                </a:tc>
                <a:tc>
                  <a:txBody>
                    <a:bodyPr/>
                    <a:lstStyle/>
                    <a:p>
                      <a:r>
                        <a:rPr lang="es-ES" sz="800"/>
                        <a:t>TAAN, serologías</a:t>
                      </a:r>
                    </a:p>
                  </a:txBody>
                  <a:tcPr marL="43127" marR="43127" marT="21564" marB="21564" anchor="ctr">
                    <a:lnL>
                      <a:noFill/>
                    </a:lnL>
                    <a:lnR>
                      <a:noFill/>
                    </a:lnR>
                    <a:lnT>
                      <a:noFill/>
                    </a:lnT>
                    <a:lnB>
                      <a:noFill/>
                    </a:lnB>
                  </a:tcPr>
                </a:tc>
                <a:tc>
                  <a:txBody>
                    <a:bodyPr/>
                    <a:lstStyle/>
                    <a:p>
                      <a:r>
                        <a:rPr lang="es-ES" sz="800"/>
                        <a:t>Según etiología: Aciclovir, Penicilina​</a:t>
                      </a:r>
                    </a:p>
                  </a:txBody>
                  <a:tcPr marL="43127" marR="43127" marT="21564" marB="21564" anchor="ctr">
                    <a:lnL>
                      <a:noFill/>
                    </a:lnL>
                    <a:lnR>
                      <a:noFill/>
                    </a:lnR>
                    <a:lnT>
                      <a:noFill/>
                    </a:lnT>
                    <a:lnB>
                      <a:noFill/>
                    </a:lnB>
                  </a:tcPr>
                </a:tc>
                <a:extLst>
                  <a:ext uri="{0D108BD9-81ED-4DB2-BD59-A6C34878D82A}">
                    <a16:rowId xmlns:a16="http://schemas.microsoft.com/office/drawing/2014/main" val="863235131"/>
                  </a:ext>
                </a:extLst>
              </a:tr>
              <a:tr h="479859">
                <a:tc>
                  <a:txBody>
                    <a:bodyPr/>
                    <a:lstStyle/>
                    <a:p>
                      <a:r>
                        <a:rPr lang="es-ES" sz="800" b="1"/>
                        <a:t>Vaginosis bacteriana</a:t>
                      </a:r>
                      <a:endParaRPr lang="es-ES" sz="800"/>
                    </a:p>
                  </a:txBody>
                  <a:tcPr marL="43127" marR="43127" marT="21564" marB="21564" anchor="ctr">
                    <a:lnL>
                      <a:noFill/>
                    </a:lnL>
                    <a:lnR>
                      <a:noFill/>
                    </a:lnR>
                    <a:lnT>
                      <a:noFill/>
                    </a:lnT>
                    <a:lnB>
                      <a:noFill/>
                    </a:lnB>
                  </a:tcPr>
                </a:tc>
                <a:tc>
                  <a:txBody>
                    <a:bodyPr/>
                    <a:lstStyle/>
                    <a:p>
                      <a:r>
                        <a:rPr lang="es-ES" sz="800"/>
                        <a:t>Disbiosis de flora vaginal</a:t>
                      </a:r>
                    </a:p>
                  </a:txBody>
                  <a:tcPr marL="43127" marR="43127" marT="21564" marB="21564" anchor="ctr">
                    <a:lnL>
                      <a:noFill/>
                    </a:lnL>
                    <a:lnR>
                      <a:noFill/>
                    </a:lnR>
                    <a:lnT>
                      <a:noFill/>
                    </a:lnT>
                    <a:lnB>
                      <a:noFill/>
                    </a:lnB>
                  </a:tcPr>
                </a:tc>
                <a:tc>
                  <a:txBody>
                    <a:bodyPr/>
                    <a:lstStyle/>
                    <a:p>
                      <a:r>
                        <a:rPr lang="es-ES" sz="800"/>
                        <a:t>Criterios de Amsel o cultivo</a:t>
                      </a:r>
                    </a:p>
                  </a:txBody>
                  <a:tcPr marL="43127" marR="43127" marT="21564" marB="21564" anchor="ctr">
                    <a:lnL>
                      <a:noFill/>
                    </a:lnL>
                    <a:lnR>
                      <a:noFill/>
                    </a:lnR>
                    <a:lnT>
                      <a:noFill/>
                    </a:lnT>
                    <a:lnB>
                      <a:noFill/>
                    </a:lnB>
                  </a:tcPr>
                </a:tc>
                <a:tc>
                  <a:txBody>
                    <a:bodyPr/>
                    <a:lstStyle/>
                    <a:p>
                      <a:r>
                        <a:rPr lang="es-ES" sz="800"/>
                        <a:t>Tratamiento en gestantes o casos sintomáticos​</a:t>
                      </a:r>
                    </a:p>
                  </a:txBody>
                  <a:tcPr marL="43127" marR="43127" marT="21564" marB="21564" anchor="ctr">
                    <a:lnL>
                      <a:noFill/>
                    </a:lnL>
                    <a:lnR>
                      <a:noFill/>
                    </a:lnR>
                    <a:lnT>
                      <a:noFill/>
                    </a:lnT>
                    <a:lnB>
                      <a:noFill/>
                    </a:lnB>
                  </a:tcPr>
                </a:tc>
                <a:extLst>
                  <a:ext uri="{0D108BD9-81ED-4DB2-BD59-A6C34878D82A}">
                    <a16:rowId xmlns:a16="http://schemas.microsoft.com/office/drawing/2014/main" val="3940267666"/>
                  </a:ext>
                </a:extLst>
              </a:tr>
              <a:tr h="335901">
                <a:tc>
                  <a:txBody>
                    <a:bodyPr/>
                    <a:lstStyle/>
                    <a:p>
                      <a:r>
                        <a:rPr lang="es-ES" sz="800" b="1"/>
                        <a:t>Tricomoniasis vaginal</a:t>
                      </a:r>
                      <a:endParaRPr lang="es-ES" sz="800"/>
                    </a:p>
                  </a:txBody>
                  <a:tcPr marL="43127" marR="43127" marT="21564" marB="21564" anchor="ctr">
                    <a:lnL>
                      <a:noFill/>
                    </a:lnL>
                    <a:lnR>
                      <a:noFill/>
                    </a:lnR>
                    <a:lnT>
                      <a:noFill/>
                    </a:lnT>
                    <a:lnB>
                      <a:noFill/>
                    </a:lnB>
                  </a:tcPr>
                </a:tc>
                <a:tc>
                  <a:txBody>
                    <a:bodyPr/>
                    <a:lstStyle/>
                    <a:p>
                      <a:r>
                        <a:rPr lang="es-ES" sz="800" i="1"/>
                        <a:t>Trichomonas vaginalis</a:t>
                      </a:r>
                      <a:endParaRPr lang="es-ES" sz="800"/>
                    </a:p>
                  </a:txBody>
                  <a:tcPr marL="43127" marR="43127" marT="21564" marB="21564" anchor="ctr">
                    <a:lnL>
                      <a:noFill/>
                    </a:lnL>
                    <a:lnR>
                      <a:noFill/>
                    </a:lnR>
                    <a:lnT>
                      <a:noFill/>
                    </a:lnT>
                    <a:lnB>
                      <a:noFill/>
                    </a:lnB>
                  </a:tcPr>
                </a:tc>
                <a:tc>
                  <a:txBody>
                    <a:bodyPr/>
                    <a:lstStyle/>
                    <a:p>
                      <a:r>
                        <a:rPr lang="es-ES" sz="800"/>
                        <a:t>TAAN, microscopía</a:t>
                      </a:r>
                    </a:p>
                  </a:txBody>
                  <a:tcPr marL="43127" marR="43127" marT="21564" marB="21564" anchor="ctr">
                    <a:lnL>
                      <a:noFill/>
                    </a:lnL>
                    <a:lnR>
                      <a:noFill/>
                    </a:lnR>
                    <a:lnT>
                      <a:noFill/>
                    </a:lnT>
                    <a:lnB>
                      <a:noFill/>
                    </a:lnB>
                  </a:tcPr>
                </a:tc>
                <a:tc>
                  <a:txBody>
                    <a:bodyPr/>
                    <a:lstStyle/>
                    <a:p>
                      <a:r>
                        <a:rPr lang="es-ES" sz="800"/>
                        <a:t>Tratamiento de paciente y pareja​</a:t>
                      </a:r>
                    </a:p>
                  </a:txBody>
                  <a:tcPr marL="43127" marR="43127" marT="21564" marB="21564" anchor="ctr">
                    <a:lnL>
                      <a:noFill/>
                    </a:lnL>
                    <a:lnR>
                      <a:noFill/>
                    </a:lnR>
                    <a:lnT>
                      <a:noFill/>
                    </a:lnT>
                    <a:lnB>
                      <a:noFill/>
                    </a:lnB>
                  </a:tcPr>
                </a:tc>
                <a:extLst>
                  <a:ext uri="{0D108BD9-81ED-4DB2-BD59-A6C34878D82A}">
                    <a16:rowId xmlns:a16="http://schemas.microsoft.com/office/drawing/2014/main" val="915394977"/>
                  </a:ext>
                </a:extLst>
              </a:tr>
              <a:tr h="479859">
                <a:tc>
                  <a:txBody>
                    <a:bodyPr/>
                    <a:lstStyle/>
                    <a:p>
                      <a:r>
                        <a:rPr lang="es-ES" sz="800" b="1"/>
                        <a:t>Candidiasis vaginal</a:t>
                      </a:r>
                      <a:endParaRPr lang="es-ES" sz="800"/>
                    </a:p>
                  </a:txBody>
                  <a:tcPr marL="43127" marR="43127" marT="21564" marB="21564" anchor="ctr">
                    <a:lnL>
                      <a:noFill/>
                    </a:lnL>
                    <a:lnR>
                      <a:noFill/>
                    </a:lnR>
                    <a:lnT>
                      <a:noFill/>
                    </a:lnT>
                    <a:lnB>
                      <a:noFill/>
                    </a:lnB>
                  </a:tcPr>
                </a:tc>
                <a:tc>
                  <a:txBody>
                    <a:bodyPr/>
                    <a:lstStyle/>
                    <a:p>
                      <a:r>
                        <a:rPr lang="es-ES" sz="800" i="1"/>
                        <a:t>Candida albicans</a:t>
                      </a:r>
                      <a:endParaRPr lang="es-ES" sz="800"/>
                    </a:p>
                  </a:txBody>
                  <a:tcPr marL="43127" marR="43127" marT="21564" marB="21564" anchor="ctr">
                    <a:lnL>
                      <a:noFill/>
                    </a:lnL>
                    <a:lnR>
                      <a:noFill/>
                    </a:lnR>
                    <a:lnT>
                      <a:noFill/>
                    </a:lnT>
                    <a:lnB>
                      <a:noFill/>
                    </a:lnB>
                  </a:tcPr>
                </a:tc>
                <a:tc>
                  <a:txBody>
                    <a:bodyPr/>
                    <a:lstStyle/>
                    <a:p>
                      <a:r>
                        <a:rPr lang="es-ES" sz="800"/>
                        <a:t>Examen clínico, cultivo</a:t>
                      </a:r>
                    </a:p>
                  </a:txBody>
                  <a:tcPr marL="43127" marR="43127" marT="21564" marB="21564" anchor="ctr">
                    <a:lnL>
                      <a:noFill/>
                    </a:lnL>
                    <a:lnR>
                      <a:noFill/>
                    </a:lnR>
                    <a:lnT>
                      <a:noFill/>
                    </a:lnT>
                    <a:lnB>
                      <a:noFill/>
                    </a:lnB>
                  </a:tcPr>
                </a:tc>
                <a:tc>
                  <a:txBody>
                    <a:bodyPr/>
                    <a:lstStyle/>
                    <a:p>
                      <a:r>
                        <a:rPr lang="es-ES" sz="800"/>
                        <a:t>Solo en sintomáticas. Antifúngicos​</a:t>
                      </a:r>
                    </a:p>
                  </a:txBody>
                  <a:tcPr marL="43127" marR="43127" marT="21564" marB="21564" anchor="ctr">
                    <a:lnL>
                      <a:noFill/>
                    </a:lnL>
                    <a:lnR>
                      <a:noFill/>
                    </a:lnR>
                    <a:lnT>
                      <a:noFill/>
                    </a:lnT>
                    <a:lnB>
                      <a:noFill/>
                    </a:lnB>
                  </a:tcPr>
                </a:tc>
                <a:extLst>
                  <a:ext uri="{0D108BD9-81ED-4DB2-BD59-A6C34878D82A}">
                    <a16:rowId xmlns:a16="http://schemas.microsoft.com/office/drawing/2014/main" val="739792774"/>
                  </a:ext>
                </a:extLst>
              </a:tr>
              <a:tr h="623817">
                <a:tc>
                  <a:txBody>
                    <a:bodyPr/>
                    <a:lstStyle/>
                    <a:p>
                      <a:r>
                        <a:rPr lang="es-ES" sz="800" b="1"/>
                        <a:t>Proctitis</a:t>
                      </a:r>
                      <a:endParaRPr lang="es-ES" sz="800"/>
                    </a:p>
                  </a:txBody>
                  <a:tcPr marL="43127" marR="43127" marT="21564" marB="21564" anchor="ctr">
                    <a:lnL>
                      <a:noFill/>
                    </a:lnL>
                    <a:lnR>
                      <a:noFill/>
                    </a:lnR>
                    <a:lnT>
                      <a:noFill/>
                    </a:lnT>
                    <a:lnB>
                      <a:noFill/>
                    </a:lnB>
                  </a:tcPr>
                </a:tc>
                <a:tc>
                  <a:txBody>
                    <a:bodyPr/>
                    <a:lstStyle/>
                    <a:p>
                      <a:r>
                        <a:rPr lang="es-ES" sz="800" i="1"/>
                        <a:t>Neisseria gonorrhoeae</a:t>
                      </a:r>
                      <a:r>
                        <a:rPr lang="es-ES" sz="800"/>
                        <a:t>, </a:t>
                      </a:r>
                      <a:r>
                        <a:rPr lang="es-ES" sz="800" i="1"/>
                        <a:t>Chlamydia trachomatis</a:t>
                      </a:r>
                      <a:endParaRPr lang="es-ES" sz="800"/>
                    </a:p>
                  </a:txBody>
                  <a:tcPr marL="43127" marR="43127" marT="21564" marB="21564" anchor="ctr">
                    <a:lnL>
                      <a:noFill/>
                    </a:lnL>
                    <a:lnR>
                      <a:noFill/>
                    </a:lnR>
                    <a:lnT>
                      <a:noFill/>
                    </a:lnT>
                    <a:lnB>
                      <a:noFill/>
                    </a:lnB>
                  </a:tcPr>
                </a:tc>
                <a:tc>
                  <a:txBody>
                    <a:bodyPr/>
                    <a:lstStyle/>
                    <a:p>
                      <a:r>
                        <a:rPr lang="es-ES" sz="800"/>
                        <a:t>TAAN en muestras rectales</a:t>
                      </a:r>
                    </a:p>
                  </a:txBody>
                  <a:tcPr marL="43127" marR="43127" marT="21564" marB="21564" anchor="ctr">
                    <a:lnL>
                      <a:noFill/>
                    </a:lnL>
                    <a:lnR>
                      <a:noFill/>
                    </a:lnR>
                    <a:lnT>
                      <a:noFill/>
                    </a:lnT>
                    <a:lnB>
                      <a:noFill/>
                    </a:lnB>
                  </a:tcPr>
                </a:tc>
                <a:tc>
                  <a:txBody>
                    <a:bodyPr/>
                    <a:lstStyle/>
                    <a:p>
                      <a:r>
                        <a:rPr lang="es-ES" sz="800"/>
                        <a:t>Tratamiento empírico inicial​</a:t>
                      </a:r>
                    </a:p>
                  </a:txBody>
                  <a:tcPr marL="43127" marR="43127" marT="21564" marB="21564" anchor="ctr">
                    <a:lnL>
                      <a:noFill/>
                    </a:lnL>
                    <a:lnR>
                      <a:noFill/>
                    </a:lnR>
                    <a:lnT>
                      <a:noFill/>
                    </a:lnT>
                    <a:lnB>
                      <a:noFill/>
                    </a:lnB>
                  </a:tcPr>
                </a:tc>
                <a:extLst>
                  <a:ext uri="{0D108BD9-81ED-4DB2-BD59-A6C34878D82A}">
                    <a16:rowId xmlns:a16="http://schemas.microsoft.com/office/drawing/2014/main" val="1041339988"/>
                  </a:ext>
                </a:extLst>
              </a:tr>
              <a:tr h="479859">
                <a:tc>
                  <a:txBody>
                    <a:bodyPr/>
                    <a:lstStyle/>
                    <a:p>
                      <a:r>
                        <a:rPr lang="es-ES" sz="800" b="1"/>
                        <a:t>Proctocolitis y Enteritis</a:t>
                      </a:r>
                      <a:endParaRPr lang="es-ES" sz="800"/>
                    </a:p>
                  </a:txBody>
                  <a:tcPr marL="43127" marR="43127" marT="21564" marB="21564" anchor="ctr">
                    <a:lnL>
                      <a:noFill/>
                    </a:lnL>
                    <a:lnR>
                      <a:noFill/>
                    </a:lnR>
                    <a:lnT>
                      <a:noFill/>
                    </a:lnT>
                    <a:lnB>
                      <a:noFill/>
                    </a:lnB>
                  </a:tcPr>
                </a:tc>
                <a:tc>
                  <a:txBody>
                    <a:bodyPr/>
                    <a:lstStyle/>
                    <a:p>
                      <a:r>
                        <a:rPr lang="es-ES" sz="800" i="1"/>
                        <a:t>Entamoeba histolytica</a:t>
                      </a:r>
                      <a:r>
                        <a:rPr lang="es-ES" sz="800"/>
                        <a:t>, </a:t>
                      </a:r>
                      <a:r>
                        <a:rPr lang="es-ES" sz="800" i="1"/>
                        <a:t>Giardia lamblia</a:t>
                      </a:r>
                      <a:endParaRPr lang="es-ES" sz="800"/>
                    </a:p>
                  </a:txBody>
                  <a:tcPr marL="43127" marR="43127" marT="21564" marB="21564" anchor="ctr">
                    <a:lnL>
                      <a:noFill/>
                    </a:lnL>
                    <a:lnR>
                      <a:noFill/>
                    </a:lnR>
                    <a:lnT>
                      <a:noFill/>
                    </a:lnT>
                    <a:lnB>
                      <a:noFill/>
                    </a:lnB>
                  </a:tcPr>
                </a:tc>
                <a:tc>
                  <a:txBody>
                    <a:bodyPr/>
                    <a:lstStyle/>
                    <a:p>
                      <a:r>
                        <a:rPr lang="es-ES" sz="800"/>
                        <a:t>Coprocultivo, TAAN, biopsia</a:t>
                      </a:r>
                    </a:p>
                  </a:txBody>
                  <a:tcPr marL="43127" marR="43127" marT="21564" marB="21564" anchor="ctr">
                    <a:lnL>
                      <a:noFill/>
                    </a:lnL>
                    <a:lnR>
                      <a:noFill/>
                    </a:lnR>
                    <a:lnT>
                      <a:noFill/>
                    </a:lnT>
                    <a:lnB>
                      <a:noFill/>
                    </a:lnB>
                  </a:tcPr>
                </a:tc>
                <a:tc>
                  <a:txBody>
                    <a:bodyPr/>
                    <a:lstStyle/>
                    <a:p>
                      <a:r>
                        <a:rPr lang="es-ES" sz="800" dirty="0"/>
                        <a:t>Según patógeno: Tinidazol, Metronidazol​</a:t>
                      </a:r>
                    </a:p>
                  </a:txBody>
                  <a:tcPr marL="43127" marR="43127" marT="21564" marB="21564" anchor="ctr">
                    <a:lnL>
                      <a:noFill/>
                    </a:lnL>
                    <a:lnR>
                      <a:noFill/>
                    </a:lnR>
                    <a:lnT>
                      <a:noFill/>
                    </a:lnT>
                    <a:lnB>
                      <a:noFill/>
                    </a:lnB>
                  </a:tcPr>
                </a:tc>
                <a:extLst>
                  <a:ext uri="{0D108BD9-81ED-4DB2-BD59-A6C34878D82A}">
                    <a16:rowId xmlns:a16="http://schemas.microsoft.com/office/drawing/2014/main" val="3971685655"/>
                  </a:ext>
                </a:extLst>
              </a:tr>
            </a:tbl>
          </a:graphicData>
        </a:graphic>
      </p:graphicFrame>
      <p:sp>
        <p:nvSpPr>
          <p:cNvPr id="5" name="Rectangle 1">
            <a:extLst>
              <a:ext uri="{FF2B5EF4-FFF2-40B4-BE49-F238E27FC236}">
                <a16:creationId xmlns:a16="http://schemas.microsoft.com/office/drawing/2014/main" id="{698AE5A3-F785-6541-C11B-C62DEA7F4E9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Tree>
    <p:extLst>
      <p:ext uri="{BB962C8B-B14F-4D97-AF65-F5344CB8AC3E}">
        <p14:creationId xmlns:p14="http://schemas.microsoft.com/office/powerpoint/2010/main" val="351741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A3B2D0-0A4E-3A35-D342-C354760F6177}"/>
              </a:ext>
            </a:extLst>
          </p:cNvPr>
          <p:cNvSpPr>
            <a:spLocks noGrp="1"/>
          </p:cNvSpPr>
          <p:nvPr>
            <p:ph type="title"/>
          </p:nvPr>
        </p:nvSpPr>
        <p:spPr/>
        <p:txBody>
          <a:bodyPr/>
          <a:lstStyle/>
          <a:p>
            <a:r>
              <a:rPr lang="es-ES" dirty="0"/>
              <a:t>ITS con afectación cutánea</a:t>
            </a:r>
          </a:p>
        </p:txBody>
      </p:sp>
      <p:graphicFrame>
        <p:nvGraphicFramePr>
          <p:cNvPr id="4" name="Marcador de contenido 3">
            <a:extLst>
              <a:ext uri="{FF2B5EF4-FFF2-40B4-BE49-F238E27FC236}">
                <a16:creationId xmlns:a16="http://schemas.microsoft.com/office/drawing/2014/main" id="{04BF95E9-5F34-F8A4-62AD-E0DF5C380715}"/>
              </a:ext>
            </a:extLst>
          </p:cNvPr>
          <p:cNvGraphicFramePr>
            <a:graphicFrameLocks noGrp="1"/>
          </p:cNvGraphicFramePr>
          <p:nvPr>
            <p:ph idx="1"/>
            <p:extLst>
              <p:ext uri="{D42A27DB-BD31-4B8C-83A1-F6EECF244321}">
                <p14:modId xmlns:p14="http://schemas.microsoft.com/office/powerpoint/2010/main" val="2838877609"/>
              </p:ext>
            </p:extLst>
          </p:nvPr>
        </p:nvGraphicFramePr>
        <p:xfrm>
          <a:off x="1143001" y="1529862"/>
          <a:ext cx="9653950" cy="4132382"/>
        </p:xfrm>
        <a:graphic>
          <a:graphicData uri="http://schemas.openxmlformats.org/drawingml/2006/table">
            <a:tbl>
              <a:tblPr/>
              <a:tblGrid>
                <a:gridCol w="1930790">
                  <a:extLst>
                    <a:ext uri="{9D8B030D-6E8A-4147-A177-3AD203B41FA5}">
                      <a16:colId xmlns:a16="http://schemas.microsoft.com/office/drawing/2014/main" val="732038535"/>
                    </a:ext>
                  </a:extLst>
                </a:gridCol>
                <a:gridCol w="1930790">
                  <a:extLst>
                    <a:ext uri="{9D8B030D-6E8A-4147-A177-3AD203B41FA5}">
                      <a16:colId xmlns:a16="http://schemas.microsoft.com/office/drawing/2014/main" val="2815338060"/>
                    </a:ext>
                  </a:extLst>
                </a:gridCol>
                <a:gridCol w="1930790">
                  <a:extLst>
                    <a:ext uri="{9D8B030D-6E8A-4147-A177-3AD203B41FA5}">
                      <a16:colId xmlns:a16="http://schemas.microsoft.com/office/drawing/2014/main" val="3288409994"/>
                    </a:ext>
                  </a:extLst>
                </a:gridCol>
                <a:gridCol w="1930790">
                  <a:extLst>
                    <a:ext uri="{9D8B030D-6E8A-4147-A177-3AD203B41FA5}">
                      <a16:colId xmlns:a16="http://schemas.microsoft.com/office/drawing/2014/main" val="1937469232"/>
                    </a:ext>
                  </a:extLst>
                </a:gridCol>
                <a:gridCol w="1930790">
                  <a:extLst>
                    <a:ext uri="{9D8B030D-6E8A-4147-A177-3AD203B41FA5}">
                      <a16:colId xmlns:a16="http://schemas.microsoft.com/office/drawing/2014/main" val="1671659251"/>
                    </a:ext>
                  </a:extLst>
                </a:gridCol>
              </a:tblGrid>
              <a:tr h="214345">
                <a:tc>
                  <a:txBody>
                    <a:bodyPr/>
                    <a:lstStyle/>
                    <a:p>
                      <a:r>
                        <a:rPr lang="es-ES" sz="500" b="1"/>
                        <a:t>Condición</a:t>
                      </a:r>
                      <a:endParaRPr lang="es-ES" sz="500"/>
                    </a:p>
                  </a:txBody>
                  <a:tcPr marL="25042" marR="25042" marT="12521" marB="12521" anchor="ctr">
                    <a:lnL>
                      <a:noFill/>
                    </a:lnL>
                    <a:lnR>
                      <a:noFill/>
                    </a:lnR>
                    <a:lnT>
                      <a:noFill/>
                    </a:lnT>
                    <a:lnB>
                      <a:noFill/>
                    </a:lnB>
                  </a:tcPr>
                </a:tc>
                <a:tc>
                  <a:txBody>
                    <a:bodyPr/>
                    <a:lstStyle/>
                    <a:p>
                      <a:r>
                        <a:rPr lang="es-ES" sz="500" b="1"/>
                        <a:t>Agente Causal</a:t>
                      </a:r>
                      <a:endParaRPr lang="es-ES" sz="500"/>
                    </a:p>
                  </a:txBody>
                  <a:tcPr marL="25042" marR="25042" marT="12521" marB="12521" anchor="ctr">
                    <a:lnL>
                      <a:noFill/>
                    </a:lnL>
                    <a:lnR>
                      <a:noFill/>
                    </a:lnR>
                    <a:lnT>
                      <a:noFill/>
                    </a:lnT>
                    <a:lnB>
                      <a:noFill/>
                    </a:lnB>
                  </a:tcPr>
                </a:tc>
                <a:tc>
                  <a:txBody>
                    <a:bodyPr/>
                    <a:lstStyle/>
                    <a:p>
                      <a:r>
                        <a:rPr lang="es-ES" sz="500" b="1"/>
                        <a:t>Manifestaciones Clínicas</a:t>
                      </a:r>
                      <a:endParaRPr lang="es-ES" sz="500"/>
                    </a:p>
                  </a:txBody>
                  <a:tcPr marL="25042" marR="25042" marT="12521" marB="12521" anchor="ctr">
                    <a:lnL>
                      <a:noFill/>
                    </a:lnL>
                    <a:lnR>
                      <a:noFill/>
                    </a:lnR>
                    <a:lnT>
                      <a:noFill/>
                    </a:lnT>
                    <a:lnB>
                      <a:noFill/>
                    </a:lnB>
                  </a:tcPr>
                </a:tc>
                <a:tc>
                  <a:txBody>
                    <a:bodyPr/>
                    <a:lstStyle/>
                    <a:p>
                      <a:r>
                        <a:rPr lang="es-ES" sz="500" b="1"/>
                        <a:t>Diagnóstico</a:t>
                      </a:r>
                      <a:endParaRPr lang="es-ES" sz="500"/>
                    </a:p>
                  </a:txBody>
                  <a:tcPr marL="25042" marR="25042" marT="12521" marB="12521" anchor="ctr">
                    <a:lnL>
                      <a:noFill/>
                    </a:lnL>
                    <a:lnR>
                      <a:noFill/>
                    </a:lnR>
                    <a:lnT>
                      <a:noFill/>
                    </a:lnT>
                    <a:lnB>
                      <a:noFill/>
                    </a:lnB>
                  </a:tcPr>
                </a:tc>
                <a:tc>
                  <a:txBody>
                    <a:bodyPr/>
                    <a:lstStyle/>
                    <a:p>
                      <a:r>
                        <a:rPr lang="es-ES" sz="500" b="1"/>
                        <a:t>Tratamiento</a:t>
                      </a:r>
                      <a:endParaRPr lang="es-ES" sz="500"/>
                    </a:p>
                  </a:txBody>
                  <a:tcPr marL="25042" marR="25042" marT="12521" marB="12521" anchor="ctr">
                    <a:lnL>
                      <a:noFill/>
                    </a:lnL>
                    <a:lnR>
                      <a:noFill/>
                    </a:lnR>
                    <a:lnT>
                      <a:noFill/>
                    </a:lnT>
                    <a:lnB>
                      <a:noFill/>
                    </a:lnB>
                  </a:tcPr>
                </a:tc>
                <a:extLst>
                  <a:ext uri="{0D108BD9-81ED-4DB2-BD59-A6C34878D82A}">
                    <a16:rowId xmlns:a16="http://schemas.microsoft.com/office/drawing/2014/main" val="591175190"/>
                  </a:ext>
                </a:extLst>
              </a:tr>
              <a:tr h="536998">
                <a:tc>
                  <a:txBody>
                    <a:bodyPr/>
                    <a:lstStyle/>
                    <a:p>
                      <a:r>
                        <a:rPr lang="es-ES" sz="500" b="1"/>
                        <a:t>Balanopostitis</a:t>
                      </a:r>
                      <a:endParaRPr lang="es-ES" sz="500"/>
                    </a:p>
                  </a:txBody>
                  <a:tcPr marL="25042" marR="25042" marT="12521" marB="12521" anchor="ctr">
                    <a:lnL>
                      <a:noFill/>
                    </a:lnL>
                    <a:lnR>
                      <a:noFill/>
                    </a:lnR>
                    <a:lnT>
                      <a:noFill/>
                    </a:lnT>
                    <a:lnB>
                      <a:noFill/>
                    </a:lnB>
                  </a:tcPr>
                </a:tc>
                <a:tc>
                  <a:txBody>
                    <a:bodyPr/>
                    <a:lstStyle/>
                    <a:p>
                      <a:r>
                        <a:rPr lang="es-ES" sz="500"/>
                        <a:t>Infecciones (Cándida, </a:t>
                      </a:r>
                      <a:r>
                        <a:rPr lang="es-ES" sz="500" i="1"/>
                        <a:t>VPH</a:t>
                      </a:r>
                      <a:r>
                        <a:rPr lang="es-ES" sz="500"/>
                        <a:t>, </a:t>
                      </a:r>
                      <a:r>
                        <a:rPr lang="es-ES" sz="500" i="1"/>
                        <a:t>VHS</a:t>
                      </a:r>
                      <a:r>
                        <a:rPr lang="es-ES" sz="500"/>
                        <a:t>), dermatitis</a:t>
                      </a:r>
                    </a:p>
                  </a:txBody>
                  <a:tcPr marL="25042" marR="25042" marT="12521" marB="12521" anchor="ctr">
                    <a:lnL>
                      <a:noFill/>
                    </a:lnL>
                    <a:lnR>
                      <a:noFill/>
                    </a:lnR>
                    <a:lnT>
                      <a:noFill/>
                    </a:lnT>
                    <a:lnB>
                      <a:noFill/>
                    </a:lnB>
                  </a:tcPr>
                </a:tc>
                <a:tc>
                  <a:txBody>
                    <a:bodyPr/>
                    <a:lstStyle/>
                    <a:p>
                      <a:r>
                        <a:rPr lang="es-ES" sz="500"/>
                        <a:t>Dolor, prurito, enrojecimiento, edema en glande y prepucio</a:t>
                      </a:r>
                    </a:p>
                  </a:txBody>
                  <a:tcPr marL="25042" marR="25042" marT="12521" marB="12521" anchor="ctr">
                    <a:lnL>
                      <a:noFill/>
                    </a:lnL>
                    <a:lnR>
                      <a:noFill/>
                    </a:lnR>
                    <a:lnT>
                      <a:noFill/>
                    </a:lnT>
                    <a:lnB>
                      <a:noFill/>
                    </a:lnB>
                  </a:tcPr>
                </a:tc>
                <a:tc>
                  <a:txBody>
                    <a:bodyPr/>
                    <a:lstStyle/>
                    <a:p>
                      <a:r>
                        <a:rPr lang="es-ES" sz="500" dirty="0"/>
                        <a:t>Clínico, cultivo si es necesario</a:t>
                      </a:r>
                    </a:p>
                  </a:txBody>
                  <a:tcPr marL="25042" marR="25042" marT="12521" marB="12521" anchor="ctr">
                    <a:lnL>
                      <a:noFill/>
                    </a:lnL>
                    <a:lnR>
                      <a:noFill/>
                    </a:lnR>
                    <a:lnT>
                      <a:noFill/>
                    </a:lnT>
                    <a:lnB>
                      <a:noFill/>
                    </a:lnB>
                  </a:tcPr>
                </a:tc>
                <a:tc>
                  <a:txBody>
                    <a:bodyPr/>
                    <a:lstStyle/>
                    <a:p>
                      <a:r>
                        <a:rPr lang="es-ES" sz="500"/>
                        <a:t>Según causa: higiene, antifúngicos, antibióticos, corticoides tópicos【5】</a:t>
                      </a:r>
                    </a:p>
                  </a:txBody>
                  <a:tcPr marL="25042" marR="25042" marT="12521" marB="12521" anchor="ctr">
                    <a:lnL>
                      <a:noFill/>
                    </a:lnL>
                    <a:lnR>
                      <a:noFill/>
                    </a:lnR>
                    <a:lnT>
                      <a:noFill/>
                    </a:lnT>
                    <a:lnB>
                      <a:noFill/>
                    </a:lnB>
                  </a:tcPr>
                </a:tc>
                <a:extLst>
                  <a:ext uri="{0D108BD9-81ED-4DB2-BD59-A6C34878D82A}">
                    <a16:rowId xmlns:a16="http://schemas.microsoft.com/office/drawing/2014/main" val="1482754236"/>
                  </a:ext>
                </a:extLst>
              </a:tr>
              <a:tr h="375671">
                <a:tc>
                  <a:txBody>
                    <a:bodyPr/>
                    <a:lstStyle/>
                    <a:p>
                      <a:r>
                        <a:rPr lang="es-ES" sz="500" b="1"/>
                        <a:t>Molluscum contagiosum</a:t>
                      </a:r>
                      <a:endParaRPr lang="es-ES" sz="500"/>
                    </a:p>
                  </a:txBody>
                  <a:tcPr marL="25042" marR="25042" marT="12521" marB="12521" anchor="ctr">
                    <a:lnL>
                      <a:noFill/>
                    </a:lnL>
                    <a:lnR>
                      <a:noFill/>
                    </a:lnR>
                    <a:lnT>
                      <a:noFill/>
                    </a:lnT>
                    <a:lnB>
                      <a:noFill/>
                    </a:lnB>
                  </a:tcPr>
                </a:tc>
                <a:tc>
                  <a:txBody>
                    <a:bodyPr/>
                    <a:lstStyle/>
                    <a:p>
                      <a:r>
                        <a:rPr lang="es-ES" sz="500" i="1"/>
                        <a:t>Molluscipoxvirus</a:t>
                      </a:r>
                      <a:endParaRPr lang="es-ES" sz="500"/>
                    </a:p>
                  </a:txBody>
                  <a:tcPr marL="25042" marR="25042" marT="12521" marB="12521" anchor="ctr">
                    <a:lnL>
                      <a:noFill/>
                    </a:lnL>
                    <a:lnR>
                      <a:noFill/>
                    </a:lnR>
                    <a:lnT>
                      <a:noFill/>
                    </a:lnT>
                    <a:lnB>
                      <a:noFill/>
                    </a:lnB>
                  </a:tcPr>
                </a:tc>
                <a:tc>
                  <a:txBody>
                    <a:bodyPr/>
                    <a:lstStyle/>
                    <a:p>
                      <a:r>
                        <a:rPr lang="es-ES" sz="500"/>
                        <a:t>Pápulas umbilicadas, indoloras</a:t>
                      </a:r>
                    </a:p>
                  </a:txBody>
                  <a:tcPr marL="25042" marR="25042" marT="12521" marB="12521" anchor="ctr">
                    <a:lnL>
                      <a:noFill/>
                    </a:lnL>
                    <a:lnR>
                      <a:noFill/>
                    </a:lnR>
                    <a:lnT>
                      <a:noFill/>
                    </a:lnT>
                    <a:lnB>
                      <a:noFill/>
                    </a:lnB>
                  </a:tcPr>
                </a:tc>
                <a:tc>
                  <a:txBody>
                    <a:bodyPr/>
                    <a:lstStyle/>
                    <a:p>
                      <a:r>
                        <a:rPr lang="es-ES" sz="500"/>
                        <a:t>Clínico</a:t>
                      </a:r>
                    </a:p>
                  </a:txBody>
                  <a:tcPr marL="25042" marR="25042" marT="12521" marB="12521" anchor="ctr">
                    <a:lnL>
                      <a:noFill/>
                    </a:lnL>
                    <a:lnR>
                      <a:noFill/>
                    </a:lnR>
                    <a:lnT>
                      <a:noFill/>
                    </a:lnT>
                    <a:lnB>
                      <a:noFill/>
                    </a:lnB>
                  </a:tcPr>
                </a:tc>
                <a:tc>
                  <a:txBody>
                    <a:bodyPr/>
                    <a:lstStyle/>
                    <a:p>
                      <a:r>
                        <a:rPr lang="es-ES" sz="500"/>
                        <a:t>Crioterapia, curetaje, imiquimod【5】</a:t>
                      </a:r>
                    </a:p>
                  </a:txBody>
                  <a:tcPr marL="25042" marR="25042" marT="12521" marB="12521" anchor="ctr">
                    <a:lnL>
                      <a:noFill/>
                    </a:lnL>
                    <a:lnR>
                      <a:noFill/>
                    </a:lnR>
                    <a:lnT>
                      <a:noFill/>
                    </a:lnT>
                    <a:lnB>
                      <a:noFill/>
                    </a:lnB>
                  </a:tcPr>
                </a:tc>
                <a:extLst>
                  <a:ext uri="{0D108BD9-81ED-4DB2-BD59-A6C34878D82A}">
                    <a16:rowId xmlns:a16="http://schemas.microsoft.com/office/drawing/2014/main" val="2542741473"/>
                  </a:ext>
                </a:extLst>
              </a:tr>
              <a:tr h="375671">
                <a:tc>
                  <a:txBody>
                    <a:bodyPr/>
                    <a:lstStyle/>
                    <a:p>
                      <a:r>
                        <a:rPr lang="es-ES" sz="500" b="1"/>
                        <a:t>Mpox (Viruela del mono)</a:t>
                      </a:r>
                      <a:endParaRPr lang="es-ES" sz="500"/>
                    </a:p>
                  </a:txBody>
                  <a:tcPr marL="25042" marR="25042" marT="12521" marB="12521" anchor="ctr">
                    <a:lnL>
                      <a:noFill/>
                    </a:lnL>
                    <a:lnR>
                      <a:noFill/>
                    </a:lnR>
                    <a:lnT>
                      <a:noFill/>
                    </a:lnT>
                    <a:lnB>
                      <a:noFill/>
                    </a:lnB>
                  </a:tcPr>
                </a:tc>
                <a:tc>
                  <a:txBody>
                    <a:bodyPr/>
                    <a:lstStyle/>
                    <a:p>
                      <a:r>
                        <a:rPr lang="es-ES" sz="500" i="1"/>
                        <a:t>Orthopoxvirus</a:t>
                      </a:r>
                      <a:endParaRPr lang="es-ES" sz="500"/>
                    </a:p>
                  </a:txBody>
                  <a:tcPr marL="25042" marR="25042" marT="12521" marB="12521" anchor="ctr">
                    <a:lnL>
                      <a:noFill/>
                    </a:lnL>
                    <a:lnR>
                      <a:noFill/>
                    </a:lnR>
                    <a:lnT>
                      <a:noFill/>
                    </a:lnT>
                    <a:lnB>
                      <a:noFill/>
                    </a:lnB>
                  </a:tcPr>
                </a:tc>
                <a:tc>
                  <a:txBody>
                    <a:bodyPr/>
                    <a:lstStyle/>
                    <a:p>
                      <a:r>
                        <a:rPr lang="es-ES" sz="500"/>
                        <a:t>Fiebre, lesiones cutáneas en área genitoanal</a:t>
                      </a:r>
                    </a:p>
                  </a:txBody>
                  <a:tcPr marL="25042" marR="25042" marT="12521" marB="12521" anchor="ctr">
                    <a:lnL>
                      <a:noFill/>
                    </a:lnL>
                    <a:lnR>
                      <a:noFill/>
                    </a:lnR>
                    <a:lnT>
                      <a:noFill/>
                    </a:lnT>
                    <a:lnB>
                      <a:noFill/>
                    </a:lnB>
                  </a:tcPr>
                </a:tc>
                <a:tc>
                  <a:txBody>
                    <a:bodyPr/>
                    <a:lstStyle/>
                    <a:p>
                      <a:r>
                        <a:rPr lang="es-ES" sz="500"/>
                        <a:t>PCR de muestras cutáneas</a:t>
                      </a:r>
                    </a:p>
                  </a:txBody>
                  <a:tcPr marL="25042" marR="25042" marT="12521" marB="12521" anchor="ctr">
                    <a:lnL>
                      <a:noFill/>
                    </a:lnL>
                    <a:lnR>
                      <a:noFill/>
                    </a:lnR>
                    <a:lnT>
                      <a:noFill/>
                    </a:lnT>
                    <a:lnB>
                      <a:noFill/>
                    </a:lnB>
                  </a:tcPr>
                </a:tc>
                <a:tc>
                  <a:txBody>
                    <a:bodyPr/>
                    <a:lstStyle/>
                    <a:p>
                      <a:r>
                        <a:rPr lang="es-ES" sz="500"/>
                        <a:t>Sintomático, tecovirimat en casos graves【5】</a:t>
                      </a:r>
                    </a:p>
                  </a:txBody>
                  <a:tcPr marL="25042" marR="25042" marT="12521" marB="12521" anchor="ctr">
                    <a:lnL>
                      <a:noFill/>
                    </a:lnL>
                    <a:lnR>
                      <a:noFill/>
                    </a:lnR>
                    <a:lnT>
                      <a:noFill/>
                    </a:lnT>
                    <a:lnB>
                      <a:noFill/>
                    </a:lnB>
                  </a:tcPr>
                </a:tc>
                <a:extLst>
                  <a:ext uri="{0D108BD9-81ED-4DB2-BD59-A6C34878D82A}">
                    <a16:rowId xmlns:a16="http://schemas.microsoft.com/office/drawing/2014/main" val="2797738762"/>
                  </a:ext>
                </a:extLst>
              </a:tr>
              <a:tr h="375671">
                <a:tc>
                  <a:txBody>
                    <a:bodyPr/>
                    <a:lstStyle/>
                    <a:p>
                      <a:r>
                        <a:rPr lang="es-ES" sz="500" b="1"/>
                        <a:t>Zika</a:t>
                      </a:r>
                      <a:endParaRPr lang="es-ES" sz="500"/>
                    </a:p>
                  </a:txBody>
                  <a:tcPr marL="25042" marR="25042" marT="12521" marB="12521" anchor="ctr">
                    <a:lnL>
                      <a:noFill/>
                    </a:lnL>
                    <a:lnR>
                      <a:noFill/>
                    </a:lnR>
                    <a:lnT>
                      <a:noFill/>
                    </a:lnT>
                    <a:lnB>
                      <a:noFill/>
                    </a:lnB>
                  </a:tcPr>
                </a:tc>
                <a:tc>
                  <a:txBody>
                    <a:bodyPr/>
                    <a:lstStyle/>
                    <a:p>
                      <a:r>
                        <a:rPr lang="es-ES" sz="500" i="1"/>
                        <a:t>Flavivirus</a:t>
                      </a:r>
                      <a:r>
                        <a:rPr lang="es-ES" sz="500"/>
                        <a:t> (mosquito </a:t>
                      </a:r>
                      <a:r>
                        <a:rPr lang="es-ES" sz="500" i="1"/>
                        <a:t>Aedes</a:t>
                      </a:r>
                      <a:r>
                        <a:rPr lang="es-ES" sz="500"/>
                        <a:t>)</a:t>
                      </a:r>
                    </a:p>
                  </a:txBody>
                  <a:tcPr marL="25042" marR="25042" marT="12521" marB="12521" anchor="ctr">
                    <a:lnL>
                      <a:noFill/>
                    </a:lnL>
                    <a:lnR>
                      <a:noFill/>
                    </a:lnR>
                    <a:lnT>
                      <a:noFill/>
                    </a:lnT>
                    <a:lnB>
                      <a:noFill/>
                    </a:lnB>
                  </a:tcPr>
                </a:tc>
                <a:tc>
                  <a:txBody>
                    <a:bodyPr/>
                    <a:lstStyle/>
                    <a:p>
                      <a:r>
                        <a:rPr lang="es-ES" sz="500"/>
                        <a:t>Exantema, fiebre, riesgo de microcefalia fetal</a:t>
                      </a:r>
                    </a:p>
                  </a:txBody>
                  <a:tcPr marL="25042" marR="25042" marT="12521" marB="12521" anchor="ctr">
                    <a:lnL>
                      <a:noFill/>
                    </a:lnL>
                    <a:lnR>
                      <a:noFill/>
                    </a:lnR>
                    <a:lnT>
                      <a:noFill/>
                    </a:lnT>
                    <a:lnB>
                      <a:noFill/>
                    </a:lnB>
                  </a:tcPr>
                </a:tc>
                <a:tc>
                  <a:txBody>
                    <a:bodyPr/>
                    <a:lstStyle/>
                    <a:p>
                      <a:r>
                        <a:rPr lang="es-ES" sz="500"/>
                        <a:t>Clínico, serología, PCR</a:t>
                      </a:r>
                    </a:p>
                  </a:txBody>
                  <a:tcPr marL="25042" marR="25042" marT="12521" marB="12521" anchor="ctr">
                    <a:lnL>
                      <a:noFill/>
                    </a:lnL>
                    <a:lnR>
                      <a:noFill/>
                    </a:lnR>
                    <a:lnT>
                      <a:noFill/>
                    </a:lnT>
                    <a:lnB>
                      <a:noFill/>
                    </a:lnB>
                  </a:tcPr>
                </a:tc>
                <a:tc>
                  <a:txBody>
                    <a:bodyPr/>
                    <a:lstStyle/>
                    <a:p>
                      <a:r>
                        <a:rPr lang="es-ES" sz="500"/>
                        <a:t>No hay tratamiento específico【5】</a:t>
                      </a:r>
                    </a:p>
                  </a:txBody>
                  <a:tcPr marL="25042" marR="25042" marT="12521" marB="12521" anchor="ctr">
                    <a:lnL>
                      <a:noFill/>
                    </a:lnL>
                    <a:lnR>
                      <a:noFill/>
                    </a:lnR>
                    <a:lnT>
                      <a:noFill/>
                    </a:lnT>
                    <a:lnB>
                      <a:noFill/>
                    </a:lnB>
                  </a:tcPr>
                </a:tc>
                <a:extLst>
                  <a:ext uri="{0D108BD9-81ED-4DB2-BD59-A6C34878D82A}">
                    <a16:rowId xmlns:a16="http://schemas.microsoft.com/office/drawing/2014/main" val="2991071677"/>
                  </a:ext>
                </a:extLst>
              </a:tr>
              <a:tr h="375671">
                <a:tc>
                  <a:txBody>
                    <a:bodyPr/>
                    <a:lstStyle/>
                    <a:p>
                      <a:r>
                        <a:rPr lang="es-ES" sz="500" b="1"/>
                        <a:t>Pediculosis pubis</a:t>
                      </a:r>
                      <a:endParaRPr lang="es-ES" sz="500"/>
                    </a:p>
                  </a:txBody>
                  <a:tcPr marL="25042" marR="25042" marT="12521" marB="12521" anchor="ctr">
                    <a:lnL>
                      <a:noFill/>
                    </a:lnL>
                    <a:lnR>
                      <a:noFill/>
                    </a:lnR>
                    <a:lnT>
                      <a:noFill/>
                    </a:lnT>
                    <a:lnB>
                      <a:noFill/>
                    </a:lnB>
                  </a:tcPr>
                </a:tc>
                <a:tc>
                  <a:txBody>
                    <a:bodyPr/>
                    <a:lstStyle/>
                    <a:p>
                      <a:r>
                        <a:rPr lang="es-ES" sz="500" i="1"/>
                        <a:t>Phthirus pubis</a:t>
                      </a:r>
                      <a:r>
                        <a:rPr lang="es-ES" sz="500"/>
                        <a:t> (piojo púbico)</a:t>
                      </a:r>
                    </a:p>
                  </a:txBody>
                  <a:tcPr marL="25042" marR="25042" marT="12521" marB="12521" anchor="ctr">
                    <a:lnL>
                      <a:noFill/>
                    </a:lnL>
                    <a:lnR>
                      <a:noFill/>
                    </a:lnR>
                    <a:lnT>
                      <a:noFill/>
                    </a:lnT>
                    <a:lnB>
                      <a:noFill/>
                    </a:lnB>
                  </a:tcPr>
                </a:tc>
                <a:tc>
                  <a:txBody>
                    <a:bodyPr/>
                    <a:lstStyle/>
                    <a:p>
                      <a:r>
                        <a:rPr lang="es-ES" sz="500"/>
                        <a:t>Prurito, máculas cerúleas, excoriaciones</a:t>
                      </a:r>
                    </a:p>
                  </a:txBody>
                  <a:tcPr marL="25042" marR="25042" marT="12521" marB="12521" anchor="ctr">
                    <a:lnL>
                      <a:noFill/>
                    </a:lnL>
                    <a:lnR>
                      <a:noFill/>
                    </a:lnR>
                    <a:lnT>
                      <a:noFill/>
                    </a:lnT>
                    <a:lnB>
                      <a:noFill/>
                    </a:lnB>
                  </a:tcPr>
                </a:tc>
                <a:tc>
                  <a:txBody>
                    <a:bodyPr/>
                    <a:lstStyle/>
                    <a:p>
                      <a:r>
                        <a:rPr lang="es-ES" sz="500"/>
                        <a:t>Observación directa de piojos/liendres</a:t>
                      </a:r>
                    </a:p>
                  </a:txBody>
                  <a:tcPr marL="25042" marR="25042" marT="12521" marB="12521" anchor="ctr">
                    <a:lnL>
                      <a:noFill/>
                    </a:lnL>
                    <a:lnR>
                      <a:noFill/>
                    </a:lnR>
                    <a:lnT>
                      <a:noFill/>
                    </a:lnT>
                    <a:lnB>
                      <a:noFill/>
                    </a:lnB>
                  </a:tcPr>
                </a:tc>
                <a:tc>
                  <a:txBody>
                    <a:bodyPr/>
                    <a:lstStyle/>
                    <a:p>
                      <a:r>
                        <a:rPr lang="es-ES" sz="500"/>
                        <a:t>Permetrina 1%, ivermectina oral【5】</a:t>
                      </a:r>
                    </a:p>
                  </a:txBody>
                  <a:tcPr marL="25042" marR="25042" marT="12521" marB="12521" anchor="ctr">
                    <a:lnL>
                      <a:noFill/>
                    </a:lnL>
                    <a:lnR>
                      <a:noFill/>
                    </a:lnR>
                    <a:lnT>
                      <a:noFill/>
                    </a:lnT>
                    <a:lnB>
                      <a:noFill/>
                    </a:lnB>
                  </a:tcPr>
                </a:tc>
                <a:extLst>
                  <a:ext uri="{0D108BD9-81ED-4DB2-BD59-A6C34878D82A}">
                    <a16:rowId xmlns:a16="http://schemas.microsoft.com/office/drawing/2014/main" val="4190086171"/>
                  </a:ext>
                </a:extLst>
              </a:tr>
              <a:tr h="375671">
                <a:tc>
                  <a:txBody>
                    <a:bodyPr/>
                    <a:lstStyle/>
                    <a:p>
                      <a:r>
                        <a:rPr lang="es-ES" sz="500" b="1"/>
                        <a:t>Escabiosis (sarna)</a:t>
                      </a:r>
                      <a:endParaRPr lang="es-ES" sz="500"/>
                    </a:p>
                  </a:txBody>
                  <a:tcPr marL="25042" marR="25042" marT="12521" marB="12521" anchor="ctr">
                    <a:lnL>
                      <a:noFill/>
                    </a:lnL>
                    <a:lnR>
                      <a:noFill/>
                    </a:lnR>
                    <a:lnT>
                      <a:noFill/>
                    </a:lnT>
                    <a:lnB>
                      <a:noFill/>
                    </a:lnB>
                  </a:tcPr>
                </a:tc>
                <a:tc>
                  <a:txBody>
                    <a:bodyPr/>
                    <a:lstStyle/>
                    <a:p>
                      <a:r>
                        <a:rPr lang="es-ES" sz="500" i="1"/>
                        <a:t>Sarcoptes scabiei</a:t>
                      </a:r>
                      <a:endParaRPr lang="es-ES" sz="500"/>
                    </a:p>
                  </a:txBody>
                  <a:tcPr marL="25042" marR="25042" marT="12521" marB="12521" anchor="ctr">
                    <a:lnL>
                      <a:noFill/>
                    </a:lnL>
                    <a:lnR>
                      <a:noFill/>
                    </a:lnR>
                    <a:lnT>
                      <a:noFill/>
                    </a:lnT>
                    <a:lnB>
                      <a:noFill/>
                    </a:lnB>
                  </a:tcPr>
                </a:tc>
                <a:tc>
                  <a:txBody>
                    <a:bodyPr/>
                    <a:lstStyle/>
                    <a:p>
                      <a:r>
                        <a:rPr lang="es-ES" sz="500"/>
                        <a:t>Prurito nocturno, surcos acarinos, lesiones eccematosas</a:t>
                      </a:r>
                    </a:p>
                  </a:txBody>
                  <a:tcPr marL="25042" marR="25042" marT="12521" marB="12521" anchor="ctr">
                    <a:lnL>
                      <a:noFill/>
                    </a:lnL>
                    <a:lnR>
                      <a:noFill/>
                    </a:lnR>
                    <a:lnT>
                      <a:noFill/>
                    </a:lnT>
                    <a:lnB>
                      <a:noFill/>
                    </a:lnB>
                  </a:tcPr>
                </a:tc>
                <a:tc>
                  <a:txBody>
                    <a:bodyPr/>
                    <a:lstStyle/>
                    <a:p>
                      <a:r>
                        <a:rPr lang="es-ES" sz="500"/>
                        <a:t>Clínico, dermatoscopia</a:t>
                      </a:r>
                    </a:p>
                  </a:txBody>
                  <a:tcPr marL="25042" marR="25042" marT="12521" marB="12521" anchor="ctr">
                    <a:lnL>
                      <a:noFill/>
                    </a:lnL>
                    <a:lnR>
                      <a:noFill/>
                    </a:lnR>
                    <a:lnT>
                      <a:noFill/>
                    </a:lnT>
                    <a:lnB>
                      <a:noFill/>
                    </a:lnB>
                  </a:tcPr>
                </a:tc>
                <a:tc>
                  <a:txBody>
                    <a:bodyPr/>
                    <a:lstStyle/>
                    <a:p>
                      <a:r>
                        <a:rPr lang="es-ES" sz="500"/>
                        <a:t>Permetrina 5%, ivermectina oral【5】</a:t>
                      </a:r>
                    </a:p>
                  </a:txBody>
                  <a:tcPr marL="25042" marR="25042" marT="12521" marB="12521" anchor="ctr">
                    <a:lnL>
                      <a:noFill/>
                    </a:lnL>
                    <a:lnR>
                      <a:noFill/>
                    </a:lnR>
                    <a:lnT>
                      <a:noFill/>
                    </a:lnT>
                    <a:lnB>
                      <a:noFill/>
                    </a:lnB>
                  </a:tcPr>
                </a:tc>
                <a:extLst>
                  <a:ext uri="{0D108BD9-81ED-4DB2-BD59-A6C34878D82A}">
                    <a16:rowId xmlns:a16="http://schemas.microsoft.com/office/drawing/2014/main" val="2153486653"/>
                  </a:ext>
                </a:extLst>
              </a:tr>
              <a:tr h="375671">
                <a:tc>
                  <a:txBody>
                    <a:bodyPr/>
                    <a:lstStyle/>
                    <a:p>
                      <a:r>
                        <a:rPr lang="es-ES" sz="500" b="1"/>
                        <a:t>Liquen escleroso</a:t>
                      </a:r>
                      <a:endParaRPr lang="es-ES" sz="500"/>
                    </a:p>
                  </a:txBody>
                  <a:tcPr marL="25042" marR="25042" marT="12521" marB="12521" anchor="ctr">
                    <a:lnL>
                      <a:noFill/>
                    </a:lnL>
                    <a:lnR>
                      <a:noFill/>
                    </a:lnR>
                    <a:lnT>
                      <a:noFill/>
                    </a:lnT>
                    <a:lnB>
                      <a:noFill/>
                    </a:lnB>
                  </a:tcPr>
                </a:tc>
                <a:tc>
                  <a:txBody>
                    <a:bodyPr/>
                    <a:lstStyle/>
                    <a:p>
                      <a:r>
                        <a:rPr lang="es-ES" sz="500"/>
                        <a:t>Idiopática (posible autoinmune)</a:t>
                      </a:r>
                    </a:p>
                  </a:txBody>
                  <a:tcPr marL="25042" marR="25042" marT="12521" marB="12521" anchor="ctr">
                    <a:lnL>
                      <a:noFill/>
                    </a:lnL>
                    <a:lnR>
                      <a:noFill/>
                    </a:lnR>
                    <a:lnT>
                      <a:noFill/>
                    </a:lnT>
                    <a:lnB>
                      <a:noFill/>
                    </a:lnB>
                  </a:tcPr>
                </a:tc>
                <a:tc>
                  <a:txBody>
                    <a:bodyPr/>
                    <a:lstStyle/>
                    <a:p>
                      <a:r>
                        <a:rPr lang="es-ES" sz="500"/>
                        <a:t>Placas blanquecinas, fibrosis, riesgo de carcinoma</a:t>
                      </a:r>
                    </a:p>
                  </a:txBody>
                  <a:tcPr marL="25042" marR="25042" marT="12521" marB="12521" anchor="ctr">
                    <a:lnL>
                      <a:noFill/>
                    </a:lnL>
                    <a:lnR>
                      <a:noFill/>
                    </a:lnR>
                    <a:lnT>
                      <a:noFill/>
                    </a:lnT>
                    <a:lnB>
                      <a:noFill/>
                    </a:lnB>
                  </a:tcPr>
                </a:tc>
                <a:tc>
                  <a:txBody>
                    <a:bodyPr/>
                    <a:lstStyle/>
                    <a:p>
                      <a:r>
                        <a:rPr lang="es-ES" sz="500"/>
                        <a:t>Clínico, biopsia si necesario</a:t>
                      </a:r>
                    </a:p>
                  </a:txBody>
                  <a:tcPr marL="25042" marR="25042" marT="12521" marB="12521" anchor="ctr">
                    <a:lnL>
                      <a:noFill/>
                    </a:lnL>
                    <a:lnR>
                      <a:noFill/>
                    </a:lnR>
                    <a:lnT>
                      <a:noFill/>
                    </a:lnT>
                    <a:lnB>
                      <a:noFill/>
                    </a:lnB>
                  </a:tcPr>
                </a:tc>
                <a:tc>
                  <a:txBody>
                    <a:bodyPr/>
                    <a:lstStyle/>
                    <a:p>
                      <a:r>
                        <a:rPr lang="es-ES" sz="500"/>
                        <a:t>Clobetasol tópico, seguimiento oncológico【5】</a:t>
                      </a:r>
                    </a:p>
                  </a:txBody>
                  <a:tcPr marL="25042" marR="25042" marT="12521" marB="12521" anchor="ctr">
                    <a:lnL>
                      <a:noFill/>
                    </a:lnL>
                    <a:lnR>
                      <a:noFill/>
                    </a:lnR>
                    <a:lnT>
                      <a:noFill/>
                    </a:lnT>
                    <a:lnB>
                      <a:noFill/>
                    </a:lnB>
                  </a:tcPr>
                </a:tc>
                <a:extLst>
                  <a:ext uri="{0D108BD9-81ED-4DB2-BD59-A6C34878D82A}">
                    <a16:rowId xmlns:a16="http://schemas.microsoft.com/office/drawing/2014/main" val="1320721494"/>
                  </a:ext>
                </a:extLst>
              </a:tr>
              <a:tr h="375671">
                <a:tc>
                  <a:txBody>
                    <a:bodyPr/>
                    <a:lstStyle/>
                    <a:p>
                      <a:r>
                        <a:rPr lang="es-ES" sz="500" b="1"/>
                        <a:t>Exantema fijo medicamentoso</a:t>
                      </a:r>
                      <a:endParaRPr lang="es-ES" sz="500"/>
                    </a:p>
                  </a:txBody>
                  <a:tcPr marL="25042" marR="25042" marT="12521" marB="12521" anchor="ctr">
                    <a:lnL>
                      <a:noFill/>
                    </a:lnL>
                    <a:lnR>
                      <a:noFill/>
                    </a:lnR>
                    <a:lnT>
                      <a:noFill/>
                    </a:lnT>
                    <a:lnB>
                      <a:noFill/>
                    </a:lnB>
                  </a:tcPr>
                </a:tc>
                <a:tc>
                  <a:txBody>
                    <a:bodyPr/>
                    <a:lstStyle/>
                    <a:p>
                      <a:r>
                        <a:rPr lang="es-ES" sz="500"/>
                        <a:t>Reacción a medicamentos (antibióticos, analgésicos)</a:t>
                      </a:r>
                    </a:p>
                  </a:txBody>
                  <a:tcPr marL="25042" marR="25042" marT="12521" marB="12521" anchor="ctr">
                    <a:lnL>
                      <a:noFill/>
                    </a:lnL>
                    <a:lnR>
                      <a:noFill/>
                    </a:lnR>
                    <a:lnT>
                      <a:noFill/>
                    </a:lnT>
                    <a:lnB>
                      <a:noFill/>
                    </a:lnB>
                  </a:tcPr>
                </a:tc>
                <a:tc>
                  <a:txBody>
                    <a:bodyPr/>
                    <a:lstStyle/>
                    <a:p>
                      <a:r>
                        <a:rPr lang="es-ES" sz="500"/>
                        <a:t>Máculas eritematovioláceas, a veces erosionadas</a:t>
                      </a:r>
                    </a:p>
                  </a:txBody>
                  <a:tcPr marL="25042" marR="25042" marT="12521" marB="12521" anchor="ctr">
                    <a:lnL>
                      <a:noFill/>
                    </a:lnL>
                    <a:lnR>
                      <a:noFill/>
                    </a:lnR>
                    <a:lnT>
                      <a:noFill/>
                    </a:lnT>
                    <a:lnB>
                      <a:noFill/>
                    </a:lnB>
                  </a:tcPr>
                </a:tc>
                <a:tc>
                  <a:txBody>
                    <a:bodyPr/>
                    <a:lstStyle/>
                    <a:p>
                      <a:r>
                        <a:rPr lang="es-ES" sz="500"/>
                        <a:t>Clínico</a:t>
                      </a:r>
                    </a:p>
                  </a:txBody>
                  <a:tcPr marL="25042" marR="25042" marT="12521" marB="12521" anchor="ctr">
                    <a:lnL>
                      <a:noFill/>
                    </a:lnL>
                    <a:lnR>
                      <a:noFill/>
                    </a:lnR>
                    <a:lnT>
                      <a:noFill/>
                    </a:lnT>
                    <a:lnB>
                      <a:noFill/>
                    </a:lnB>
                  </a:tcPr>
                </a:tc>
                <a:tc>
                  <a:txBody>
                    <a:bodyPr/>
                    <a:lstStyle/>
                    <a:p>
                      <a:r>
                        <a:rPr lang="es-ES" sz="500"/>
                        <a:t>Retirar fármaco, corticoides tópicos【5】</a:t>
                      </a:r>
                    </a:p>
                  </a:txBody>
                  <a:tcPr marL="25042" marR="25042" marT="12521" marB="12521" anchor="ctr">
                    <a:lnL>
                      <a:noFill/>
                    </a:lnL>
                    <a:lnR>
                      <a:noFill/>
                    </a:lnR>
                    <a:lnT>
                      <a:noFill/>
                    </a:lnT>
                    <a:lnB>
                      <a:noFill/>
                    </a:lnB>
                  </a:tcPr>
                </a:tc>
                <a:extLst>
                  <a:ext uri="{0D108BD9-81ED-4DB2-BD59-A6C34878D82A}">
                    <a16:rowId xmlns:a16="http://schemas.microsoft.com/office/drawing/2014/main" val="2614761293"/>
                  </a:ext>
                </a:extLst>
              </a:tr>
              <a:tr h="375671">
                <a:tc>
                  <a:txBody>
                    <a:bodyPr/>
                    <a:lstStyle/>
                    <a:p>
                      <a:r>
                        <a:rPr lang="es-ES" sz="500" b="1"/>
                        <a:t>Pápulas perladas del pene</a:t>
                      </a:r>
                      <a:endParaRPr lang="es-ES" sz="500"/>
                    </a:p>
                  </a:txBody>
                  <a:tcPr marL="25042" marR="25042" marT="12521" marB="12521" anchor="ctr">
                    <a:lnL>
                      <a:noFill/>
                    </a:lnL>
                    <a:lnR>
                      <a:noFill/>
                    </a:lnR>
                    <a:lnT>
                      <a:noFill/>
                    </a:lnT>
                    <a:lnB>
                      <a:noFill/>
                    </a:lnB>
                  </a:tcPr>
                </a:tc>
                <a:tc>
                  <a:txBody>
                    <a:bodyPr/>
                    <a:lstStyle/>
                    <a:p>
                      <a:r>
                        <a:rPr lang="es-ES" sz="500"/>
                        <a:t>Variante anatómica benigna</a:t>
                      </a:r>
                    </a:p>
                  </a:txBody>
                  <a:tcPr marL="25042" marR="25042" marT="12521" marB="12521" anchor="ctr">
                    <a:lnL>
                      <a:noFill/>
                    </a:lnL>
                    <a:lnR>
                      <a:noFill/>
                    </a:lnR>
                    <a:lnT>
                      <a:noFill/>
                    </a:lnT>
                    <a:lnB>
                      <a:noFill/>
                    </a:lnB>
                  </a:tcPr>
                </a:tc>
                <a:tc>
                  <a:txBody>
                    <a:bodyPr/>
                    <a:lstStyle/>
                    <a:p>
                      <a:r>
                        <a:rPr lang="es-ES" sz="500"/>
                        <a:t>Pápulas blanquecinas alrededor del glande</a:t>
                      </a:r>
                    </a:p>
                  </a:txBody>
                  <a:tcPr marL="25042" marR="25042" marT="12521" marB="12521" anchor="ctr">
                    <a:lnL>
                      <a:noFill/>
                    </a:lnL>
                    <a:lnR>
                      <a:noFill/>
                    </a:lnR>
                    <a:lnT>
                      <a:noFill/>
                    </a:lnT>
                    <a:lnB>
                      <a:noFill/>
                    </a:lnB>
                  </a:tcPr>
                </a:tc>
                <a:tc>
                  <a:txBody>
                    <a:bodyPr/>
                    <a:lstStyle/>
                    <a:p>
                      <a:r>
                        <a:rPr lang="es-ES" sz="500"/>
                        <a:t>Clínico</a:t>
                      </a:r>
                    </a:p>
                  </a:txBody>
                  <a:tcPr marL="25042" marR="25042" marT="12521" marB="12521" anchor="ctr">
                    <a:lnL>
                      <a:noFill/>
                    </a:lnL>
                    <a:lnR>
                      <a:noFill/>
                    </a:lnR>
                    <a:lnT>
                      <a:noFill/>
                    </a:lnT>
                    <a:lnB>
                      <a:noFill/>
                    </a:lnB>
                  </a:tcPr>
                </a:tc>
                <a:tc>
                  <a:txBody>
                    <a:bodyPr/>
                    <a:lstStyle/>
                    <a:p>
                      <a:r>
                        <a:rPr lang="es-ES" sz="500"/>
                        <a:t>No requiere tratamiento【5】</a:t>
                      </a:r>
                    </a:p>
                  </a:txBody>
                  <a:tcPr marL="25042" marR="25042" marT="12521" marB="12521" anchor="ctr">
                    <a:lnL>
                      <a:noFill/>
                    </a:lnL>
                    <a:lnR>
                      <a:noFill/>
                    </a:lnR>
                    <a:lnT>
                      <a:noFill/>
                    </a:lnT>
                    <a:lnB>
                      <a:noFill/>
                    </a:lnB>
                  </a:tcPr>
                </a:tc>
                <a:extLst>
                  <a:ext uri="{0D108BD9-81ED-4DB2-BD59-A6C34878D82A}">
                    <a16:rowId xmlns:a16="http://schemas.microsoft.com/office/drawing/2014/main" val="2282660656"/>
                  </a:ext>
                </a:extLst>
              </a:tr>
              <a:tr h="375671">
                <a:tc>
                  <a:txBody>
                    <a:bodyPr/>
                    <a:lstStyle/>
                    <a:p>
                      <a:r>
                        <a:rPr lang="es-ES" sz="500" b="1"/>
                        <a:t>Úlceras de Lipschütz</a:t>
                      </a:r>
                      <a:endParaRPr lang="es-ES" sz="500"/>
                    </a:p>
                  </a:txBody>
                  <a:tcPr marL="25042" marR="25042" marT="12521" marB="12521" anchor="ctr">
                    <a:lnL>
                      <a:noFill/>
                    </a:lnL>
                    <a:lnR>
                      <a:noFill/>
                    </a:lnR>
                    <a:lnT>
                      <a:noFill/>
                    </a:lnT>
                    <a:lnB>
                      <a:noFill/>
                    </a:lnB>
                  </a:tcPr>
                </a:tc>
                <a:tc>
                  <a:txBody>
                    <a:bodyPr/>
                    <a:lstStyle/>
                    <a:p>
                      <a:r>
                        <a:rPr lang="es-ES" sz="500"/>
                        <a:t>Reactiva (Virus Epstein-Barr, Hepatitis B)</a:t>
                      </a:r>
                    </a:p>
                  </a:txBody>
                  <a:tcPr marL="25042" marR="25042" marT="12521" marB="12521" anchor="ctr">
                    <a:lnL>
                      <a:noFill/>
                    </a:lnL>
                    <a:lnR>
                      <a:noFill/>
                    </a:lnR>
                    <a:lnT>
                      <a:noFill/>
                    </a:lnT>
                    <a:lnB>
                      <a:noFill/>
                    </a:lnB>
                  </a:tcPr>
                </a:tc>
                <a:tc>
                  <a:txBody>
                    <a:bodyPr/>
                    <a:lstStyle/>
                    <a:p>
                      <a:r>
                        <a:rPr lang="es-ES" sz="500"/>
                        <a:t>Úlceras vulvares dolorosas</a:t>
                      </a:r>
                    </a:p>
                  </a:txBody>
                  <a:tcPr marL="25042" marR="25042" marT="12521" marB="12521" anchor="ctr">
                    <a:lnL>
                      <a:noFill/>
                    </a:lnL>
                    <a:lnR>
                      <a:noFill/>
                    </a:lnR>
                    <a:lnT>
                      <a:noFill/>
                    </a:lnT>
                    <a:lnB>
                      <a:noFill/>
                    </a:lnB>
                  </a:tcPr>
                </a:tc>
                <a:tc>
                  <a:txBody>
                    <a:bodyPr/>
                    <a:lstStyle/>
                    <a:p>
                      <a:r>
                        <a:rPr lang="es-ES" sz="500"/>
                        <a:t>Diagnóstico de exclusión</a:t>
                      </a:r>
                    </a:p>
                  </a:txBody>
                  <a:tcPr marL="25042" marR="25042" marT="12521" marB="12521" anchor="ctr">
                    <a:lnL>
                      <a:noFill/>
                    </a:lnL>
                    <a:lnR>
                      <a:noFill/>
                    </a:lnR>
                    <a:lnT>
                      <a:noFill/>
                    </a:lnT>
                    <a:lnB>
                      <a:noFill/>
                    </a:lnB>
                  </a:tcPr>
                </a:tc>
                <a:tc>
                  <a:txBody>
                    <a:bodyPr/>
                    <a:lstStyle/>
                    <a:p>
                      <a:r>
                        <a:rPr lang="es-ES" sz="500" dirty="0"/>
                        <a:t>Analgesia, corticoides tópicos【5】</a:t>
                      </a:r>
                    </a:p>
                  </a:txBody>
                  <a:tcPr marL="25042" marR="25042" marT="12521" marB="12521" anchor="ctr">
                    <a:lnL>
                      <a:noFill/>
                    </a:lnL>
                    <a:lnR>
                      <a:noFill/>
                    </a:lnR>
                    <a:lnT>
                      <a:noFill/>
                    </a:lnT>
                    <a:lnB>
                      <a:noFill/>
                    </a:lnB>
                  </a:tcPr>
                </a:tc>
                <a:extLst>
                  <a:ext uri="{0D108BD9-81ED-4DB2-BD59-A6C34878D82A}">
                    <a16:rowId xmlns:a16="http://schemas.microsoft.com/office/drawing/2014/main" val="3941350544"/>
                  </a:ext>
                </a:extLst>
              </a:tr>
            </a:tbl>
          </a:graphicData>
        </a:graphic>
      </p:graphicFrame>
    </p:spTree>
    <p:extLst>
      <p:ext uri="{BB962C8B-B14F-4D97-AF65-F5344CB8AC3E}">
        <p14:creationId xmlns:p14="http://schemas.microsoft.com/office/powerpoint/2010/main" val="2483384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D49D6A-C140-A920-E0BF-46ACA4DC5812}"/>
              </a:ext>
            </a:extLst>
          </p:cNvPr>
          <p:cNvSpPr>
            <a:spLocks noGrp="1"/>
          </p:cNvSpPr>
          <p:nvPr>
            <p:ph type="title"/>
          </p:nvPr>
        </p:nvSpPr>
        <p:spPr/>
        <p:txBody>
          <a:bodyPr/>
          <a:lstStyle/>
          <a:p>
            <a:r>
              <a:rPr lang="es-ES" dirty="0"/>
              <a:t>Cribado de VIH</a:t>
            </a:r>
          </a:p>
        </p:txBody>
      </p:sp>
      <p:sp>
        <p:nvSpPr>
          <p:cNvPr id="3" name="Marcador de contenido 2">
            <a:extLst>
              <a:ext uri="{FF2B5EF4-FFF2-40B4-BE49-F238E27FC236}">
                <a16:creationId xmlns:a16="http://schemas.microsoft.com/office/drawing/2014/main" id="{1DE90369-986B-CA54-7925-D02C292CA3B0}"/>
              </a:ext>
            </a:extLst>
          </p:cNvPr>
          <p:cNvSpPr>
            <a:spLocks noGrp="1"/>
          </p:cNvSpPr>
          <p:nvPr>
            <p:ph idx="1"/>
          </p:nvPr>
        </p:nvSpPr>
        <p:spPr/>
        <p:txBody>
          <a:bodyPr/>
          <a:lstStyle/>
          <a:p>
            <a:r>
              <a:rPr lang="es-ES" dirty="0"/>
              <a:t>Se recomienda realizar cribado a:</a:t>
            </a:r>
          </a:p>
          <a:p>
            <a:pPr>
              <a:buFont typeface="Arial" panose="020B0604020202020204" pitchFamily="34" charset="0"/>
              <a:buChar char="•"/>
            </a:pPr>
            <a:r>
              <a:rPr lang="es-ES" dirty="0"/>
              <a:t>Personas sexualmente activas al menos una vez en la vida.</a:t>
            </a:r>
          </a:p>
          <a:p>
            <a:pPr>
              <a:buFont typeface="Arial" panose="020B0604020202020204" pitchFamily="34" charset="0"/>
              <a:buChar char="•"/>
            </a:pPr>
            <a:r>
              <a:rPr lang="es-ES" dirty="0"/>
              <a:t>Hombres que tienen sexo con hombres (HSH): cada 3-6 meses si tienen prácticas de riesgo.</a:t>
            </a:r>
          </a:p>
          <a:p>
            <a:pPr>
              <a:buFont typeface="Arial" panose="020B0604020202020204" pitchFamily="34" charset="0"/>
              <a:buChar char="•"/>
            </a:pPr>
            <a:r>
              <a:rPr lang="es-ES" dirty="0"/>
              <a:t>Mujeres embarazadas en el primer trimestre.</a:t>
            </a:r>
          </a:p>
          <a:p>
            <a:pPr>
              <a:buFont typeface="Arial" panose="020B0604020202020204" pitchFamily="34" charset="0"/>
              <a:buChar char="•"/>
            </a:pPr>
            <a:r>
              <a:rPr lang="es-ES" dirty="0"/>
              <a:t>Personas con antecedentes de ITS.</a:t>
            </a:r>
          </a:p>
          <a:p>
            <a:endParaRPr lang="es-ES" dirty="0"/>
          </a:p>
        </p:txBody>
      </p:sp>
    </p:spTree>
    <p:extLst>
      <p:ext uri="{BB962C8B-B14F-4D97-AF65-F5344CB8AC3E}">
        <p14:creationId xmlns:p14="http://schemas.microsoft.com/office/powerpoint/2010/main" val="3123526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8FC4B-BB09-C370-F31A-93A12441DF3C}"/>
              </a:ext>
            </a:extLst>
          </p:cNvPr>
          <p:cNvSpPr>
            <a:spLocks noGrp="1"/>
          </p:cNvSpPr>
          <p:nvPr>
            <p:ph type="title"/>
          </p:nvPr>
        </p:nvSpPr>
        <p:spPr/>
        <p:txBody>
          <a:bodyPr/>
          <a:lstStyle/>
          <a:p>
            <a:r>
              <a:rPr lang="es-ES" dirty="0"/>
              <a:t>SIFILIS</a:t>
            </a:r>
          </a:p>
        </p:txBody>
      </p:sp>
      <p:pic>
        <p:nvPicPr>
          <p:cNvPr id="4" name="Marcador de contenido 3">
            <a:extLst>
              <a:ext uri="{FF2B5EF4-FFF2-40B4-BE49-F238E27FC236}">
                <a16:creationId xmlns:a16="http://schemas.microsoft.com/office/drawing/2014/main" id="{233DF73B-B3B8-EE21-172D-7AAF0B9038E1}"/>
              </a:ext>
            </a:extLst>
          </p:cNvPr>
          <p:cNvPicPr>
            <a:picLocks noGrp="1" noChangeAspect="1"/>
          </p:cNvPicPr>
          <p:nvPr>
            <p:ph idx="1"/>
          </p:nvPr>
        </p:nvPicPr>
        <p:blipFill>
          <a:blip r:embed="rId2"/>
          <a:stretch>
            <a:fillRect/>
          </a:stretch>
        </p:blipFill>
        <p:spPr>
          <a:xfrm>
            <a:off x="460457" y="1930400"/>
            <a:ext cx="5635543" cy="2574352"/>
          </a:xfrm>
          <a:prstGeom prst="rect">
            <a:avLst/>
          </a:prstGeom>
        </p:spPr>
      </p:pic>
      <p:pic>
        <p:nvPicPr>
          <p:cNvPr id="5" name="Imagen 4">
            <a:extLst>
              <a:ext uri="{FF2B5EF4-FFF2-40B4-BE49-F238E27FC236}">
                <a16:creationId xmlns:a16="http://schemas.microsoft.com/office/drawing/2014/main" id="{0BF721A0-F923-BA57-E081-6F088F148665}"/>
              </a:ext>
            </a:extLst>
          </p:cNvPr>
          <p:cNvPicPr>
            <a:picLocks noChangeAspect="1"/>
          </p:cNvPicPr>
          <p:nvPr/>
        </p:nvPicPr>
        <p:blipFill>
          <a:blip r:embed="rId3"/>
          <a:stretch>
            <a:fillRect/>
          </a:stretch>
        </p:blipFill>
        <p:spPr>
          <a:xfrm>
            <a:off x="6694457" y="1132417"/>
            <a:ext cx="5037086" cy="3795184"/>
          </a:xfrm>
          <a:prstGeom prst="rect">
            <a:avLst/>
          </a:prstGeom>
        </p:spPr>
      </p:pic>
    </p:spTree>
    <p:extLst>
      <p:ext uri="{BB962C8B-B14F-4D97-AF65-F5344CB8AC3E}">
        <p14:creationId xmlns:p14="http://schemas.microsoft.com/office/powerpoint/2010/main" val="2320171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74E0A-9CC8-4233-61D2-91CCA3E17EDD}"/>
              </a:ext>
            </a:extLst>
          </p:cNvPr>
          <p:cNvSpPr>
            <a:spLocks noGrp="1"/>
          </p:cNvSpPr>
          <p:nvPr>
            <p:ph type="title"/>
          </p:nvPr>
        </p:nvSpPr>
        <p:spPr/>
        <p:txBody>
          <a:bodyPr/>
          <a:lstStyle/>
          <a:p>
            <a:r>
              <a:rPr lang="es-ES" dirty="0"/>
              <a:t>Cribado de Sífilis</a:t>
            </a:r>
          </a:p>
        </p:txBody>
      </p:sp>
      <p:sp>
        <p:nvSpPr>
          <p:cNvPr id="3" name="Marcador de contenido 2">
            <a:extLst>
              <a:ext uri="{FF2B5EF4-FFF2-40B4-BE49-F238E27FC236}">
                <a16:creationId xmlns:a16="http://schemas.microsoft.com/office/drawing/2014/main" id="{AA0BD724-FCEA-DEBE-1C90-8429372D0211}"/>
              </a:ext>
            </a:extLst>
          </p:cNvPr>
          <p:cNvSpPr>
            <a:spLocks noGrp="1"/>
          </p:cNvSpPr>
          <p:nvPr>
            <p:ph idx="1"/>
          </p:nvPr>
        </p:nvSpPr>
        <p:spPr/>
        <p:txBody>
          <a:bodyPr/>
          <a:lstStyle/>
          <a:p>
            <a:r>
              <a:rPr lang="es-ES" dirty="0"/>
              <a:t>Indicaciones:</a:t>
            </a:r>
          </a:p>
          <a:p>
            <a:pPr>
              <a:buFont typeface="Arial" panose="020B0604020202020204" pitchFamily="34" charset="0"/>
              <a:buChar char="•"/>
            </a:pPr>
            <a:r>
              <a:rPr lang="es-ES" dirty="0"/>
              <a:t>Mujeres embarazadas en el primer trimestre.</a:t>
            </a:r>
          </a:p>
          <a:p>
            <a:pPr>
              <a:buFont typeface="Arial" panose="020B0604020202020204" pitchFamily="34" charset="0"/>
              <a:buChar char="•"/>
            </a:pPr>
            <a:r>
              <a:rPr lang="es-ES" dirty="0"/>
              <a:t>Personas con múltiples parejas sexuales.</a:t>
            </a:r>
          </a:p>
          <a:p>
            <a:pPr>
              <a:buFont typeface="Arial" panose="020B0604020202020204" pitchFamily="34" charset="0"/>
              <a:buChar char="•"/>
            </a:pPr>
            <a:r>
              <a:rPr lang="es-ES" dirty="0"/>
              <a:t>Personas con síntomas sugestivos como úlceras genitales o erupciones cutáneas.</a:t>
            </a:r>
          </a:p>
          <a:p>
            <a:endParaRPr lang="es-ES" dirty="0"/>
          </a:p>
        </p:txBody>
      </p:sp>
    </p:spTree>
    <p:extLst>
      <p:ext uri="{BB962C8B-B14F-4D97-AF65-F5344CB8AC3E}">
        <p14:creationId xmlns:p14="http://schemas.microsoft.com/office/powerpoint/2010/main" val="1968091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7680A3-8740-3BCF-FF2A-F624B2041EB1}"/>
              </a:ext>
            </a:extLst>
          </p:cNvPr>
          <p:cNvSpPr>
            <a:spLocks noGrp="1"/>
          </p:cNvSpPr>
          <p:nvPr>
            <p:ph type="title"/>
          </p:nvPr>
        </p:nvSpPr>
        <p:spPr/>
        <p:txBody>
          <a:bodyPr/>
          <a:lstStyle/>
          <a:p>
            <a:r>
              <a:rPr lang="es-ES" dirty="0"/>
              <a:t>Cribado de Gonorrea y Clamidia</a:t>
            </a:r>
          </a:p>
        </p:txBody>
      </p:sp>
      <p:sp>
        <p:nvSpPr>
          <p:cNvPr id="3" name="Marcador de contenido 2">
            <a:extLst>
              <a:ext uri="{FF2B5EF4-FFF2-40B4-BE49-F238E27FC236}">
                <a16:creationId xmlns:a16="http://schemas.microsoft.com/office/drawing/2014/main" id="{8E36CFAF-4BB1-1694-F52C-6583EEF58799}"/>
              </a:ext>
            </a:extLst>
          </p:cNvPr>
          <p:cNvSpPr>
            <a:spLocks noGrp="1"/>
          </p:cNvSpPr>
          <p:nvPr>
            <p:ph idx="1"/>
          </p:nvPr>
        </p:nvSpPr>
        <p:spPr/>
        <p:txBody>
          <a:bodyPr/>
          <a:lstStyle/>
          <a:p>
            <a:r>
              <a:rPr lang="es-ES" dirty="0"/>
              <a:t>Recomendado en:</a:t>
            </a:r>
          </a:p>
          <a:p>
            <a:pPr>
              <a:buFont typeface="Arial" panose="020B0604020202020204" pitchFamily="34" charset="0"/>
              <a:buChar char="•"/>
            </a:pPr>
            <a:r>
              <a:rPr lang="es-ES" dirty="0"/>
              <a:t>Mujeres menores de 25 años sexualmente activas.</a:t>
            </a:r>
          </a:p>
          <a:p>
            <a:pPr>
              <a:buFont typeface="Arial" panose="020B0604020202020204" pitchFamily="34" charset="0"/>
              <a:buChar char="•"/>
            </a:pPr>
            <a:r>
              <a:rPr lang="es-ES" dirty="0"/>
              <a:t>HSH con múltiples parejas sexuales.</a:t>
            </a:r>
          </a:p>
          <a:p>
            <a:pPr>
              <a:buFont typeface="Arial" panose="020B0604020202020204" pitchFamily="34" charset="0"/>
              <a:buChar char="•"/>
            </a:pPr>
            <a:r>
              <a:rPr lang="es-ES" dirty="0"/>
              <a:t>Mujeres embarazadas.</a:t>
            </a:r>
          </a:p>
          <a:p>
            <a:pPr>
              <a:buFont typeface="Arial" panose="020B0604020202020204" pitchFamily="34" charset="0"/>
              <a:buChar char="•"/>
            </a:pPr>
            <a:r>
              <a:rPr lang="es-ES" dirty="0"/>
              <a:t>Personas con ITS previas.</a:t>
            </a:r>
          </a:p>
          <a:p>
            <a:endParaRPr lang="es-ES" dirty="0"/>
          </a:p>
        </p:txBody>
      </p:sp>
    </p:spTree>
    <p:extLst>
      <p:ext uri="{BB962C8B-B14F-4D97-AF65-F5344CB8AC3E}">
        <p14:creationId xmlns:p14="http://schemas.microsoft.com/office/powerpoint/2010/main" val="467992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C85281-60A7-BA8D-27A6-368BD0440F9D}"/>
              </a:ext>
            </a:extLst>
          </p:cNvPr>
          <p:cNvSpPr>
            <a:spLocks noGrp="1"/>
          </p:cNvSpPr>
          <p:nvPr>
            <p:ph type="title"/>
          </p:nvPr>
        </p:nvSpPr>
        <p:spPr/>
        <p:txBody>
          <a:bodyPr/>
          <a:lstStyle/>
          <a:p>
            <a:r>
              <a:rPr lang="es-ES" dirty="0"/>
              <a:t>RESUMEN HEPATITIS A</a:t>
            </a:r>
          </a:p>
        </p:txBody>
      </p:sp>
      <p:sp>
        <p:nvSpPr>
          <p:cNvPr id="3" name="Marcador de contenido 2">
            <a:extLst>
              <a:ext uri="{FF2B5EF4-FFF2-40B4-BE49-F238E27FC236}">
                <a16:creationId xmlns:a16="http://schemas.microsoft.com/office/drawing/2014/main" id="{1FE3BD79-D709-7EC8-74FE-30432031A1EF}"/>
              </a:ext>
            </a:extLst>
          </p:cNvPr>
          <p:cNvSpPr>
            <a:spLocks noGrp="1"/>
          </p:cNvSpPr>
          <p:nvPr>
            <p:ph idx="1"/>
          </p:nvPr>
        </p:nvSpPr>
        <p:spPr>
          <a:xfrm>
            <a:off x="677333" y="1459523"/>
            <a:ext cx="9627251" cy="4581839"/>
          </a:xfrm>
        </p:spPr>
        <p:txBody>
          <a:bodyPr>
            <a:normAutofit fontScale="32500" lnSpcReduction="20000"/>
          </a:bodyPr>
          <a:lstStyle/>
          <a:p>
            <a:r>
              <a:rPr lang="es-ES" dirty="0"/>
              <a:t>Resumen de la Hepatitis A (VHA)</a:t>
            </a:r>
          </a:p>
          <a:p>
            <a:r>
              <a:rPr lang="es-ES" dirty="0"/>
              <a:t>Definición</a:t>
            </a:r>
          </a:p>
          <a:p>
            <a:r>
              <a:rPr lang="es-ES" dirty="0"/>
              <a:t>La hepatitis A es causada por el Virus de la Hepatitis A (VHA), un virus ARN de la familia </a:t>
            </a:r>
            <a:r>
              <a:rPr lang="es-ES" dirty="0" err="1"/>
              <a:t>Picornaviridae</a:t>
            </a:r>
            <a:r>
              <a:rPr lang="es-ES" dirty="0"/>
              <a:t>.</a:t>
            </a:r>
          </a:p>
          <a:p>
            <a:r>
              <a:rPr lang="es-ES" dirty="0"/>
              <a:t>Su transmisión es oral-fecal y no produce enfermedad crónica【24:6†seimc-BR-dc-Diagnostico_y_Tratamiento_ITS.pdf】.</a:t>
            </a:r>
          </a:p>
          <a:p>
            <a:r>
              <a:rPr lang="es-ES" dirty="0"/>
              <a:t>Epidemiología</a:t>
            </a:r>
          </a:p>
          <a:p>
            <a:r>
              <a:rPr lang="es-ES" dirty="0"/>
              <a:t>Alta prevalencia en países de renta media y baja.</a:t>
            </a:r>
          </a:p>
          <a:p>
            <a:r>
              <a:rPr lang="es-ES" dirty="0"/>
              <a:t>En España, la incidencia es baja, pero han ocurrido brotes entre hombres que tienen sexo con hombres (HSH), relacionados con el uso de PrEP y coinfección por VIH【24:6†seimc-BR-dc-Diagnostico_y_Tratamiento_ITS.pdf】.</a:t>
            </a:r>
          </a:p>
          <a:p>
            <a:r>
              <a:rPr lang="es-ES" dirty="0"/>
              <a:t>Cuadro Clínico</a:t>
            </a:r>
          </a:p>
          <a:p>
            <a:r>
              <a:rPr lang="es-ES" dirty="0"/>
              <a:t>Período de incubación: 14-28 días.</a:t>
            </a:r>
          </a:p>
          <a:p>
            <a:r>
              <a:rPr lang="es-ES" dirty="0"/>
              <a:t>Síntomas: Malestar general, anorexia, náuseas, vómitos e ictericia.</a:t>
            </a:r>
          </a:p>
          <a:p>
            <a:r>
              <a:rPr lang="es-ES" dirty="0"/>
              <a:t>Generalmente autolimitada, pero puede ser grave en inmunodeprimidos o personas con enfermedad hepática previa【24:6†seimc-BR-dc-Diagnostico_y_Tratamiento_ITS.pdf】.</a:t>
            </a:r>
          </a:p>
          <a:p>
            <a:r>
              <a:rPr lang="es-ES" dirty="0"/>
              <a:t>Diagnóstico</a:t>
            </a:r>
          </a:p>
          <a:p>
            <a:r>
              <a:rPr lang="es-ES" dirty="0"/>
              <a:t>Serología: Detección de anticuerpos anti-VHA IgM (fase aguda) e IgG (inmunidad a largo plazo)【24:6†seimc-BR-dc-Diagnostico_y_Tratamiento_ITS.pdf】.</a:t>
            </a:r>
          </a:p>
          <a:p>
            <a:r>
              <a:rPr lang="es-ES" dirty="0"/>
              <a:t>Tratamiento</a:t>
            </a:r>
          </a:p>
          <a:p>
            <a:r>
              <a:rPr lang="es-ES" dirty="0"/>
              <a:t>No existe tratamiento específico.</a:t>
            </a:r>
          </a:p>
          <a:p>
            <a:r>
              <a:rPr lang="es-ES" dirty="0"/>
              <a:t>El manejo es sintomático y de soporte【24:6†seimc-BR-dc-Diagnostico_y_Tratamiento_ITS.pdf】.</a:t>
            </a:r>
          </a:p>
          <a:p>
            <a:r>
              <a:rPr lang="es-ES" dirty="0"/>
              <a:t>Vacunación y Prevención</a:t>
            </a:r>
          </a:p>
          <a:p>
            <a:r>
              <a:rPr lang="es-ES" dirty="0"/>
              <a:t>Indicada en personas con riesgo: viajeros a zonas endémicas, personal sanitario, HSH, usuarios de PrEP y personas con hepatopatía crónica.</a:t>
            </a:r>
          </a:p>
          <a:p>
            <a:r>
              <a:rPr lang="es-ES" dirty="0"/>
              <a:t>Esquema: 2 dosis separadas por 6-12 meses.</a:t>
            </a:r>
          </a:p>
          <a:p>
            <a:r>
              <a:rPr lang="es-ES" dirty="0"/>
              <a:t>La vacuna tiene una eficacia mayor al 94% después de la primera dosis【24:17†seimc-BR-dc-Diagnostico_y_Tratamiento_ITS.pdf】.</a:t>
            </a:r>
          </a:p>
          <a:p>
            <a:r>
              <a:rPr lang="es-ES" dirty="0"/>
              <a:t>Profilaxis </a:t>
            </a:r>
            <a:r>
              <a:rPr lang="es-ES" dirty="0" err="1"/>
              <a:t>Postexposición</a:t>
            </a:r>
            <a:endParaRPr lang="es-ES" dirty="0"/>
          </a:p>
          <a:p>
            <a:r>
              <a:rPr lang="es-ES" dirty="0"/>
              <a:t>En no vacunados, se administra la vacuna y, en mayores de 50 años o inmunodeprimidos, también inmunoglobulina inespecífica【24:17†seimc-BR-dc-Diagnostico_y_Tratamiento_ITS.pdf】.</a:t>
            </a:r>
          </a:p>
          <a:p>
            <a:r>
              <a:rPr lang="es-ES" dirty="0"/>
              <a:t>La hepatitis A es prevenible mediante vacunación y medidas de higiene adecuadas.</a:t>
            </a:r>
          </a:p>
          <a:p>
            <a:endParaRPr lang="es-ES" dirty="0"/>
          </a:p>
        </p:txBody>
      </p:sp>
    </p:spTree>
    <p:extLst>
      <p:ext uri="{BB962C8B-B14F-4D97-AF65-F5344CB8AC3E}">
        <p14:creationId xmlns:p14="http://schemas.microsoft.com/office/powerpoint/2010/main" val="2075487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03B9B-AB8F-57A0-42A3-B4987BE7123B}"/>
              </a:ext>
            </a:extLst>
          </p:cNvPr>
          <p:cNvSpPr>
            <a:spLocks noGrp="1"/>
          </p:cNvSpPr>
          <p:nvPr>
            <p:ph type="title"/>
          </p:nvPr>
        </p:nvSpPr>
        <p:spPr/>
        <p:txBody>
          <a:bodyPr/>
          <a:lstStyle/>
          <a:p>
            <a:r>
              <a:rPr lang="es-ES" dirty="0"/>
              <a:t>RESUMEN HEPATITIS B</a:t>
            </a:r>
          </a:p>
        </p:txBody>
      </p:sp>
      <p:sp>
        <p:nvSpPr>
          <p:cNvPr id="3" name="Marcador de contenido 2">
            <a:extLst>
              <a:ext uri="{FF2B5EF4-FFF2-40B4-BE49-F238E27FC236}">
                <a16:creationId xmlns:a16="http://schemas.microsoft.com/office/drawing/2014/main" id="{639CE2AD-01E9-F0D2-7FE0-EF5904299165}"/>
              </a:ext>
            </a:extLst>
          </p:cNvPr>
          <p:cNvSpPr>
            <a:spLocks noGrp="1"/>
          </p:cNvSpPr>
          <p:nvPr>
            <p:ph idx="1"/>
          </p:nvPr>
        </p:nvSpPr>
        <p:spPr/>
        <p:txBody>
          <a:bodyPr>
            <a:normAutofit fontScale="25000" lnSpcReduction="20000"/>
          </a:bodyPr>
          <a:lstStyle/>
          <a:p>
            <a:r>
              <a:rPr lang="es-ES" b="1" dirty="0"/>
              <a:t>Resumen de la Hepatitis B (VHB)</a:t>
            </a:r>
          </a:p>
          <a:p>
            <a:r>
              <a:rPr lang="es-ES" b="1" dirty="0"/>
              <a:t>Definición</a:t>
            </a:r>
          </a:p>
          <a:p>
            <a:pPr>
              <a:buFont typeface="Arial" panose="020B0604020202020204" pitchFamily="34" charset="0"/>
              <a:buChar char="•"/>
            </a:pPr>
            <a:r>
              <a:rPr lang="es-ES" dirty="0"/>
              <a:t>La hepatitis B es una infección hepática causada por el </a:t>
            </a:r>
            <a:r>
              <a:rPr lang="es-ES" b="1" dirty="0"/>
              <a:t>Virus de la Hepatitis B (VHB)</a:t>
            </a:r>
            <a:r>
              <a:rPr lang="es-ES" dirty="0"/>
              <a:t>, un virus de ADN de la familia </a:t>
            </a:r>
            <a:r>
              <a:rPr lang="es-ES" b="1" dirty="0" err="1"/>
              <a:t>Hepadnaviridae</a:t>
            </a:r>
            <a:r>
              <a:rPr lang="es-ES" dirty="0"/>
              <a:t>.</a:t>
            </a:r>
          </a:p>
          <a:p>
            <a:pPr>
              <a:buFont typeface="Arial" panose="020B0604020202020204" pitchFamily="34" charset="0"/>
              <a:buChar char="•"/>
            </a:pPr>
            <a:r>
              <a:rPr lang="es-ES" dirty="0"/>
              <a:t>Se transmite por </a:t>
            </a:r>
            <a:r>
              <a:rPr lang="es-ES" b="1" dirty="0"/>
              <a:t>contacto directo con fluidos corporales infectados</a:t>
            </a:r>
            <a:r>
              <a:rPr lang="es-ES" dirty="0"/>
              <a:t>: relaciones sexuales sin protección, uso de drogas intravenosas y transmisión perinatal【28:2†seimc-BR-dc-Diagnostico_y_Tratamiento_ITS.pdf】.</a:t>
            </a:r>
          </a:p>
          <a:p>
            <a:r>
              <a:rPr lang="es-ES" b="1" dirty="0"/>
              <a:t>Epidemiología</a:t>
            </a:r>
          </a:p>
          <a:p>
            <a:pPr>
              <a:buFont typeface="Arial" panose="020B0604020202020204" pitchFamily="34" charset="0"/>
              <a:buChar char="•"/>
            </a:pPr>
            <a:r>
              <a:rPr lang="es-ES" dirty="0"/>
              <a:t>La </a:t>
            </a:r>
            <a:r>
              <a:rPr lang="es-ES" b="1" dirty="0"/>
              <a:t>prevalencia mundial</a:t>
            </a:r>
            <a:r>
              <a:rPr lang="es-ES" dirty="0"/>
              <a:t> de la infección por VHB es del </a:t>
            </a:r>
            <a:r>
              <a:rPr lang="es-ES" b="1" dirty="0"/>
              <a:t>3,5%</a:t>
            </a:r>
            <a:r>
              <a:rPr lang="es-ES" dirty="0"/>
              <a:t>.</a:t>
            </a:r>
          </a:p>
          <a:p>
            <a:pPr>
              <a:buFont typeface="Arial" panose="020B0604020202020204" pitchFamily="34" charset="0"/>
              <a:buChar char="•"/>
            </a:pPr>
            <a:r>
              <a:rPr lang="es-ES" dirty="0"/>
              <a:t>En </a:t>
            </a:r>
            <a:r>
              <a:rPr lang="es-ES" b="1" dirty="0"/>
              <a:t>España</a:t>
            </a:r>
            <a:r>
              <a:rPr lang="es-ES" dirty="0"/>
              <a:t>, la prevalencia es baja (0,5-1%) gracias a la vacunación incluida en el calendario vacunal【28:2†seimc-BR-dc-Diagnostico_y_Tratamiento_ITS.pdf】.</a:t>
            </a:r>
          </a:p>
          <a:p>
            <a:r>
              <a:rPr lang="es-ES" b="1" dirty="0"/>
              <a:t>Historia Natural de la Enfermedad</a:t>
            </a:r>
          </a:p>
          <a:p>
            <a:pPr>
              <a:buFont typeface="Arial" panose="020B0604020202020204" pitchFamily="34" charset="0"/>
              <a:buChar char="•"/>
            </a:pPr>
            <a:r>
              <a:rPr lang="es-ES" b="1" dirty="0"/>
              <a:t>Periodo de incubación:</a:t>
            </a:r>
            <a:r>
              <a:rPr lang="es-ES" dirty="0"/>
              <a:t> 6 semanas a 6 meses.</a:t>
            </a:r>
          </a:p>
          <a:p>
            <a:pPr>
              <a:buFont typeface="Arial" panose="020B0604020202020204" pitchFamily="34" charset="0"/>
              <a:buChar char="•"/>
            </a:pPr>
            <a:r>
              <a:rPr lang="es-ES" dirty="0"/>
              <a:t>La </a:t>
            </a:r>
            <a:r>
              <a:rPr lang="es-ES" b="1" dirty="0"/>
              <a:t>infección aguda</a:t>
            </a:r>
            <a:r>
              <a:rPr lang="es-ES" dirty="0"/>
              <a:t> es asintomática en la mayoría de los casos, aunque puede presentarse con </a:t>
            </a:r>
            <a:r>
              <a:rPr lang="es-ES" b="1" dirty="0"/>
              <a:t>astenia, dolor abdominal, vómitos</a:t>
            </a:r>
            <a:r>
              <a:rPr lang="es-ES" dirty="0"/>
              <a:t> e </a:t>
            </a:r>
            <a:r>
              <a:rPr lang="es-ES" b="1" dirty="0"/>
              <a:t>ictericia</a:t>
            </a:r>
            <a:r>
              <a:rPr lang="es-ES" dirty="0"/>
              <a:t>.</a:t>
            </a:r>
          </a:p>
          <a:p>
            <a:pPr>
              <a:buFont typeface="Arial" panose="020B0604020202020204" pitchFamily="34" charset="0"/>
              <a:buChar char="•"/>
            </a:pPr>
            <a:r>
              <a:rPr lang="es-ES" dirty="0"/>
              <a:t>El </a:t>
            </a:r>
            <a:r>
              <a:rPr lang="es-ES" b="1" dirty="0"/>
              <a:t>1%</a:t>
            </a:r>
            <a:r>
              <a:rPr lang="es-ES" dirty="0"/>
              <a:t> de los casos ictéricos puede evolucionar a </a:t>
            </a:r>
            <a:r>
              <a:rPr lang="es-ES" b="1" dirty="0"/>
              <a:t>hepatitis fulminante</a:t>
            </a:r>
            <a:r>
              <a:rPr lang="es-ES" dirty="0"/>
              <a:t>.</a:t>
            </a:r>
          </a:p>
          <a:p>
            <a:pPr>
              <a:buFont typeface="Arial" panose="020B0604020202020204" pitchFamily="34" charset="0"/>
              <a:buChar char="•"/>
            </a:pPr>
            <a:r>
              <a:rPr lang="es-ES" dirty="0"/>
              <a:t>La </a:t>
            </a:r>
            <a:r>
              <a:rPr lang="es-ES" b="1" dirty="0"/>
              <a:t>infección crónica</a:t>
            </a:r>
            <a:r>
              <a:rPr lang="es-ES" dirty="0"/>
              <a:t> puede llevar a </a:t>
            </a:r>
            <a:r>
              <a:rPr lang="es-ES" b="1" dirty="0"/>
              <a:t>hepatitis crónica</a:t>
            </a:r>
            <a:r>
              <a:rPr lang="es-ES" dirty="0"/>
              <a:t>, </a:t>
            </a:r>
            <a:r>
              <a:rPr lang="es-ES" b="1" dirty="0"/>
              <a:t>cirrosis</a:t>
            </a:r>
            <a:r>
              <a:rPr lang="es-ES" dirty="0"/>
              <a:t> y </a:t>
            </a:r>
            <a:r>
              <a:rPr lang="es-ES" b="1" dirty="0"/>
              <a:t>carcinoma hepatocelular (CHC)</a:t>
            </a:r>
            <a:r>
              <a:rPr lang="es-ES" dirty="0"/>
              <a:t>【28:10†seimc-BR-dc-Diagnostico_y_Tratamiento_ITS.pdf】.</a:t>
            </a:r>
          </a:p>
          <a:p>
            <a:r>
              <a:rPr lang="es-ES" b="1" dirty="0"/>
              <a:t>Fases de la Infección Crónica</a:t>
            </a:r>
          </a:p>
          <a:p>
            <a:pPr>
              <a:buFont typeface="+mj-lt"/>
              <a:buAutoNum type="arabicPeriod"/>
            </a:pPr>
            <a:r>
              <a:rPr lang="es-ES" b="1" dirty="0"/>
              <a:t>Fase de infección crónica </a:t>
            </a:r>
            <a:r>
              <a:rPr lang="es-ES" b="1" dirty="0" err="1"/>
              <a:t>HBeAg</a:t>
            </a:r>
            <a:r>
              <a:rPr lang="es-ES" b="1" dirty="0"/>
              <a:t> positivo:</a:t>
            </a:r>
            <a:r>
              <a:rPr lang="es-ES" dirty="0"/>
              <a:t> Alta replicación viral, baja inflamación.</a:t>
            </a:r>
          </a:p>
          <a:p>
            <a:pPr>
              <a:buFont typeface="+mj-lt"/>
              <a:buAutoNum type="arabicPeriod"/>
            </a:pPr>
            <a:r>
              <a:rPr lang="es-ES" b="1" dirty="0"/>
              <a:t>Fase </a:t>
            </a:r>
            <a:r>
              <a:rPr lang="es-ES" b="1" dirty="0" err="1"/>
              <a:t>inmunoactiva</a:t>
            </a:r>
            <a:r>
              <a:rPr lang="es-ES" b="1" dirty="0"/>
              <a:t> </a:t>
            </a:r>
            <a:r>
              <a:rPr lang="es-ES" b="1" dirty="0" err="1"/>
              <a:t>HBeAg</a:t>
            </a:r>
            <a:r>
              <a:rPr lang="es-ES" b="1" dirty="0"/>
              <a:t> positivo:</a:t>
            </a:r>
            <a:r>
              <a:rPr lang="es-ES" dirty="0"/>
              <a:t> Alta actividad inflamatoria y riesgo de fibrosis.</a:t>
            </a:r>
          </a:p>
          <a:p>
            <a:pPr>
              <a:buFont typeface="+mj-lt"/>
              <a:buAutoNum type="arabicPeriod"/>
            </a:pPr>
            <a:r>
              <a:rPr lang="es-ES" b="1" dirty="0"/>
              <a:t>Fase de infección crónica </a:t>
            </a:r>
            <a:r>
              <a:rPr lang="es-ES" b="1" dirty="0" err="1"/>
              <a:t>HBeAg</a:t>
            </a:r>
            <a:r>
              <a:rPr lang="es-ES" b="1" dirty="0"/>
              <a:t> negativo:</a:t>
            </a:r>
            <a:r>
              <a:rPr lang="es-ES" dirty="0"/>
              <a:t> Baja actividad viral y escaso riesgo de fibrosis.</a:t>
            </a:r>
          </a:p>
          <a:p>
            <a:pPr>
              <a:buFont typeface="+mj-lt"/>
              <a:buAutoNum type="arabicPeriod"/>
            </a:pPr>
            <a:r>
              <a:rPr lang="es-ES" b="1" dirty="0"/>
              <a:t>Fase </a:t>
            </a:r>
            <a:r>
              <a:rPr lang="es-ES" b="1" dirty="0" err="1"/>
              <a:t>inmunoactiva</a:t>
            </a:r>
            <a:r>
              <a:rPr lang="es-ES" b="1" dirty="0"/>
              <a:t> </a:t>
            </a:r>
            <a:r>
              <a:rPr lang="es-ES" b="1" dirty="0" err="1"/>
              <a:t>HBeAg</a:t>
            </a:r>
            <a:r>
              <a:rPr lang="es-ES" b="1" dirty="0"/>
              <a:t> negativo:</a:t>
            </a:r>
            <a:r>
              <a:rPr lang="es-ES" dirty="0"/>
              <a:t> Mayor riesgo de progresión a cirrosis.</a:t>
            </a:r>
          </a:p>
          <a:p>
            <a:pPr>
              <a:buFont typeface="+mj-lt"/>
              <a:buAutoNum type="arabicPeriod"/>
            </a:pPr>
            <a:r>
              <a:rPr lang="es-ES" b="1" dirty="0"/>
              <a:t>Fase de curación funcional:</a:t>
            </a:r>
            <a:r>
              <a:rPr lang="es-ES" dirty="0"/>
              <a:t> Pérdida de HBsAg, riesgo mínimo de progresión【28:10†seimc-BR-dc-Diagnostico_y_Tratamiento_ITS.pdf】.</a:t>
            </a:r>
          </a:p>
          <a:p>
            <a:r>
              <a:rPr lang="es-ES" b="1" dirty="0"/>
              <a:t>Diagnóstico</a:t>
            </a:r>
          </a:p>
          <a:p>
            <a:pPr>
              <a:buFont typeface="Arial" panose="020B0604020202020204" pitchFamily="34" charset="0"/>
              <a:buChar char="•"/>
            </a:pPr>
            <a:r>
              <a:rPr lang="es-ES" b="1" dirty="0"/>
              <a:t>HBsAg:</a:t>
            </a:r>
            <a:r>
              <a:rPr lang="es-ES" dirty="0"/>
              <a:t> Diagnóstico de infección activa.</a:t>
            </a:r>
          </a:p>
          <a:p>
            <a:pPr>
              <a:buFont typeface="Arial" panose="020B0604020202020204" pitchFamily="34" charset="0"/>
              <a:buChar char="•"/>
            </a:pPr>
            <a:r>
              <a:rPr lang="es-ES" b="1" dirty="0"/>
              <a:t>Anti-</a:t>
            </a:r>
            <a:r>
              <a:rPr lang="es-ES" b="1" dirty="0" err="1"/>
              <a:t>HBc</a:t>
            </a:r>
            <a:r>
              <a:rPr lang="es-ES" b="1" dirty="0"/>
              <a:t> IgM:</a:t>
            </a:r>
            <a:r>
              <a:rPr lang="es-ES" dirty="0"/>
              <a:t> Indicador de infección aguda.</a:t>
            </a:r>
          </a:p>
          <a:p>
            <a:pPr>
              <a:buFont typeface="Arial" panose="020B0604020202020204" pitchFamily="34" charset="0"/>
              <a:buChar char="•"/>
            </a:pPr>
            <a:r>
              <a:rPr lang="es-ES" b="1" dirty="0"/>
              <a:t>Anti-</a:t>
            </a:r>
            <a:r>
              <a:rPr lang="es-ES" b="1" dirty="0" err="1"/>
              <a:t>HBc</a:t>
            </a:r>
            <a:r>
              <a:rPr lang="es-ES" b="1" dirty="0"/>
              <a:t> IgG:</a:t>
            </a:r>
            <a:r>
              <a:rPr lang="es-ES" dirty="0"/>
              <a:t> Persiste de por vida e indica infección pasada.</a:t>
            </a:r>
          </a:p>
          <a:p>
            <a:pPr>
              <a:buFont typeface="Arial" panose="020B0604020202020204" pitchFamily="34" charset="0"/>
              <a:buChar char="•"/>
            </a:pPr>
            <a:r>
              <a:rPr lang="es-ES" b="1" dirty="0"/>
              <a:t>ADN-VHB:</a:t>
            </a:r>
            <a:r>
              <a:rPr lang="es-ES" dirty="0"/>
              <a:t> Cuantifica la replicación viral【28:7†seimc-BR-dc-Diagnostico_y_Tratamiento_ITS.pdf】.</a:t>
            </a:r>
          </a:p>
          <a:p>
            <a:r>
              <a:rPr lang="es-ES" b="1" dirty="0"/>
              <a:t>Tratamiento</a:t>
            </a:r>
          </a:p>
          <a:p>
            <a:pPr>
              <a:buFont typeface="Arial" panose="020B0604020202020204" pitchFamily="34" charset="0"/>
              <a:buChar char="•"/>
            </a:pPr>
            <a:r>
              <a:rPr lang="es-ES" dirty="0"/>
              <a:t>No siempre es necesario. Se recomienda en: </a:t>
            </a:r>
          </a:p>
          <a:p>
            <a:pPr marL="742950" lvl="1" indent="-285750">
              <a:buFont typeface="Arial" panose="020B0604020202020204" pitchFamily="34" charset="0"/>
              <a:buChar char="•"/>
            </a:pPr>
            <a:r>
              <a:rPr lang="es-ES" b="1" dirty="0"/>
              <a:t>ALT elevada</a:t>
            </a:r>
            <a:r>
              <a:rPr lang="es-ES" dirty="0"/>
              <a:t> y ADN-VHB &gt; 2.000 UI/ml.</a:t>
            </a:r>
          </a:p>
          <a:p>
            <a:pPr marL="742950" lvl="1" indent="-285750">
              <a:buFont typeface="Arial" panose="020B0604020202020204" pitchFamily="34" charset="0"/>
              <a:buChar char="•"/>
            </a:pPr>
            <a:r>
              <a:rPr lang="es-ES" b="1" dirty="0"/>
              <a:t>Cirrosis compensada/descompensada</a:t>
            </a:r>
            <a:r>
              <a:rPr lang="es-ES" dirty="0"/>
              <a:t> con ADN detectable.</a:t>
            </a:r>
          </a:p>
          <a:p>
            <a:pPr marL="742950" lvl="1" indent="-285750">
              <a:buFont typeface="Arial" panose="020B0604020202020204" pitchFamily="34" charset="0"/>
              <a:buChar char="•"/>
            </a:pPr>
            <a:r>
              <a:rPr lang="es-ES" dirty="0"/>
              <a:t>Coinfección con </a:t>
            </a:r>
            <a:r>
              <a:rPr lang="es-ES" b="1" dirty="0"/>
              <a:t>VIH</a:t>
            </a:r>
            <a:r>
              <a:rPr lang="es-ES" dirty="0"/>
              <a:t> o antecedentes familiares de </a:t>
            </a:r>
            <a:r>
              <a:rPr lang="es-ES" b="1" dirty="0"/>
              <a:t>CHC</a:t>
            </a:r>
            <a:r>
              <a:rPr lang="es-ES" dirty="0"/>
              <a:t>【28:18†seimc-BR-dc-Diagnostico_y_Tratamiento_ITS.pdf】.</a:t>
            </a:r>
          </a:p>
          <a:p>
            <a:pPr>
              <a:buFont typeface="Arial" panose="020B0604020202020204" pitchFamily="34" charset="0"/>
              <a:buChar char="•"/>
            </a:pPr>
            <a:r>
              <a:rPr lang="es-ES" b="1" dirty="0"/>
              <a:t>Fármacos de elección:</a:t>
            </a:r>
            <a:r>
              <a:rPr lang="es-ES" dirty="0"/>
              <a:t> </a:t>
            </a:r>
          </a:p>
          <a:p>
            <a:pPr marL="742950" lvl="1" indent="-285750">
              <a:buFont typeface="Arial" panose="020B0604020202020204" pitchFamily="34" charset="0"/>
              <a:buChar char="•"/>
            </a:pPr>
            <a:r>
              <a:rPr lang="es-ES" b="1" dirty="0" err="1"/>
              <a:t>Tenofovir</a:t>
            </a:r>
            <a:r>
              <a:rPr lang="es-ES" b="1" dirty="0"/>
              <a:t> </a:t>
            </a:r>
            <a:r>
              <a:rPr lang="es-ES" b="1" dirty="0" err="1"/>
              <a:t>disoproxil</a:t>
            </a:r>
            <a:r>
              <a:rPr lang="es-ES" b="1" dirty="0"/>
              <a:t> fumarato (TDF)</a:t>
            </a:r>
            <a:r>
              <a:rPr lang="es-ES" dirty="0"/>
              <a:t>.</a:t>
            </a:r>
          </a:p>
          <a:p>
            <a:pPr marL="742950" lvl="1" indent="-285750">
              <a:buFont typeface="Arial" panose="020B0604020202020204" pitchFamily="34" charset="0"/>
              <a:buChar char="•"/>
            </a:pPr>
            <a:r>
              <a:rPr lang="es-ES" b="1" dirty="0" err="1"/>
              <a:t>Entecavir</a:t>
            </a:r>
            <a:r>
              <a:rPr lang="es-ES" dirty="0"/>
              <a:t>.</a:t>
            </a:r>
          </a:p>
          <a:p>
            <a:pPr marL="742950" lvl="1" indent="-285750">
              <a:buFont typeface="Arial" panose="020B0604020202020204" pitchFamily="34" charset="0"/>
              <a:buChar char="•"/>
            </a:pPr>
            <a:r>
              <a:rPr lang="es-ES" b="1" dirty="0"/>
              <a:t>Interferón pegilado</a:t>
            </a:r>
            <a:r>
              <a:rPr lang="es-ES" dirty="0"/>
              <a:t> (en casos seleccionados)【28:18†seimc-BR-dc-Diagnostico_y_Tratamiento_ITS.pdf】.</a:t>
            </a:r>
          </a:p>
          <a:p>
            <a:r>
              <a:rPr lang="es-ES" b="1" dirty="0"/>
              <a:t>Vacunación y Prevención</a:t>
            </a:r>
          </a:p>
          <a:p>
            <a:pPr>
              <a:buFont typeface="Arial" panose="020B0604020202020204" pitchFamily="34" charset="0"/>
              <a:buChar char="•"/>
            </a:pPr>
            <a:r>
              <a:rPr lang="es-ES" dirty="0"/>
              <a:t>La vacuna contra el VHB es parte del </a:t>
            </a:r>
            <a:r>
              <a:rPr lang="es-ES" b="1" dirty="0"/>
              <a:t>calendario vacunal</a:t>
            </a:r>
            <a:r>
              <a:rPr lang="es-ES" dirty="0"/>
              <a:t> y es altamente efectiva.</a:t>
            </a:r>
          </a:p>
          <a:p>
            <a:pPr>
              <a:buFont typeface="Arial" panose="020B0604020202020204" pitchFamily="34" charset="0"/>
              <a:buChar char="•"/>
            </a:pPr>
            <a:r>
              <a:rPr lang="es-ES" dirty="0"/>
              <a:t>Se recomienda en </a:t>
            </a:r>
            <a:r>
              <a:rPr lang="es-ES" b="1" dirty="0"/>
              <a:t>personas con conductas sexuales de riesgo</a:t>
            </a:r>
            <a:r>
              <a:rPr lang="es-ES" dirty="0"/>
              <a:t>, </a:t>
            </a:r>
            <a:r>
              <a:rPr lang="es-ES" b="1" dirty="0"/>
              <a:t>usuarios de PrEP</a:t>
            </a:r>
            <a:r>
              <a:rPr lang="es-ES" dirty="0"/>
              <a:t>, </a:t>
            </a:r>
            <a:r>
              <a:rPr lang="es-ES" b="1" dirty="0"/>
              <a:t>personal sanitario</a:t>
            </a:r>
            <a:r>
              <a:rPr lang="es-ES" dirty="0"/>
              <a:t> y </a:t>
            </a:r>
            <a:r>
              <a:rPr lang="es-ES" b="1" dirty="0"/>
              <a:t>personas con hepatopatías crónicas</a:t>
            </a:r>
            <a:r>
              <a:rPr lang="es-ES" dirty="0"/>
              <a:t>【28:4†seimc-BR-dc-Diagnostico_y_Tratamiento_ITS.pdf】.</a:t>
            </a:r>
          </a:p>
          <a:p>
            <a:pPr>
              <a:buFont typeface="Arial" panose="020B0604020202020204" pitchFamily="34" charset="0"/>
              <a:buChar char="•"/>
            </a:pPr>
            <a:r>
              <a:rPr lang="es-ES" b="1" dirty="0"/>
              <a:t>Esquema de vacunación:</a:t>
            </a:r>
            <a:r>
              <a:rPr lang="es-ES" dirty="0"/>
              <a:t> 3 dosis: 0, 1 y 6 meses.</a:t>
            </a:r>
          </a:p>
          <a:p>
            <a:pPr>
              <a:buFont typeface="Arial" panose="020B0604020202020204" pitchFamily="34" charset="0"/>
              <a:buChar char="•"/>
            </a:pPr>
            <a:r>
              <a:rPr lang="es-ES" b="1" dirty="0"/>
              <a:t>Profilaxis </a:t>
            </a:r>
            <a:r>
              <a:rPr lang="es-ES" b="1" dirty="0" err="1"/>
              <a:t>postexposición</a:t>
            </a:r>
            <a:r>
              <a:rPr lang="es-ES" b="1" dirty="0"/>
              <a:t>:</a:t>
            </a:r>
            <a:r>
              <a:rPr lang="es-ES" dirty="0"/>
              <a:t> Vacunación inmediata e </a:t>
            </a:r>
            <a:r>
              <a:rPr lang="es-ES" b="1" dirty="0"/>
              <a:t>inmunoglobulina específica (IGHB)</a:t>
            </a:r>
            <a:r>
              <a:rPr lang="es-ES" dirty="0"/>
              <a:t> según el caso【28:11†seimc-BR-dc-Diagnostico_y_Tratamiento_ITS.pdf】.</a:t>
            </a:r>
          </a:p>
          <a:p>
            <a:r>
              <a:rPr lang="es-ES" dirty="0"/>
              <a:t>La hepatitis B es prevenible mediante vacunación y el tratamiento permite controlar la replicación viral, reduciendo el riesgo de complicaciones hepáticas.</a:t>
            </a:r>
          </a:p>
          <a:p>
            <a:endParaRPr lang="es-ES" dirty="0"/>
          </a:p>
        </p:txBody>
      </p:sp>
    </p:spTree>
    <p:extLst>
      <p:ext uri="{BB962C8B-B14F-4D97-AF65-F5344CB8AC3E}">
        <p14:creationId xmlns:p14="http://schemas.microsoft.com/office/powerpoint/2010/main" val="3014233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3C36AA-7DFB-90FA-372A-DA7F93DA5732}"/>
              </a:ext>
            </a:extLst>
          </p:cNvPr>
          <p:cNvSpPr>
            <a:spLocks noGrp="1"/>
          </p:cNvSpPr>
          <p:nvPr>
            <p:ph type="title"/>
          </p:nvPr>
        </p:nvSpPr>
        <p:spPr/>
        <p:txBody>
          <a:bodyPr/>
          <a:lstStyle/>
          <a:p>
            <a:r>
              <a:rPr lang="es-ES" dirty="0"/>
              <a:t>Cribado de Hepatitis B (VHB)</a:t>
            </a:r>
          </a:p>
        </p:txBody>
      </p:sp>
      <p:sp>
        <p:nvSpPr>
          <p:cNvPr id="3" name="Marcador de contenido 2">
            <a:extLst>
              <a:ext uri="{FF2B5EF4-FFF2-40B4-BE49-F238E27FC236}">
                <a16:creationId xmlns:a16="http://schemas.microsoft.com/office/drawing/2014/main" id="{2C995A5E-FA8B-C119-EFD7-BE18E5126292}"/>
              </a:ext>
            </a:extLst>
          </p:cNvPr>
          <p:cNvSpPr>
            <a:spLocks noGrp="1"/>
          </p:cNvSpPr>
          <p:nvPr>
            <p:ph idx="1"/>
          </p:nvPr>
        </p:nvSpPr>
        <p:spPr/>
        <p:txBody>
          <a:bodyPr/>
          <a:lstStyle/>
          <a:p>
            <a:r>
              <a:rPr lang="es-ES" dirty="0"/>
              <a:t>Se recomienda cribado a:</a:t>
            </a:r>
          </a:p>
          <a:p>
            <a:pPr>
              <a:buFont typeface="Arial" panose="020B0604020202020204" pitchFamily="34" charset="0"/>
              <a:buChar char="•"/>
            </a:pPr>
            <a:r>
              <a:rPr lang="es-ES" dirty="0"/>
              <a:t>Personas nacidas en países de alta endemicidad.</a:t>
            </a:r>
          </a:p>
          <a:p>
            <a:pPr>
              <a:buFont typeface="Arial" panose="020B0604020202020204" pitchFamily="34" charset="0"/>
              <a:buChar char="•"/>
            </a:pPr>
            <a:r>
              <a:rPr lang="es-ES" dirty="0"/>
              <a:t>HSH y trabajadores/as sexuales.</a:t>
            </a:r>
          </a:p>
          <a:p>
            <a:pPr>
              <a:buFont typeface="Arial" panose="020B0604020202020204" pitchFamily="34" charset="0"/>
              <a:buChar char="•"/>
            </a:pPr>
            <a:r>
              <a:rPr lang="es-ES" dirty="0"/>
              <a:t>Contactos sexuales de personas con VHB.</a:t>
            </a:r>
          </a:p>
          <a:p>
            <a:endParaRPr lang="es-ES" dirty="0"/>
          </a:p>
        </p:txBody>
      </p:sp>
    </p:spTree>
    <p:extLst>
      <p:ext uri="{BB962C8B-B14F-4D97-AF65-F5344CB8AC3E}">
        <p14:creationId xmlns:p14="http://schemas.microsoft.com/office/powerpoint/2010/main" val="3909541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412BEB-41E6-6F99-3B7A-C1337881E3A9}"/>
              </a:ext>
            </a:extLst>
          </p:cNvPr>
          <p:cNvSpPr>
            <a:spLocks noGrp="1"/>
          </p:cNvSpPr>
          <p:nvPr>
            <p:ph type="title"/>
          </p:nvPr>
        </p:nvSpPr>
        <p:spPr/>
        <p:txBody>
          <a:bodyPr/>
          <a:lstStyle/>
          <a:p>
            <a:r>
              <a:rPr lang="es-ES" dirty="0"/>
              <a:t>Cribado de Hepatitis C (VHC)</a:t>
            </a:r>
          </a:p>
        </p:txBody>
      </p:sp>
      <p:sp>
        <p:nvSpPr>
          <p:cNvPr id="3" name="Marcador de contenido 2">
            <a:extLst>
              <a:ext uri="{FF2B5EF4-FFF2-40B4-BE49-F238E27FC236}">
                <a16:creationId xmlns:a16="http://schemas.microsoft.com/office/drawing/2014/main" id="{5D5D8B99-3A51-2107-FE46-5F89E0F8EC62}"/>
              </a:ext>
            </a:extLst>
          </p:cNvPr>
          <p:cNvSpPr>
            <a:spLocks noGrp="1"/>
          </p:cNvSpPr>
          <p:nvPr>
            <p:ph idx="1"/>
          </p:nvPr>
        </p:nvSpPr>
        <p:spPr/>
        <p:txBody>
          <a:bodyPr/>
          <a:lstStyle/>
          <a:p>
            <a:r>
              <a:rPr lang="es-ES" dirty="0"/>
              <a:t>Indicaciones:</a:t>
            </a:r>
          </a:p>
          <a:p>
            <a:pPr>
              <a:buFont typeface="Arial" panose="020B0604020202020204" pitchFamily="34" charset="0"/>
              <a:buChar char="•"/>
            </a:pPr>
            <a:r>
              <a:rPr lang="es-ES" dirty="0"/>
              <a:t>Personas con antecedentes de transfusión de sangre antes de 1992.</a:t>
            </a:r>
          </a:p>
          <a:p>
            <a:pPr>
              <a:buFont typeface="Arial" panose="020B0604020202020204" pitchFamily="34" charset="0"/>
              <a:buChar char="•"/>
            </a:pPr>
            <a:r>
              <a:rPr lang="es-ES" dirty="0"/>
              <a:t>Usuarios de drogas inyectables.</a:t>
            </a:r>
          </a:p>
          <a:p>
            <a:pPr>
              <a:buFont typeface="Arial" panose="020B0604020202020204" pitchFamily="34" charset="0"/>
              <a:buChar char="•"/>
            </a:pPr>
            <a:r>
              <a:rPr lang="es-ES" dirty="0"/>
              <a:t>Personas coinfectadas con VIH.</a:t>
            </a:r>
          </a:p>
          <a:p>
            <a:endParaRPr lang="es-ES" dirty="0"/>
          </a:p>
        </p:txBody>
      </p:sp>
    </p:spTree>
    <p:extLst>
      <p:ext uri="{BB962C8B-B14F-4D97-AF65-F5344CB8AC3E}">
        <p14:creationId xmlns:p14="http://schemas.microsoft.com/office/powerpoint/2010/main" val="2094262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082918-FF64-D323-66F3-625C5E8F52A8}"/>
              </a:ext>
            </a:extLst>
          </p:cNvPr>
          <p:cNvSpPr>
            <a:spLocks noGrp="1"/>
          </p:cNvSpPr>
          <p:nvPr>
            <p:ph type="title"/>
          </p:nvPr>
        </p:nvSpPr>
        <p:spPr/>
        <p:txBody>
          <a:bodyPr/>
          <a:lstStyle/>
          <a:p>
            <a:r>
              <a:rPr lang="es-ES" dirty="0"/>
              <a:t>VIRUS DEL PAPILOMA HUMANO</a:t>
            </a:r>
          </a:p>
        </p:txBody>
      </p:sp>
      <p:sp>
        <p:nvSpPr>
          <p:cNvPr id="3" name="Marcador de contenido 2">
            <a:extLst>
              <a:ext uri="{FF2B5EF4-FFF2-40B4-BE49-F238E27FC236}">
                <a16:creationId xmlns:a16="http://schemas.microsoft.com/office/drawing/2014/main" id="{1EF76D1C-E2BC-F547-9A49-DE020AE4152F}"/>
              </a:ext>
            </a:extLst>
          </p:cNvPr>
          <p:cNvSpPr>
            <a:spLocks noGrp="1"/>
          </p:cNvSpPr>
          <p:nvPr>
            <p:ph idx="1"/>
          </p:nvPr>
        </p:nvSpPr>
        <p:spPr/>
        <p:txBody>
          <a:bodyPr>
            <a:normAutofit fontScale="32500" lnSpcReduction="20000"/>
          </a:bodyPr>
          <a:lstStyle/>
          <a:p>
            <a:r>
              <a:rPr lang="es-ES" b="1" dirty="0"/>
              <a:t>Resumen del Virus del Papiloma Humano (VPH)</a:t>
            </a:r>
          </a:p>
          <a:p>
            <a:r>
              <a:rPr lang="es-ES" b="1" dirty="0"/>
              <a:t>Generalidades:</a:t>
            </a:r>
            <a:br>
              <a:rPr lang="es-ES" dirty="0"/>
            </a:br>
            <a:r>
              <a:rPr lang="es-ES" dirty="0"/>
              <a:t>El Virus del Papiloma Humano (VPH) pertenece a la familia </a:t>
            </a:r>
            <a:r>
              <a:rPr lang="es-ES" i="1" dirty="0" err="1"/>
              <a:t>Papillomaviridae</a:t>
            </a:r>
            <a:r>
              <a:rPr lang="es-ES" dirty="0"/>
              <a:t> y cuenta con más de 100 tipos, de los cuales al menos 14 son de alto riesgo oncogénico. El VPH es responsable de diversos tipos de cáncer, incluyendo el de cuello uterino, ano, pene, vulva, vagina y orofaringe. Se estima que causa 1 de cada 20 casos de cáncer en humanos y casi el 100% de los cánceres de cuello uterino【62:2†seimc-BR-dc-Diagnostico_y_Tratamiento_ITS.pdf】.</a:t>
            </a:r>
          </a:p>
          <a:p>
            <a:r>
              <a:rPr lang="es-ES" b="1" dirty="0"/>
              <a:t>Transmisión:</a:t>
            </a:r>
            <a:br>
              <a:rPr lang="es-ES" dirty="0"/>
            </a:br>
            <a:r>
              <a:rPr lang="es-ES" dirty="0"/>
              <a:t>El VPH se transmite principalmente por contacto sexual, afectando aproximadamente al 50-80% de las personas sexualmente activas a lo largo de su vida. El riesgo de infección aumenta con el inicio precoz de la actividad sexual y el número de parejas sexuales【62:2†seimc-BR-dc-Diagnostico_y_Tratamiento_ITS.pdf】.</a:t>
            </a:r>
          </a:p>
          <a:p>
            <a:r>
              <a:rPr lang="es-ES" b="1" dirty="0"/>
              <a:t>Factores de riesgo:</a:t>
            </a:r>
            <a:endParaRPr lang="es-ES" dirty="0"/>
          </a:p>
          <a:p>
            <a:pPr>
              <a:buFont typeface="Arial" panose="020B0604020202020204" pitchFamily="34" charset="0"/>
              <a:buChar char="•"/>
            </a:pPr>
            <a:r>
              <a:rPr lang="es-ES" dirty="0"/>
              <a:t>Infección persistente por VPH de alto riesgo (especialmente tipo 16).</a:t>
            </a:r>
          </a:p>
          <a:p>
            <a:pPr>
              <a:buFont typeface="Arial" panose="020B0604020202020204" pitchFamily="34" charset="0"/>
              <a:buChar char="•"/>
            </a:pPr>
            <a:r>
              <a:rPr lang="es-ES" dirty="0"/>
              <a:t>Tabaquismo.</a:t>
            </a:r>
          </a:p>
          <a:p>
            <a:pPr>
              <a:buFont typeface="Arial" panose="020B0604020202020204" pitchFamily="34" charset="0"/>
              <a:buChar char="•"/>
            </a:pPr>
            <a:r>
              <a:rPr lang="es-ES" dirty="0"/>
              <a:t>Múltiples parejas sexuales.</a:t>
            </a:r>
          </a:p>
          <a:p>
            <a:pPr>
              <a:buFont typeface="Arial" panose="020B0604020202020204" pitchFamily="34" charset="0"/>
              <a:buChar char="•"/>
            </a:pPr>
            <a:r>
              <a:rPr lang="es-ES" dirty="0"/>
              <a:t>Inmunosupresión【62:4†seimc-BR-dc-Diagnostico_y_Tratamiento_ITS.pdf】.</a:t>
            </a:r>
          </a:p>
          <a:p>
            <a:r>
              <a:rPr lang="es-ES" b="1" dirty="0"/>
              <a:t>Manifestaciones clínicas:</a:t>
            </a:r>
            <a:endParaRPr lang="es-ES" dirty="0"/>
          </a:p>
          <a:p>
            <a:pPr>
              <a:buFont typeface="Arial" panose="020B0604020202020204" pitchFamily="34" charset="0"/>
              <a:buChar char="•"/>
            </a:pPr>
            <a:r>
              <a:rPr lang="es-ES" b="1" dirty="0"/>
              <a:t>Verrugas anogenitales (VAG):</a:t>
            </a:r>
            <a:r>
              <a:rPr lang="es-ES" dirty="0"/>
              <a:t> Diagnóstico clínico. En caso de duda, se recomienda biopsia.</a:t>
            </a:r>
          </a:p>
          <a:p>
            <a:pPr>
              <a:buFont typeface="Arial" panose="020B0604020202020204" pitchFamily="34" charset="0"/>
              <a:buChar char="•"/>
            </a:pPr>
            <a:r>
              <a:rPr lang="es-ES" b="1" dirty="0"/>
              <a:t>Lesiones premalignas y cáncer:</a:t>
            </a:r>
            <a:r>
              <a:rPr lang="es-ES" dirty="0"/>
              <a:t> Asociados a infecciones persistentes por tipos oncogénicos de VPH【62:4†seimc-BR-dc-Diagnostico_y_Tratamiento_ITS.pdf】.</a:t>
            </a:r>
          </a:p>
          <a:p>
            <a:r>
              <a:rPr lang="es-ES" b="1" dirty="0"/>
              <a:t>Prevención:</a:t>
            </a:r>
            <a:endParaRPr lang="es-ES" dirty="0"/>
          </a:p>
          <a:p>
            <a:pPr>
              <a:buFont typeface="Arial" panose="020B0604020202020204" pitchFamily="34" charset="0"/>
              <a:buChar char="•"/>
            </a:pPr>
            <a:r>
              <a:rPr lang="es-ES" b="1" dirty="0"/>
              <a:t>Vacunación:</a:t>
            </a:r>
            <a:r>
              <a:rPr lang="es-ES" dirty="0"/>
              <a:t> Existen vacunas bivalentes y </a:t>
            </a:r>
            <a:r>
              <a:rPr lang="es-ES" dirty="0" err="1"/>
              <a:t>nonavalentes</a:t>
            </a:r>
            <a:r>
              <a:rPr lang="es-ES" dirty="0"/>
              <a:t> que previenen infecciones por tipos de VPH de alto riesgo. Se recomienda la vacunación a partir de los 12 años y a grupos de alto riesgo hasta los 26-45 años【62:8†seimc-BR-dc-Diagnostico_y_Tratamiento_ITS.pdf】.</a:t>
            </a:r>
          </a:p>
          <a:p>
            <a:pPr>
              <a:buFont typeface="Arial" panose="020B0604020202020204" pitchFamily="34" charset="0"/>
              <a:buChar char="•"/>
            </a:pPr>
            <a:r>
              <a:rPr lang="es-ES" b="1" dirty="0"/>
              <a:t>Cribado:</a:t>
            </a:r>
            <a:r>
              <a:rPr lang="es-ES" dirty="0"/>
              <a:t> Citología y prueba de VPH a partir de los 25 años para la detección temprana de lesiones precancerosas【62:4†seimc-BR-dc-Diagnostico_y_Tratamiento_ITS.pdf】.</a:t>
            </a:r>
          </a:p>
          <a:p>
            <a:r>
              <a:rPr lang="es-ES" b="1" dirty="0"/>
              <a:t>Tratamiento:</a:t>
            </a:r>
            <a:endParaRPr lang="es-ES" dirty="0"/>
          </a:p>
          <a:p>
            <a:pPr>
              <a:buFont typeface="Arial" panose="020B0604020202020204" pitchFamily="34" charset="0"/>
              <a:buChar char="•"/>
            </a:pPr>
            <a:r>
              <a:rPr lang="es-ES" dirty="0"/>
              <a:t>Terapias tópicas y ablativas para verrugas anogenitales.</a:t>
            </a:r>
          </a:p>
          <a:p>
            <a:pPr>
              <a:buFont typeface="Arial" panose="020B0604020202020204" pitchFamily="34" charset="0"/>
              <a:buChar char="•"/>
            </a:pPr>
            <a:r>
              <a:rPr lang="es-ES"/>
              <a:t>Manejo de lesiones de alto grado mediante procedimientos quirúrgicos o tratamientos tópicos específicos【62:4†seimc-BR-dc-Diagnostico_y_Tratamiento_ITS.pdf】.</a:t>
            </a:r>
          </a:p>
          <a:p>
            <a:endParaRPr lang="es-ES"/>
          </a:p>
        </p:txBody>
      </p:sp>
    </p:spTree>
    <p:extLst>
      <p:ext uri="{BB962C8B-B14F-4D97-AF65-F5344CB8AC3E}">
        <p14:creationId xmlns:p14="http://schemas.microsoft.com/office/powerpoint/2010/main" val="537792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E35A6B-4F51-E412-7173-100789203A71}"/>
              </a:ext>
            </a:extLst>
          </p:cNvPr>
          <p:cNvSpPr>
            <a:spLocks noGrp="1"/>
          </p:cNvSpPr>
          <p:nvPr>
            <p:ph type="title"/>
          </p:nvPr>
        </p:nvSpPr>
        <p:spPr/>
        <p:txBody>
          <a:bodyPr/>
          <a:lstStyle/>
          <a:p>
            <a:r>
              <a:rPr lang="es-ES" dirty="0"/>
              <a:t>Cribado de Virus del Papiloma Humano (VPH)</a:t>
            </a:r>
          </a:p>
        </p:txBody>
      </p:sp>
      <p:sp>
        <p:nvSpPr>
          <p:cNvPr id="3" name="Marcador de contenido 2">
            <a:extLst>
              <a:ext uri="{FF2B5EF4-FFF2-40B4-BE49-F238E27FC236}">
                <a16:creationId xmlns:a16="http://schemas.microsoft.com/office/drawing/2014/main" id="{CAAB2981-760B-C736-348A-827AA64C06D4}"/>
              </a:ext>
            </a:extLst>
          </p:cNvPr>
          <p:cNvSpPr>
            <a:spLocks noGrp="1"/>
          </p:cNvSpPr>
          <p:nvPr>
            <p:ph idx="1"/>
          </p:nvPr>
        </p:nvSpPr>
        <p:spPr>
          <a:xfrm>
            <a:off x="899006" y="2367627"/>
            <a:ext cx="8596668" cy="3880773"/>
          </a:xfrm>
        </p:spPr>
        <p:txBody>
          <a:bodyPr/>
          <a:lstStyle/>
          <a:p>
            <a:r>
              <a:rPr lang="es-ES" dirty="0"/>
              <a:t>Se recomienda cribado en:</a:t>
            </a:r>
          </a:p>
          <a:p>
            <a:pPr>
              <a:buFont typeface="Arial" panose="020B0604020202020204" pitchFamily="34" charset="0"/>
              <a:buChar char="•"/>
            </a:pPr>
            <a:r>
              <a:rPr lang="es-ES" dirty="0"/>
              <a:t>Mujeres de 25-65 años mediante citología cada 3 años.</a:t>
            </a:r>
          </a:p>
          <a:p>
            <a:pPr>
              <a:buFont typeface="Arial" panose="020B0604020202020204" pitchFamily="34" charset="0"/>
              <a:buChar char="•"/>
            </a:pPr>
            <a:r>
              <a:rPr lang="es-ES" dirty="0"/>
              <a:t>Mujeres con antecedentes de lesiones cervicales.</a:t>
            </a:r>
          </a:p>
          <a:p>
            <a:endParaRPr lang="es-ES" dirty="0"/>
          </a:p>
        </p:txBody>
      </p:sp>
    </p:spTree>
    <p:extLst>
      <p:ext uri="{BB962C8B-B14F-4D97-AF65-F5344CB8AC3E}">
        <p14:creationId xmlns:p14="http://schemas.microsoft.com/office/powerpoint/2010/main" val="95082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E5D18D-7D57-DBE5-2B27-B228C4737DA0}"/>
              </a:ext>
            </a:extLst>
          </p:cNvPr>
          <p:cNvSpPr>
            <a:spLocks noGrp="1"/>
          </p:cNvSpPr>
          <p:nvPr>
            <p:ph type="title"/>
          </p:nvPr>
        </p:nvSpPr>
        <p:spPr/>
        <p:txBody>
          <a:bodyPr/>
          <a:lstStyle/>
          <a:p>
            <a:r>
              <a:rPr lang="es-ES" dirty="0"/>
              <a:t>Cribado en Poblaciones Especiales</a:t>
            </a:r>
          </a:p>
        </p:txBody>
      </p:sp>
      <p:sp>
        <p:nvSpPr>
          <p:cNvPr id="3" name="Marcador de contenido 2">
            <a:extLst>
              <a:ext uri="{FF2B5EF4-FFF2-40B4-BE49-F238E27FC236}">
                <a16:creationId xmlns:a16="http://schemas.microsoft.com/office/drawing/2014/main" id="{EEEFAEEF-1715-0E90-23C1-49F7A34D352D}"/>
              </a:ext>
            </a:extLst>
          </p:cNvPr>
          <p:cNvSpPr>
            <a:spLocks noGrp="1"/>
          </p:cNvSpPr>
          <p:nvPr>
            <p:ph idx="1"/>
          </p:nvPr>
        </p:nvSpPr>
        <p:spPr/>
        <p:txBody>
          <a:bodyPr/>
          <a:lstStyle/>
          <a:p>
            <a:r>
              <a:rPr lang="es-ES" dirty="0"/>
              <a:t>El cribado frecuente se recomienda en:</a:t>
            </a:r>
          </a:p>
          <a:p>
            <a:pPr>
              <a:buFont typeface="Arial" panose="020B0604020202020204" pitchFamily="34" charset="0"/>
              <a:buChar char="•"/>
            </a:pPr>
            <a:r>
              <a:rPr lang="es-ES" dirty="0"/>
              <a:t>HSH y personas transgénero.</a:t>
            </a:r>
          </a:p>
          <a:p>
            <a:pPr>
              <a:buFont typeface="Arial" panose="020B0604020202020204" pitchFamily="34" charset="0"/>
              <a:buChar char="•"/>
            </a:pPr>
            <a:r>
              <a:rPr lang="es-ES" dirty="0"/>
              <a:t>Trabajadores sexuales.</a:t>
            </a:r>
          </a:p>
          <a:p>
            <a:pPr>
              <a:buFont typeface="Arial" panose="020B0604020202020204" pitchFamily="34" charset="0"/>
              <a:buChar char="•"/>
            </a:pPr>
            <a:r>
              <a:rPr lang="es-ES" dirty="0"/>
              <a:t>Migrantes de zonas endémicas.</a:t>
            </a:r>
          </a:p>
          <a:p>
            <a:pPr>
              <a:buFont typeface="Arial" panose="020B0604020202020204" pitchFamily="34" charset="0"/>
              <a:buChar char="•"/>
            </a:pPr>
            <a:r>
              <a:rPr lang="es-ES" dirty="0"/>
              <a:t>Personas privadas de libertad.</a:t>
            </a:r>
          </a:p>
          <a:p>
            <a:endParaRPr lang="es-ES" dirty="0"/>
          </a:p>
        </p:txBody>
      </p:sp>
    </p:spTree>
    <p:extLst>
      <p:ext uri="{BB962C8B-B14F-4D97-AF65-F5344CB8AC3E}">
        <p14:creationId xmlns:p14="http://schemas.microsoft.com/office/powerpoint/2010/main" val="470918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83DE34-ED71-10E0-C0E4-2EE470BBF96E}"/>
              </a:ext>
            </a:extLst>
          </p:cNvPr>
          <p:cNvSpPr>
            <a:spLocks noGrp="1"/>
          </p:cNvSpPr>
          <p:nvPr>
            <p:ph type="title"/>
          </p:nvPr>
        </p:nvSpPr>
        <p:spPr/>
        <p:txBody>
          <a:bodyPr/>
          <a:lstStyle/>
          <a:p>
            <a:r>
              <a:rPr lang="es-ES" dirty="0"/>
              <a:t>Métodos de Cribado</a:t>
            </a:r>
          </a:p>
        </p:txBody>
      </p:sp>
      <p:sp>
        <p:nvSpPr>
          <p:cNvPr id="3" name="Marcador de contenido 2">
            <a:extLst>
              <a:ext uri="{FF2B5EF4-FFF2-40B4-BE49-F238E27FC236}">
                <a16:creationId xmlns:a16="http://schemas.microsoft.com/office/drawing/2014/main" id="{437A1EE0-9140-C96A-A01C-BBE984BC0779}"/>
              </a:ext>
            </a:extLst>
          </p:cNvPr>
          <p:cNvSpPr>
            <a:spLocks noGrp="1"/>
          </p:cNvSpPr>
          <p:nvPr>
            <p:ph idx="1"/>
          </p:nvPr>
        </p:nvSpPr>
        <p:spPr/>
        <p:txBody>
          <a:bodyPr/>
          <a:lstStyle/>
          <a:p>
            <a:r>
              <a:rPr lang="es-ES" dirty="0"/>
              <a:t>Las técnicas de cribado incluyen:</a:t>
            </a:r>
          </a:p>
          <a:p>
            <a:pPr>
              <a:buFont typeface="Arial" panose="020B0604020202020204" pitchFamily="34" charset="0"/>
              <a:buChar char="•"/>
            </a:pPr>
            <a:r>
              <a:rPr lang="es-ES" dirty="0"/>
              <a:t>Serologías para VIH, sífilis y hepatitis.</a:t>
            </a:r>
          </a:p>
          <a:p>
            <a:pPr>
              <a:buFont typeface="Arial" panose="020B0604020202020204" pitchFamily="34" charset="0"/>
              <a:buChar char="•"/>
            </a:pPr>
            <a:r>
              <a:rPr lang="es-ES" dirty="0"/>
              <a:t>Pruebas de amplificación de ácidos nucleicos (TAAN) para gonorrea y clamidia.</a:t>
            </a:r>
          </a:p>
          <a:p>
            <a:pPr>
              <a:buFont typeface="Arial" panose="020B0604020202020204" pitchFamily="34" charset="0"/>
              <a:buChar char="•"/>
            </a:pPr>
            <a:r>
              <a:rPr lang="es-ES" dirty="0" err="1"/>
              <a:t>Autotoma</a:t>
            </a:r>
            <a:r>
              <a:rPr lang="es-ES" dirty="0"/>
              <a:t> de muestras para facilitar el acceso.</a:t>
            </a:r>
          </a:p>
          <a:p>
            <a:endParaRPr lang="es-ES" dirty="0"/>
          </a:p>
        </p:txBody>
      </p:sp>
    </p:spTree>
    <p:extLst>
      <p:ext uri="{BB962C8B-B14F-4D97-AF65-F5344CB8AC3E}">
        <p14:creationId xmlns:p14="http://schemas.microsoft.com/office/powerpoint/2010/main" val="3220862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490915-D37D-42F8-9C1F-EC146881299F}"/>
              </a:ext>
            </a:extLst>
          </p:cNvPr>
          <p:cNvSpPr>
            <a:spLocks noGrp="1"/>
          </p:cNvSpPr>
          <p:nvPr>
            <p:ph type="title"/>
          </p:nvPr>
        </p:nvSpPr>
        <p:spPr/>
        <p:txBody>
          <a:bodyPr/>
          <a:lstStyle/>
          <a:p>
            <a:r>
              <a:rPr lang="es-ES" dirty="0"/>
              <a:t>Frecuencia del Cribado</a:t>
            </a:r>
          </a:p>
        </p:txBody>
      </p:sp>
      <p:sp>
        <p:nvSpPr>
          <p:cNvPr id="3" name="Marcador de contenido 2">
            <a:extLst>
              <a:ext uri="{FF2B5EF4-FFF2-40B4-BE49-F238E27FC236}">
                <a16:creationId xmlns:a16="http://schemas.microsoft.com/office/drawing/2014/main" id="{64AFDC9E-E176-A9F6-BAFB-FC7FE37BEA1C}"/>
              </a:ext>
            </a:extLst>
          </p:cNvPr>
          <p:cNvSpPr>
            <a:spLocks noGrp="1"/>
          </p:cNvSpPr>
          <p:nvPr>
            <p:ph idx="1"/>
          </p:nvPr>
        </p:nvSpPr>
        <p:spPr/>
        <p:txBody>
          <a:bodyPr/>
          <a:lstStyle/>
          <a:p>
            <a:r>
              <a:rPr lang="es-ES" dirty="0"/>
              <a:t>Dependerá de los factores de riesgo:</a:t>
            </a:r>
          </a:p>
          <a:p>
            <a:pPr>
              <a:buFont typeface="Arial" panose="020B0604020202020204" pitchFamily="34" charset="0"/>
              <a:buChar char="•"/>
            </a:pPr>
            <a:r>
              <a:rPr lang="es-ES" dirty="0"/>
              <a:t>Anualmente en población general.</a:t>
            </a:r>
          </a:p>
          <a:p>
            <a:pPr>
              <a:buFont typeface="Arial" panose="020B0604020202020204" pitchFamily="34" charset="0"/>
              <a:buChar char="•"/>
            </a:pPr>
            <a:r>
              <a:rPr lang="es-ES" dirty="0"/>
              <a:t>Cada 3-6 meses en poblaciones de alto riesgo.</a:t>
            </a:r>
          </a:p>
          <a:p>
            <a:pPr>
              <a:buFont typeface="Arial" panose="020B0604020202020204" pitchFamily="34" charset="0"/>
              <a:buChar char="•"/>
            </a:pPr>
            <a:r>
              <a:rPr lang="es-ES" dirty="0"/>
              <a:t>En cada nueva pareja o cambio de relación.</a:t>
            </a:r>
          </a:p>
          <a:p>
            <a:endParaRPr lang="es-ES" dirty="0"/>
          </a:p>
        </p:txBody>
      </p:sp>
    </p:spTree>
    <p:extLst>
      <p:ext uri="{BB962C8B-B14F-4D97-AF65-F5344CB8AC3E}">
        <p14:creationId xmlns:p14="http://schemas.microsoft.com/office/powerpoint/2010/main" val="3766108903"/>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Faceta</Template>
  <TotalTime>10954</TotalTime>
  <Words>2756</Words>
  <Application>Microsoft Macintosh PowerPoint</Application>
  <PresentationFormat>Panorámica</PresentationFormat>
  <Paragraphs>325</Paragraphs>
  <Slides>25</Slides>
  <Notes>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Arial</vt:lpstr>
      <vt:lpstr>ArialMT</vt:lpstr>
      <vt:lpstr>Calibri</vt:lpstr>
      <vt:lpstr>Roboto</vt:lpstr>
      <vt:lpstr>Trebuchet MS</vt:lpstr>
      <vt:lpstr>Wingdings 3</vt:lpstr>
      <vt:lpstr>Faceta</vt:lpstr>
      <vt:lpstr>ITS Y VIH</vt:lpstr>
      <vt:lpstr>INDICE</vt:lpstr>
      <vt:lpstr>ANAMNESIS</vt:lpstr>
      <vt:lpstr>ANAMNESIS</vt:lpstr>
      <vt:lpstr>VALORACION DEL RIESGO DE ADQUISICION DE ITS</vt:lpstr>
      <vt:lpstr>VALORACION DEL RIESGO DE ADQUISICION DE ITS</vt:lpstr>
      <vt:lpstr>CRIBADO DE ITS EN POBLACION GENERAL</vt:lpstr>
      <vt:lpstr>VALORACION DEL RIESGO DE ADQUISICION DE ITS</vt:lpstr>
      <vt:lpstr>¿Qué papel tiene AP?</vt:lpstr>
      <vt:lpstr>VACUNACIÓN</vt:lpstr>
      <vt:lpstr>SD CLÍNICOS DE LAS ITS</vt:lpstr>
      <vt:lpstr>ITS con afectación cutánea</vt:lpstr>
      <vt:lpstr>Cribado de VIH</vt:lpstr>
      <vt:lpstr>SIFILIS</vt:lpstr>
      <vt:lpstr>Cribado de Sífilis</vt:lpstr>
      <vt:lpstr>Cribado de Gonorrea y Clamidia</vt:lpstr>
      <vt:lpstr>RESUMEN HEPATITIS A</vt:lpstr>
      <vt:lpstr>RESUMEN HEPATITIS B</vt:lpstr>
      <vt:lpstr>Cribado de Hepatitis B (VHB)</vt:lpstr>
      <vt:lpstr>Cribado de Hepatitis C (VHC)</vt:lpstr>
      <vt:lpstr>VIRUS DEL PAPILOMA HUMANO</vt:lpstr>
      <vt:lpstr>Cribado de Virus del Papiloma Humano (VPH)</vt:lpstr>
      <vt:lpstr>Cribado en Poblaciones Especiales</vt:lpstr>
      <vt:lpstr>Métodos de Cribado</vt:lpstr>
      <vt:lpstr>Frecuencia del Cribado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Y VIH</dc:title>
  <dc:creator>CARLOS GALERA ROMAN</dc:creator>
  <cp:lastModifiedBy>CARLOS GALERA ROMAN</cp:lastModifiedBy>
  <cp:revision>6</cp:revision>
  <dcterms:created xsi:type="dcterms:W3CDTF">2024-11-11T18:23:36Z</dcterms:created>
  <dcterms:modified xsi:type="dcterms:W3CDTF">2025-01-24T17:13:53Z</dcterms:modified>
</cp:coreProperties>
</file>